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3.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6.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7.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30.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32.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33.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34.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35.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36.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37.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3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39.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40.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41.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42.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43.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44.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4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46.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47.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8.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49.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50.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51.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52.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53.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54.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55.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56.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57.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5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59.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60.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61.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notesSlides/notesSlide62.xml" ContentType="application/vnd.openxmlformats-officedocument.presentationml.notesSlide+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63.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64.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65.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66.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67.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68.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69.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70.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71.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72.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notesSlides/notesSlide73.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74.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75.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76.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77.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78.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notesSlides/notesSlide79.xml" ContentType="application/vnd.openxmlformats-officedocument.presentationml.notesSl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80.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81.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notesSlides/notesSlide82.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notesSlides/notesSlide83.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84.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85.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notesSlides/notesSlide86.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notesSlides/notesSlide87.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notesSlides/notesSlide88.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89.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90.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91.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notesSlides/notesSlide92.xml" ContentType="application/vnd.openxmlformats-officedocument.presentationml.notesSlide+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93.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94.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95.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96.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97.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98.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99.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notesSlides/notesSlide100.xml" ContentType="application/vnd.openxmlformats-officedocument.presentationml.notesSlide+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notesSlides/notesSlide101.xml" ContentType="application/vnd.openxmlformats-officedocument.presentationml.notesSlide+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102.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notesSlides/notesSlide103.xml" ContentType="application/vnd.openxmlformats-officedocument.presentationml.notesSlide+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notesSlides/notesSlide104.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105.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notesSlides/notesSlide106.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notesSlides/notesSlide107.xml" ContentType="application/vnd.openxmlformats-officedocument.presentationml.notesSlid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108.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421" r:id="rId2"/>
    <p:sldId id="431" r:id="rId3"/>
    <p:sldId id="677" r:id="rId4"/>
    <p:sldId id="2929" r:id="rId5"/>
    <p:sldId id="2930" r:id="rId6"/>
    <p:sldId id="2931" r:id="rId7"/>
    <p:sldId id="2927" r:id="rId8"/>
    <p:sldId id="2939" r:id="rId9"/>
    <p:sldId id="2940" r:id="rId10"/>
    <p:sldId id="2941" r:id="rId11"/>
    <p:sldId id="412" r:id="rId12"/>
    <p:sldId id="601" r:id="rId13"/>
    <p:sldId id="602" r:id="rId14"/>
    <p:sldId id="600" r:id="rId15"/>
    <p:sldId id="605" r:id="rId16"/>
    <p:sldId id="603" r:id="rId17"/>
    <p:sldId id="604" r:id="rId18"/>
    <p:sldId id="606" r:id="rId19"/>
    <p:sldId id="607" r:id="rId20"/>
    <p:sldId id="608" r:id="rId21"/>
    <p:sldId id="2942" r:id="rId22"/>
    <p:sldId id="2943" r:id="rId23"/>
    <p:sldId id="2944" r:id="rId24"/>
    <p:sldId id="2945" r:id="rId25"/>
    <p:sldId id="2946" r:id="rId26"/>
    <p:sldId id="2950" r:id="rId27"/>
    <p:sldId id="2948" r:id="rId28"/>
    <p:sldId id="2951" r:id="rId29"/>
    <p:sldId id="2949" r:id="rId30"/>
    <p:sldId id="2947" r:id="rId31"/>
    <p:sldId id="2952" r:id="rId32"/>
    <p:sldId id="2953" r:id="rId33"/>
    <p:sldId id="2954" r:id="rId34"/>
    <p:sldId id="2956" r:id="rId35"/>
    <p:sldId id="2957" r:id="rId36"/>
    <p:sldId id="2958" r:id="rId37"/>
    <p:sldId id="2959" r:id="rId38"/>
    <p:sldId id="609" r:id="rId39"/>
    <p:sldId id="610" r:id="rId40"/>
    <p:sldId id="611" r:id="rId41"/>
    <p:sldId id="613" r:id="rId42"/>
    <p:sldId id="612" r:id="rId43"/>
    <p:sldId id="614" r:id="rId44"/>
    <p:sldId id="615" r:id="rId45"/>
    <p:sldId id="616" r:id="rId46"/>
    <p:sldId id="617" r:id="rId47"/>
    <p:sldId id="618" r:id="rId48"/>
    <p:sldId id="619" r:id="rId49"/>
    <p:sldId id="620" r:id="rId50"/>
    <p:sldId id="621" r:id="rId51"/>
    <p:sldId id="622" r:id="rId52"/>
    <p:sldId id="623" r:id="rId53"/>
    <p:sldId id="2965" r:id="rId54"/>
    <p:sldId id="2966" r:id="rId55"/>
    <p:sldId id="2967" r:id="rId56"/>
    <p:sldId id="2968" r:id="rId57"/>
    <p:sldId id="2969" r:id="rId58"/>
    <p:sldId id="2970" r:id="rId59"/>
    <p:sldId id="2972" r:id="rId60"/>
    <p:sldId id="2971" r:id="rId61"/>
    <p:sldId id="625" r:id="rId62"/>
    <p:sldId id="627" r:id="rId63"/>
    <p:sldId id="626" r:id="rId64"/>
    <p:sldId id="628" r:id="rId65"/>
    <p:sldId id="629" r:id="rId66"/>
    <p:sldId id="630" r:id="rId67"/>
    <p:sldId id="631" r:id="rId68"/>
    <p:sldId id="632" r:id="rId69"/>
    <p:sldId id="633" r:id="rId70"/>
    <p:sldId id="635" r:id="rId71"/>
    <p:sldId id="634" r:id="rId72"/>
    <p:sldId id="636" r:id="rId73"/>
    <p:sldId id="637" r:id="rId74"/>
    <p:sldId id="638" r:id="rId75"/>
    <p:sldId id="639" r:id="rId76"/>
    <p:sldId id="640" r:id="rId77"/>
    <p:sldId id="641" r:id="rId78"/>
    <p:sldId id="642" r:id="rId79"/>
    <p:sldId id="643" r:id="rId80"/>
    <p:sldId id="644" r:id="rId81"/>
    <p:sldId id="645" r:id="rId82"/>
    <p:sldId id="646" r:id="rId83"/>
    <p:sldId id="648" r:id="rId84"/>
    <p:sldId id="649" r:id="rId85"/>
    <p:sldId id="650" r:id="rId86"/>
    <p:sldId id="651" r:id="rId87"/>
    <p:sldId id="652" r:id="rId88"/>
    <p:sldId id="653" r:id="rId89"/>
    <p:sldId id="654" r:id="rId90"/>
    <p:sldId id="655" r:id="rId91"/>
    <p:sldId id="656" r:id="rId92"/>
    <p:sldId id="657" r:id="rId93"/>
    <p:sldId id="659" r:id="rId94"/>
    <p:sldId id="660" r:id="rId95"/>
    <p:sldId id="661" r:id="rId96"/>
    <p:sldId id="662" r:id="rId97"/>
    <p:sldId id="663" r:id="rId98"/>
    <p:sldId id="665" r:id="rId99"/>
    <p:sldId id="664" r:id="rId100"/>
    <p:sldId id="666" r:id="rId101"/>
    <p:sldId id="667" r:id="rId102"/>
    <p:sldId id="668" r:id="rId103"/>
    <p:sldId id="669" r:id="rId104"/>
    <p:sldId id="671" r:id="rId105"/>
    <p:sldId id="670" r:id="rId106"/>
    <p:sldId id="672" r:id="rId107"/>
    <p:sldId id="674" r:id="rId108"/>
    <p:sldId id="675" r:id="rId109"/>
    <p:sldId id="676" r:id="rId110"/>
    <p:sldId id="2960" r:id="rId111"/>
    <p:sldId id="2964" r:id="rId112"/>
    <p:sldId id="2962" r:id="rId113"/>
    <p:sldId id="2963" r:id="rId114"/>
    <p:sldId id="2973" r:id="rId115"/>
    <p:sldId id="2974"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8EB"/>
    <a:srgbClr val="D512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91"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0D991-0E0D-4CD0-9DA3-4E59BC28839B}"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9AB8C-B173-4B81-9B1C-A171A80F29FD}" type="slidenum">
              <a:rPr lang="zh-CN" altLang="en-US" smtClean="0"/>
              <a:t>‹#›</a:t>
            </a:fld>
            <a:endParaRPr lang="zh-CN" altLang="en-US"/>
          </a:p>
        </p:txBody>
      </p:sp>
    </p:spTree>
    <p:extLst>
      <p:ext uri="{BB962C8B-B14F-4D97-AF65-F5344CB8AC3E}">
        <p14:creationId xmlns:p14="http://schemas.microsoft.com/office/powerpoint/2010/main" val="346857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6855019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5318740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42733087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39726770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3219915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957973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3864209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28878616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2023186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2936007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3731736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543660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91295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69676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875735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620526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0001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896934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10714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9663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79589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193836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08157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4051207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640914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784370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615480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513689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143057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108565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48992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4339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403715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14587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275320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600182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106282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594888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020474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288892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701930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73898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7729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182037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34520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840699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583440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375800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65996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287486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62389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907742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338577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84580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675536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745494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995213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762201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337637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2778060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4753720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19506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0242847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416670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9227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927553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630784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191726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41042840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385695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3663664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3679342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2271512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642549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298767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269989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614499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03746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3618504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11859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26069609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511038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19647644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382674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261371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256197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105322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7166957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2059958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3645418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4140098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40400714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5716667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464779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5911102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133276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325202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8695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2095078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2971101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8907359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3267512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3463229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40061199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12999825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0111111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621894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95842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EF43F-EC47-4F8C-BFBC-90B2D8EAA9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E3A350-FBD9-4FEB-A730-61A8D53CD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51453AC-B245-4C85-870C-0BBA6111E408}"/>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826563D5-40C7-41F4-8955-BD66D93BFC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CED3C-2BB3-4224-AAB2-F34683849E10}"/>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111448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348E4-1661-4B97-8A24-6D67CE6341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1677DC1-2781-4ECF-ABF5-BE041F7642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E6B035-473E-4F51-B542-E0B74CD2736C}"/>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EFEEF65D-6F43-4F17-9B0E-97702C8BA9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EB49BB-5003-4902-8046-BA1E6B099519}"/>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140453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EC0212-992D-432B-9C49-7E69A1BCA6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45D3290-79EE-4030-A90F-B715901DC4F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BB1338-E6F3-4E65-B51D-6648D6D02E82}"/>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76EFA7BC-7E59-4CC2-AFD9-14CD35DCB9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498533-BDDB-4635-A148-3BB729FB1357}"/>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832568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9591681" y="-662957"/>
            <a:ext cx="2600320" cy="2443117"/>
          </a:xfrm>
          <a:prstGeom prst="rect">
            <a:avLst/>
          </a:prstGeom>
        </p:spPr>
      </p:pic>
      <p:pic>
        <p:nvPicPr>
          <p:cNvPr id="8" name="图片 7"/>
          <p:cNvPicPr>
            <a:picLocks noChangeAspect="1"/>
          </p:cNvPicPr>
          <p:nvPr userDrawn="1"/>
        </p:nvPicPr>
        <p:blipFill>
          <a:blip r:embed="rId3" cstate="print"/>
          <a:stretch>
            <a:fillRect/>
          </a:stretch>
        </p:blipFill>
        <p:spPr>
          <a:xfrm>
            <a:off x="-75100" y="6183630"/>
            <a:ext cx="3133778" cy="674370"/>
          </a:xfrm>
          <a:prstGeom prst="rect">
            <a:avLst/>
          </a:prstGeom>
        </p:spPr>
      </p:pic>
    </p:spTree>
    <p:extLst>
      <p:ext uri="{BB962C8B-B14F-4D97-AF65-F5344CB8AC3E}">
        <p14:creationId xmlns:p14="http://schemas.microsoft.com/office/powerpoint/2010/main" val="422897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C79E5-967F-4205-BCF3-85EE30001C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89AC6F-1969-4353-BAF0-8D4B82C49F8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143C12-0502-4782-9849-AAF52F7DD534}"/>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D51BD591-9CEF-4F79-AF64-DD1A247CAD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9DDE71-647E-4E1B-B649-B506CEF2BDFC}"/>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419126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F06DF-8F5E-468C-8B4F-0BBCDAC7F32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922F141-EF1D-43F4-94D9-204B4FC8F5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705A874-5669-4658-B40D-A36E36524B79}"/>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E23F4A2F-35C0-4267-9451-280CD9CA21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C1AE36-B02A-4EC9-B741-5324DC001B3E}"/>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48369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213CA-CFB0-457A-BAE1-17AA4A27E9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271ED9-2B56-4154-94E4-C06423DF6D5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D4C538A-9FAE-43CA-924E-949BBF49F3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89BD5D-9082-4C07-980D-EF85726CE334}"/>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8918BC20-AA86-4101-B2FA-0DD6470A2B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8428FE-8FC4-4ADA-AFD0-1BDFB81EE547}"/>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04055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06F7F-3C24-4B0A-B323-4B9E4C0B5E5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A293EA-536E-47AA-9DE5-F3C577B0D4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BED068-BF3F-4152-845D-71B094BD3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98E329-0D26-4244-B0E5-5A8CA5379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4C112BE-06CE-4ABC-A587-F298E9CCEC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D1A4E1-072D-4411-9F12-B21CDA7E0F0E}"/>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8" name="页脚占位符 7">
            <a:extLst>
              <a:ext uri="{FF2B5EF4-FFF2-40B4-BE49-F238E27FC236}">
                <a16:creationId xmlns:a16="http://schemas.microsoft.com/office/drawing/2014/main" id="{60540E81-277A-4C66-921E-EC625087BB2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BE0F3D-93A1-4CA0-8B8A-C2CF43FA341A}"/>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93014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5C2B7-AB4C-44E9-B675-69EA1AFBAE6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740042-9040-4E08-A24C-183B16E8BED7}"/>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4" name="页脚占位符 3">
            <a:extLst>
              <a:ext uri="{FF2B5EF4-FFF2-40B4-BE49-F238E27FC236}">
                <a16:creationId xmlns:a16="http://schemas.microsoft.com/office/drawing/2014/main" id="{E40E99B4-7520-4285-B633-EF3B3098EF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FE8035-305F-4B15-BE77-AAE55E3C0858}"/>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18152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1AC668-1A65-4941-BFDB-13558AF7B8EB}"/>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3" name="页脚占位符 2">
            <a:extLst>
              <a:ext uri="{FF2B5EF4-FFF2-40B4-BE49-F238E27FC236}">
                <a16:creationId xmlns:a16="http://schemas.microsoft.com/office/drawing/2014/main" id="{4B0D9AE2-2F55-4D90-949C-7634ED13D17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7AB9B7-102C-4812-81CC-9756124CC208}"/>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27655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E439E-2A24-4F8E-8565-6FC97D9553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805790-76F4-405A-854D-8F34B1FA5C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EE8833-7378-4400-AC41-C0CDFDA4C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07DA4A-667F-4BE2-880D-C50CB5B38D7B}"/>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1315909B-B798-4FC6-8F08-A5F43F8343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FF7B48-6553-4C9E-A9D3-7A06024604C6}"/>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77191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1C4FD-62C3-492A-86BD-DE7E8A2983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864847-D768-4FCF-AAFF-A776E93CC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3F41014-57B0-4942-98DA-2EA969C5C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773BBC-CC5F-4A54-9646-AE7DAE3C7C9C}"/>
              </a:ext>
            </a:extLst>
          </p:cNvPr>
          <p:cNvSpPr>
            <a:spLocks noGrp="1"/>
          </p:cNvSpPr>
          <p:nvPr>
            <p:ph type="dt" sz="half" idx="10"/>
          </p:nvPr>
        </p:nvSpPr>
        <p:spPr/>
        <p:txBody>
          <a:bodyPr/>
          <a:lstStyle/>
          <a:p>
            <a:fld id="{83629001-36EE-461E-9D43-D57E34C95E8B}" type="datetimeFigureOut">
              <a:rPr lang="zh-CN" altLang="en-US" smtClean="0"/>
              <a:t>2021/12/1</a:t>
            </a:fld>
            <a:endParaRPr lang="zh-CN" altLang="en-US"/>
          </a:p>
        </p:txBody>
      </p:sp>
      <p:sp>
        <p:nvSpPr>
          <p:cNvPr id="6" name="页脚占位符 5">
            <a:extLst>
              <a:ext uri="{FF2B5EF4-FFF2-40B4-BE49-F238E27FC236}">
                <a16:creationId xmlns:a16="http://schemas.microsoft.com/office/drawing/2014/main" id="{27DD74D3-3672-4DF9-9A13-8D001557BE5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25D448-F78A-4F0F-B470-058CDA6114A1}"/>
              </a:ext>
            </a:extLst>
          </p:cNvPr>
          <p:cNvSpPr>
            <a:spLocks noGrp="1"/>
          </p:cNvSpPr>
          <p:nvPr>
            <p:ph type="sldNum" sz="quarter" idx="12"/>
          </p:nvPr>
        </p:nvSpPr>
        <p:spPr/>
        <p:txBody>
          <a:body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402583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A2E1757-0153-41A9-A66B-852C08A8DE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18356-4004-46E7-8BCA-69149AD878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6466AD-8F2E-4512-B101-52913BB91E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29001-36EE-461E-9D43-D57E34C95E8B}" type="datetimeFigureOut">
              <a:rPr lang="zh-CN" altLang="en-US" smtClean="0"/>
              <a:t>2021/12/1</a:t>
            </a:fld>
            <a:endParaRPr lang="zh-CN" altLang="en-US"/>
          </a:p>
        </p:txBody>
      </p:sp>
      <p:sp>
        <p:nvSpPr>
          <p:cNvPr id="5" name="页脚占位符 4">
            <a:extLst>
              <a:ext uri="{FF2B5EF4-FFF2-40B4-BE49-F238E27FC236}">
                <a16:creationId xmlns:a16="http://schemas.microsoft.com/office/drawing/2014/main" id="{A9305579-7595-437E-830D-45E6B8893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274AE0-F8D9-4011-92B5-B19A38E26B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7F832-2D72-4D9D-83E0-EB54C6C5AEC1}" type="slidenum">
              <a:rPr lang="zh-CN" altLang="en-US" smtClean="0"/>
              <a:t>‹#›</a:t>
            </a:fld>
            <a:endParaRPr lang="zh-CN" altLang="en-US"/>
          </a:p>
        </p:txBody>
      </p:sp>
    </p:spTree>
    <p:extLst>
      <p:ext uri="{BB962C8B-B14F-4D97-AF65-F5344CB8AC3E}">
        <p14:creationId xmlns:p14="http://schemas.microsoft.com/office/powerpoint/2010/main" val="315972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4.xml"/><Relationship Id="rId7" Type="http://schemas.openxmlformats.org/officeDocument/2006/relationships/notesSlide" Target="../notesSlides/notesSlide9.xml"/><Relationship Id="rId12" Type="http://schemas.openxmlformats.org/officeDocument/2006/relationships/image" Target="../media/image21.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tags" Target="../tags/tag46.xml"/><Relationship Id="rId10" Type="http://schemas.openxmlformats.org/officeDocument/2006/relationships/image" Target="../media/image19.png"/><Relationship Id="rId4" Type="http://schemas.openxmlformats.org/officeDocument/2006/relationships/tags" Target="../tags/tag45.xml"/><Relationship Id="rId9" Type="http://schemas.openxmlformats.org/officeDocument/2006/relationships/image" Target="../media/image18.png"/></Relationships>
</file>

<file path=ppt/slides/_rels/slide10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505.xml"/><Relationship Id="rId7" Type="http://schemas.openxmlformats.org/officeDocument/2006/relationships/notesSlide" Target="../notesSlides/notesSlide95.xml"/><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slideLayout" Target="../slideLayouts/slideLayout12.xml"/><Relationship Id="rId11" Type="http://schemas.openxmlformats.org/officeDocument/2006/relationships/image" Target="../media/image72.png"/><Relationship Id="rId5" Type="http://schemas.openxmlformats.org/officeDocument/2006/relationships/tags" Target="../tags/tag507.xml"/><Relationship Id="rId10" Type="http://schemas.openxmlformats.org/officeDocument/2006/relationships/image" Target="../media/image71.png"/><Relationship Id="rId4" Type="http://schemas.openxmlformats.org/officeDocument/2006/relationships/tags" Target="../tags/tag506.xml"/><Relationship Id="rId9" Type="http://schemas.openxmlformats.org/officeDocument/2006/relationships/image" Target="../media/image70.png"/></Relationships>
</file>

<file path=ppt/slides/_rels/slide10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510.xml"/><Relationship Id="rId7" Type="http://schemas.openxmlformats.org/officeDocument/2006/relationships/notesSlide" Target="../notesSlides/notesSlide96.xml"/><Relationship Id="rId12" Type="http://schemas.openxmlformats.org/officeDocument/2006/relationships/image" Target="../media/image73.png"/><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slideLayout" Target="../slideLayouts/slideLayout12.xml"/><Relationship Id="rId11" Type="http://schemas.openxmlformats.org/officeDocument/2006/relationships/image" Target="../media/image72.png"/><Relationship Id="rId5" Type="http://schemas.openxmlformats.org/officeDocument/2006/relationships/tags" Target="../tags/tag512.xml"/><Relationship Id="rId10" Type="http://schemas.openxmlformats.org/officeDocument/2006/relationships/image" Target="../media/image71.png"/><Relationship Id="rId4" Type="http://schemas.openxmlformats.org/officeDocument/2006/relationships/tags" Target="../tags/tag511.xml"/><Relationship Id="rId9" Type="http://schemas.openxmlformats.org/officeDocument/2006/relationships/image" Target="../media/image70.png"/></Relationships>
</file>

<file path=ppt/slides/_rels/slide102.xml.rels><?xml version="1.0" encoding="UTF-8" standalone="yes"?>
<Relationships xmlns="http://schemas.openxmlformats.org/package/2006/relationships"><Relationship Id="rId8" Type="http://schemas.openxmlformats.org/officeDocument/2006/relationships/hyperlink" Target="https://scikit-learn.org/stable/modules/generated/sklearn.ensemble.GradientBoostingClassifier.html" TargetMode="External"/><Relationship Id="rId3" Type="http://schemas.openxmlformats.org/officeDocument/2006/relationships/tags" Target="../tags/tag515.xml"/><Relationship Id="rId7" Type="http://schemas.openxmlformats.org/officeDocument/2006/relationships/notesSlide" Target="../notesSlides/notesSlide97.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slideLayout" Target="../slideLayouts/slideLayout12.xml"/><Relationship Id="rId5" Type="http://schemas.openxmlformats.org/officeDocument/2006/relationships/tags" Target="../tags/tag517.xml"/><Relationship Id="rId4" Type="http://schemas.openxmlformats.org/officeDocument/2006/relationships/tags" Target="../tags/tag516.xml"/><Relationship Id="rId9" Type="http://schemas.openxmlformats.org/officeDocument/2006/relationships/image" Target="../media/image68.png"/></Relationships>
</file>

<file path=ppt/slides/_rels/slide103.xml.rels><?xml version="1.0" encoding="UTF-8" standalone="yes"?>
<Relationships xmlns="http://schemas.openxmlformats.org/package/2006/relationships"><Relationship Id="rId8" Type="http://schemas.openxmlformats.org/officeDocument/2006/relationships/hyperlink" Target="https://www.kdd.org/kdd2016/papers/files/rfp0697-chenAemb.pdf" TargetMode="External"/><Relationship Id="rId13" Type="http://schemas.openxmlformats.org/officeDocument/2006/relationships/image" Target="../media/image74.png"/><Relationship Id="rId3" Type="http://schemas.openxmlformats.org/officeDocument/2006/relationships/tags" Target="../tags/tag520.xml"/><Relationship Id="rId7" Type="http://schemas.openxmlformats.org/officeDocument/2006/relationships/notesSlide" Target="../notesSlides/notesSlide98.xml"/><Relationship Id="rId12" Type="http://schemas.openxmlformats.org/officeDocument/2006/relationships/hyperlink" Target="https://xgboost.ai/" TargetMode="External"/><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slideLayout" Target="../slideLayouts/slideLayout12.xml"/><Relationship Id="rId11" Type="http://schemas.openxmlformats.org/officeDocument/2006/relationships/hyperlink" Target="https://github.com/dmlc/xgboost" TargetMode="External"/><Relationship Id="rId5" Type="http://schemas.openxmlformats.org/officeDocument/2006/relationships/tags" Target="../tags/tag522.xml"/><Relationship Id="rId10" Type="http://schemas.openxmlformats.org/officeDocument/2006/relationships/hyperlink" Target="https://xgboost.readthedocs.io/en/latest/index.html" TargetMode="External"/><Relationship Id="rId4" Type="http://schemas.openxmlformats.org/officeDocument/2006/relationships/tags" Target="../tags/tag521.xml"/><Relationship Id="rId9" Type="http://schemas.openxmlformats.org/officeDocument/2006/relationships/hyperlink" Target="https://blog.csdn.net/quiet_girl/article/details/88756843" TargetMode="External"/></Relationships>
</file>

<file path=ppt/slides/_rels/slide104.xml.rels><?xml version="1.0" encoding="UTF-8" standalone="yes"?>
<Relationships xmlns="http://schemas.openxmlformats.org/package/2006/relationships"><Relationship Id="rId3" Type="http://schemas.openxmlformats.org/officeDocument/2006/relationships/tags" Target="../tags/tag525.xml"/><Relationship Id="rId7" Type="http://schemas.openxmlformats.org/officeDocument/2006/relationships/notesSlide" Target="../notesSlides/notesSlide99.xml"/><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slideLayout" Target="../slideLayouts/slideLayout12.xml"/><Relationship Id="rId5" Type="http://schemas.openxmlformats.org/officeDocument/2006/relationships/tags" Target="../tags/tag527.xml"/><Relationship Id="rId4" Type="http://schemas.openxmlformats.org/officeDocument/2006/relationships/tags" Target="../tags/tag526.xml"/></Relationships>
</file>

<file path=ppt/slides/_rels/slide105.xml.rels><?xml version="1.0" encoding="UTF-8" standalone="yes"?>
<Relationships xmlns="http://schemas.openxmlformats.org/package/2006/relationships"><Relationship Id="rId3" Type="http://schemas.openxmlformats.org/officeDocument/2006/relationships/tags" Target="../tags/tag530.xml"/><Relationship Id="rId7" Type="http://schemas.openxmlformats.org/officeDocument/2006/relationships/notesSlide" Target="../notesSlides/notesSlide100.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slideLayout" Target="../slideLayouts/slideLayout12.xml"/><Relationship Id="rId5" Type="http://schemas.openxmlformats.org/officeDocument/2006/relationships/tags" Target="../tags/tag532.xml"/><Relationship Id="rId4" Type="http://schemas.openxmlformats.org/officeDocument/2006/relationships/tags" Target="../tags/tag531.xml"/></Relationships>
</file>

<file path=ppt/slides/_rels/slide106.xml.rels><?xml version="1.0" encoding="UTF-8" standalone="yes"?>
<Relationships xmlns="http://schemas.openxmlformats.org/package/2006/relationships"><Relationship Id="rId3" Type="http://schemas.openxmlformats.org/officeDocument/2006/relationships/tags" Target="../tags/tag535.xml"/><Relationship Id="rId7" Type="http://schemas.openxmlformats.org/officeDocument/2006/relationships/notesSlide" Target="../notesSlides/notesSlide101.xml"/><Relationship Id="rId2" Type="http://schemas.openxmlformats.org/officeDocument/2006/relationships/tags" Target="../tags/tag534.xml"/><Relationship Id="rId1" Type="http://schemas.openxmlformats.org/officeDocument/2006/relationships/tags" Target="../tags/tag533.xml"/><Relationship Id="rId6" Type="http://schemas.openxmlformats.org/officeDocument/2006/relationships/slideLayout" Target="../slideLayouts/slideLayout12.xml"/><Relationship Id="rId5" Type="http://schemas.openxmlformats.org/officeDocument/2006/relationships/tags" Target="../tags/tag537.xml"/><Relationship Id="rId4" Type="http://schemas.openxmlformats.org/officeDocument/2006/relationships/tags" Target="../tags/tag536.xml"/></Relationships>
</file>

<file path=ppt/slides/_rels/slide107.xml.rels><?xml version="1.0" encoding="UTF-8" standalone="yes"?>
<Relationships xmlns="http://schemas.openxmlformats.org/package/2006/relationships"><Relationship Id="rId8" Type="http://schemas.openxmlformats.org/officeDocument/2006/relationships/hyperlink" Target="https://www.microsoft.com/en-us/research/wp-content/uploads/2017/11/lightgbm.pdf" TargetMode="External"/><Relationship Id="rId3" Type="http://schemas.openxmlformats.org/officeDocument/2006/relationships/tags" Target="../tags/tag540.xml"/><Relationship Id="rId7" Type="http://schemas.openxmlformats.org/officeDocument/2006/relationships/notesSlide" Target="../notesSlides/notesSlide102.xml"/><Relationship Id="rId12" Type="http://schemas.openxmlformats.org/officeDocument/2006/relationships/image" Target="../media/image75.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slideLayout" Target="../slideLayouts/slideLayout12.xml"/><Relationship Id="rId11" Type="http://schemas.openxmlformats.org/officeDocument/2006/relationships/hyperlink" Target="https://www.microsoft.com/en-us/research/project/lightgbm/" TargetMode="External"/><Relationship Id="rId5" Type="http://schemas.openxmlformats.org/officeDocument/2006/relationships/tags" Target="../tags/tag542.xml"/><Relationship Id="rId10" Type="http://schemas.openxmlformats.org/officeDocument/2006/relationships/hyperlink" Target="https://github.com/Microsoft/LightGBM" TargetMode="External"/><Relationship Id="rId4" Type="http://schemas.openxmlformats.org/officeDocument/2006/relationships/tags" Target="../tags/tag541.xml"/><Relationship Id="rId9" Type="http://schemas.openxmlformats.org/officeDocument/2006/relationships/hyperlink" Target="https://lightgbm.readthedocs.io/en/latest/index.html"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tags" Target="../tags/tag545.xml"/><Relationship Id="rId7" Type="http://schemas.openxmlformats.org/officeDocument/2006/relationships/notesSlide" Target="../notesSlides/notesSlide103.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slideLayout" Target="../slideLayouts/slideLayout12.xml"/><Relationship Id="rId5" Type="http://schemas.openxmlformats.org/officeDocument/2006/relationships/tags" Target="../tags/tag547.xml"/><Relationship Id="rId4" Type="http://schemas.openxmlformats.org/officeDocument/2006/relationships/tags" Target="../tags/tag546.xml"/></Relationships>
</file>

<file path=ppt/slides/_rels/slide10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550.xml"/><Relationship Id="rId7" Type="http://schemas.openxmlformats.org/officeDocument/2006/relationships/notesSlide" Target="../notesSlides/notesSlide104.xml"/><Relationship Id="rId2" Type="http://schemas.openxmlformats.org/officeDocument/2006/relationships/tags" Target="../tags/tag549.xml"/><Relationship Id="rId1" Type="http://schemas.openxmlformats.org/officeDocument/2006/relationships/tags" Target="../tags/tag548.xml"/><Relationship Id="rId6" Type="http://schemas.openxmlformats.org/officeDocument/2006/relationships/slideLayout" Target="../slideLayouts/slideLayout12.xml"/><Relationship Id="rId5" Type="http://schemas.openxmlformats.org/officeDocument/2006/relationships/tags" Target="../tags/tag552.xml"/><Relationship Id="rId4" Type="http://schemas.openxmlformats.org/officeDocument/2006/relationships/tags" Target="../tags/tag551.xml"/></Relationships>
</file>

<file path=ppt/slides/_rels/slide11.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7.jpeg"/><Relationship Id="rId4" Type="http://schemas.openxmlformats.org/officeDocument/2006/relationships/tags" Target="../tags/tag50.xml"/><Relationship Id="rId9"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tags" Target="../tags/tag560.xml"/><Relationship Id="rId3" Type="http://schemas.openxmlformats.org/officeDocument/2006/relationships/tags" Target="../tags/tag555.xml"/><Relationship Id="rId7" Type="http://schemas.openxmlformats.org/officeDocument/2006/relationships/tags" Target="../tags/tag559.xml"/><Relationship Id="rId12" Type="http://schemas.openxmlformats.org/officeDocument/2006/relationships/image" Target="../media/image8.png"/><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image" Target="../media/image6.png"/><Relationship Id="rId5" Type="http://schemas.openxmlformats.org/officeDocument/2006/relationships/tags" Target="../tags/tag557.xml"/><Relationship Id="rId10" Type="http://schemas.openxmlformats.org/officeDocument/2006/relationships/image" Target="../media/image7.jpeg"/><Relationship Id="rId4" Type="http://schemas.openxmlformats.org/officeDocument/2006/relationships/tags" Target="../tags/tag556.xml"/><Relationship Id="rId9"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563.xml"/><Relationship Id="rId7" Type="http://schemas.openxmlformats.org/officeDocument/2006/relationships/notesSlide" Target="../notesSlides/notesSlide105.xml"/><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slideLayout" Target="../slideLayouts/slideLayout12.xml"/><Relationship Id="rId5" Type="http://schemas.openxmlformats.org/officeDocument/2006/relationships/tags" Target="../tags/tag565.xml"/><Relationship Id="rId4" Type="http://schemas.openxmlformats.org/officeDocument/2006/relationships/tags" Target="../tags/tag564.xml"/></Relationships>
</file>

<file path=ppt/slides/_rels/slide11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68.xml"/><Relationship Id="rId7" Type="http://schemas.openxmlformats.org/officeDocument/2006/relationships/notesSlide" Target="../notesSlides/notesSlide106.xml"/><Relationship Id="rId2" Type="http://schemas.openxmlformats.org/officeDocument/2006/relationships/tags" Target="../tags/tag567.xml"/><Relationship Id="rId1" Type="http://schemas.openxmlformats.org/officeDocument/2006/relationships/tags" Target="../tags/tag566.xml"/><Relationship Id="rId6" Type="http://schemas.openxmlformats.org/officeDocument/2006/relationships/slideLayout" Target="../slideLayouts/slideLayout12.xml"/><Relationship Id="rId5" Type="http://schemas.openxmlformats.org/officeDocument/2006/relationships/tags" Target="../tags/tag570.xml"/><Relationship Id="rId4" Type="http://schemas.openxmlformats.org/officeDocument/2006/relationships/tags" Target="../tags/tag569.xml"/></Relationships>
</file>

<file path=ppt/slides/_rels/slide1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73.xml"/><Relationship Id="rId7" Type="http://schemas.openxmlformats.org/officeDocument/2006/relationships/notesSlide" Target="../notesSlides/notesSlide107.xml"/><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slideLayout" Target="../slideLayouts/slideLayout12.xml"/><Relationship Id="rId5" Type="http://schemas.openxmlformats.org/officeDocument/2006/relationships/tags" Target="../tags/tag575.xml"/><Relationship Id="rId4" Type="http://schemas.openxmlformats.org/officeDocument/2006/relationships/tags" Target="../tags/tag574.xml"/></Relationships>
</file>

<file path=ppt/slides/_rels/slide1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78.xml"/><Relationship Id="rId7" Type="http://schemas.openxmlformats.org/officeDocument/2006/relationships/notesSlide" Target="../notesSlides/notesSlide108.xml"/><Relationship Id="rId12" Type="http://schemas.openxmlformats.org/officeDocument/2006/relationships/image" Target="../media/image85.png"/><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slideLayout" Target="../slideLayouts/slideLayout12.xml"/><Relationship Id="rId11" Type="http://schemas.openxmlformats.org/officeDocument/2006/relationships/image" Target="../media/image84.png"/><Relationship Id="rId5" Type="http://schemas.openxmlformats.org/officeDocument/2006/relationships/tags" Target="../tags/tag580.xml"/><Relationship Id="rId10" Type="http://schemas.openxmlformats.org/officeDocument/2006/relationships/image" Target="../media/image83.png"/><Relationship Id="rId4" Type="http://schemas.openxmlformats.org/officeDocument/2006/relationships/tags" Target="../tags/tag579.xml"/><Relationship Id="rId9" Type="http://schemas.openxmlformats.org/officeDocument/2006/relationships/image" Target="../media/image82.png"/></Relationships>
</file>

<file path=ppt/slides/_rels/slide1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583.xml"/><Relationship Id="rId7" Type="http://schemas.openxmlformats.org/officeDocument/2006/relationships/notesSlide" Target="../notesSlides/notesSlide109.xml"/><Relationship Id="rId12" Type="http://schemas.openxmlformats.org/officeDocument/2006/relationships/image" Target="../media/image90.png"/><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slideLayout" Target="../slideLayouts/slideLayout12.xml"/><Relationship Id="rId11" Type="http://schemas.openxmlformats.org/officeDocument/2006/relationships/image" Target="../media/image89.png"/><Relationship Id="rId5" Type="http://schemas.openxmlformats.org/officeDocument/2006/relationships/tags" Target="../tags/tag585.xml"/><Relationship Id="rId10" Type="http://schemas.openxmlformats.org/officeDocument/2006/relationships/image" Target="../media/image88.png"/><Relationship Id="rId4" Type="http://schemas.openxmlformats.org/officeDocument/2006/relationships/tags" Target="../tags/tag584.xml"/><Relationship Id="rId9" Type="http://schemas.openxmlformats.org/officeDocument/2006/relationships/image" Target="../media/image87.png"/></Relationships>
</file>

<file path=ppt/slides/_rels/slide1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notesSlide" Target="../notesSlides/notesSlide10.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2.xml"/><Relationship Id="rId5" Type="http://schemas.openxmlformats.org/officeDocument/2006/relationships/tags" Target="../tags/tag59.xml"/><Relationship Id="rId4" Type="http://schemas.openxmlformats.org/officeDocument/2006/relationships/tags" Target="../tags/tag58.xml"/></Relationships>
</file>

<file path=ppt/slides/_rels/slide13.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notesSlide" Target="../notesSlides/notesSlide1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2.xml"/><Relationship Id="rId5" Type="http://schemas.openxmlformats.org/officeDocument/2006/relationships/tags" Target="../tags/tag64.xml"/><Relationship Id="rId4" Type="http://schemas.openxmlformats.org/officeDocument/2006/relationships/tags" Target="../tags/tag63.xml"/></Relationships>
</file>

<file path=ppt/slides/_rels/slide1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notesSlide" Target="../notesSlides/notesSlide1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2.xml"/><Relationship Id="rId5" Type="http://schemas.openxmlformats.org/officeDocument/2006/relationships/tags" Target="../tags/tag69.xml"/><Relationship Id="rId4" Type="http://schemas.openxmlformats.org/officeDocument/2006/relationships/tags" Target="../tags/tag68.xml"/></Relationships>
</file>

<file path=ppt/slides/_rels/slide15.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notesSlide" Target="../notesSlides/notesSlide13.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12.xml"/><Relationship Id="rId5" Type="http://schemas.openxmlformats.org/officeDocument/2006/relationships/tags" Target="../tags/tag74.xml"/><Relationship Id="rId4" Type="http://schemas.openxmlformats.org/officeDocument/2006/relationships/tags" Target="../tags/tag73.xml"/></Relationships>
</file>

<file path=ppt/slides/_rels/slide16.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notesSlide" Target="../notesSlides/notesSlide1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2.xml"/><Relationship Id="rId5" Type="http://schemas.openxmlformats.org/officeDocument/2006/relationships/tags" Target="../tags/tag79.xml"/><Relationship Id="rId4" Type="http://schemas.openxmlformats.org/officeDocument/2006/relationships/tags" Target="../tags/tag78.xml"/></Relationships>
</file>

<file path=ppt/slides/_rels/slide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notesSlide" Target="../notesSlides/notesSlide15.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12.xml"/><Relationship Id="rId5" Type="http://schemas.openxmlformats.org/officeDocument/2006/relationships/tags" Target="../tags/tag84.xml"/><Relationship Id="rId4" Type="http://schemas.openxmlformats.org/officeDocument/2006/relationships/tags" Target="../tags/tag83.xml"/></Relationships>
</file>

<file path=ppt/slides/_rels/slide18.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notesSlide" Target="../notesSlides/notesSlide16.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12.xml"/><Relationship Id="rId5" Type="http://schemas.openxmlformats.org/officeDocument/2006/relationships/tags" Target="../tags/tag89.xml"/><Relationship Id="rId4" Type="http://schemas.openxmlformats.org/officeDocument/2006/relationships/tags" Target="../tags/tag88.xml"/></Relationships>
</file>

<file path=ppt/slides/_rels/slide19.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notesSlide" Target="../notesSlides/notesSlide1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12.xml"/><Relationship Id="rId5" Type="http://schemas.openxmlformats.org/officeDocument/2006/relationships/tags" Target="../tags/tag94.xml"/><Relationship Id="rId4" Type="http://schemas.openxmlformats.org/officeDocument/2006/relationships/tags" Target="../tags/tag9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97.xml"/><Relationship Id="rId7" Type="http://schemas.openxmlformats.org/officeDocument/2006/relationships/notesSlide" Target="../notesSlides/notesSlide18.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12.xml"/><Relationship Id="rId5" Type="http://schemas.openxmlformats.org/officeDocument/2006/relationships/tags" Target="../tags/tag99.xml"/><Relationship Id="rId4" Type="http://schemas.openxmlformats.org/officeDocument/2006/relationships/tags" Target="../tags/tag9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8.png"/><Relationship Id="rId5" Type="http://schemas.openxmlformats.org/officeDocument/2006/relationships/tags" Target="../tags/tag104.xml"/><Relationship Id="rId10" Type="http://schemas.openxmlformats.org/officeDocument/2006/relationships/image" Target="../media/image6.png"/><Relationship Id="rId4" Type="http://schemas.openxmlformats.org/officeDocument/2006/relationships/tags" Target="../tags/tag103.xml"/><Relationship Id="rId9"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notesSlide" Target="../notesSlides/notesSlide1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12.xml"/><Relationship Id="rId5" Type="http://schemas.openxmlformats.org/officeDocument/2006/relationships/tags" Target="../tags/tag111.xml"/><Relationship Id="rId4" Type="http://schemas.openxmlformats.org/officeDocument/2006/relationships/tags" Target="../tags/tag110.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14.xml"/><Relationship Id="rId7" Type="http://schemas.openxmlformats.org/officeDocument/2006/relationships/notesSlide" Target="../notesSlides/notesSlide20.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12.xml"/><Relationship Id="rId5" Type="http://schemas.openxmlformats.org/officeDocument/2006/relationships/tags" Target="../tags/tag116.xml"/><Relationship Id="rId10" Type="http://schemas.openxmlformats.org/officeDocument/2006/relationships/image" Target="../media/image21.png"/><Relationship Id="rId4" Type="http://schemas.openxmlformats.org/officeDocument/2006/relationships/tags" Target="../tags/tag115.xml"/><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19.xml"/><Relationship Id="rId7" Type="http://schemas.openxmlformats.org/officeDocument/2006/relationships/notesSlide" Target="../notesSlides/notesSlide21.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12.xml"/><Relationship Id="rId5" Type="http://schemas.openxmlformats.org/officeDocument/2006/relationships/tags" Target="../tags/tag121.xml"/><Relationship Id="rId10" Type="http://schemas.openxmlformats.org/officeDocument/2006/relationships/image" Target="../media/image21.png"/><Relationship Id="rId4" Type="http://schemas.openxmlformats.org/officeDocument/2006/relationships/tags" Target="../tags/tag120.xml"/><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24.xml"/><Relationship Id="rId7" Type="http://schemas.openxmlformats.org/officeDocument/2006/relationships/notesSlide" Target="../notesSlides/notesSlide22.xml"/><Relationship Id="rId12" Type="http://schemas.openxmlformats.org/officeDocument/2006/relationships/image" Target="../media/image1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12.xml"/><Relationship Id="rId11" Type="http://schemas.openxmlformats.org/officeDocument/2006/relationships/image" Target="../media/image24.png"/><Relationship Id="rId5" Type="http://schemas.openxmlformats.org/officeDocument/2006/relationships/tags" Target="../tags/tag126.xml"/><Relationship Id="rId10" Type="http://schemas.openxmlformats.org/officeDocument/2006/relationships/image" Target="../media/image21.png"/><Relationship Id="rId4" Type="http://schemas.openxmlformats.org/officeDocument/2006/relationships/tags" Target="../tags/tag125.xml"/><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29.xml"/><Relationship Id="rId7" Type="http://schemas.openxmlformats.org/officeDocument/2006/relationships/notesSlide" Target="../notesSlides/notesSlide2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2.xml"/><Relationship Id="rId5" Type="http://schemas.openxmlformats.org/officeDocument/2006/relationships/tags" Target="../tags/tag131.xml"/><Relationship Id="rId4" Type="http://schemas.openxmlformats.org/officeDocument/2006/relationships/tags" Target="../tags/tag130.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34.xml"/><Relationship Id="rId7" Type="http://schemas.openxmlformats.org/officeDocument/2006/relationships/notesSlide" Target="../notesSlides/notesSlide24.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2.xml"/><Relationship Id="rId5" Type="http://schemas.openxmlformats.org/officeDocument/2006/relationships/tags" Target="../tags/tag136.xml"/><Relationship Id="rId10" Type="http://schemas.openxmlformats.org/officeDocument/2006/relationships/image" Target="../media/image27.png"/><Relationship Id="rId4" Type="http://schemas.openxmlformats.org/officeDocument/2006/relationships/tags" Target="../tags/tag135.xml"/><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39.xml"/><Relationship Id="rId7" Type="http://schemas.openxmlformats.org/officeDocument/2006/relationships/notesSlide" Target="../notesSlides/notesSlide25.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12.xml"/><Relationship Id="rId5" Type="http://schemas.openxmlformats.org/officeDocument/2006/relationships/tags" Target="../tags/tag141.xml"/><Relationship Id="rId10" Type="http://schemas.openxmlformats.org/officeDocument/2006/relationships/image" Target="../media/image26.png"/><Relationship Id="rId4" Type="http://schemas.openxmlformats.org/officeDocument/2006/relationships/tags" Target="../tags/tag140.xml"/><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4.xml"/><Relationship Id="rId7" Type="http://schemas.openxmlformats.org/officeDocument/2006/relationships/notesSlide" Target="../notesSlides/notesSlide26.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12.xml"/><Relationship Id="rId5" Type="http://schemas.openxmlformats.org/officeDocument/2006/relationships/tags" Target="../tags/tag146.xml"/><Relationship Id="rId10" Type="http://schemas.openxmlformats.org/officeDocument/2006/relationships/image" Target="../media/image29.png"/><Relationship Id="rId4" Type="http://schemas.openxmlformats.org/officeDocument/2006/relationships/tags" Target="../tags/tag145.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6.png"/><Relationship Id="rId5" Type="http://schemas.openxmlformats.org/officeDocument/2006/relationships/tags" Target="../tags/tag8.xml"/><Relationship Id="rId10" Type="http://schemas.openxmlformats.org/officeDocument/2006/relationships/image" Target="../media/image7.jpeg"/><Relationship Id="rId4" Type="http://schemas.openxmlformats.org/officeDocument/2006/relationships/tags" Target="../tags/tag7.xml"/><Relationship Id="rId9"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9.xml"/><Relationship Id="rId7" Type="http://schemas.openxmlformats.org/officeDocument/2006/relationships/notesSlide" Target="../notesSlides/notesSlide2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Layout" Target="../slideLayouts/slideLayout1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4.xml"/><Relationship Id="rId7" Type="http://schemas.openxmlformats.org/officeDocument/2006/relationships/notesSlide" Target="../notesSlides/notesSlide2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Layout" Target="../slideLayouts/slideLayout12.xml"/><Relationship Id="rId5" Type="http://schemas.openxmlformats.org/officeDocument/2006/relationships/tags" Target="../tags/tag156.xml"/><Relationship Id="rId10" Type="http://schemas.openxmlformats.org/officeDocument/2006/relationships/image" Target="../media/image33.png"/><Relationship Id="rId4" Type="http://schemas.openxmlformats.org/officeDocument/2006/relationships/tags" Target="../tags/tag155.xml"/><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9.xml"/><Relationship Id="rId7" Type="http://schemas.openxmlformats.org/officeDocument/2006/relationships/notesSlide" Target="../notesSlides/notesSlide2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Layout" Target="../slideLayouts/slideLayout12.xml"/><Relationship Id="rId5" Type="http://schemas.openxmlformats.org/officeDocument/2006/relationships/tags" Target="../tags/tag161.xml"/><Relationship Id="rId10" Type="http://schemas.openxmlformats.org/officeDocument/2006/relationships/image" Target="../media/image33.png"/><Relationship Id="rId4" Type="http://schemas.openxmlformats.org/officeDocument/2006/relationships/tags" Target="../tags/tag160.xml"/><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64.xml"/><Relationship Id="rId7" Type="http://schemas.openxmlformats.org/officeDocument/2006/relationships/notesSlide" Target="../notesSlides/notesSlide30.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12.xml"/><Relationship Id="rId5" Type="http://schemas.openxmlformats.org/officeDocument/2006/relationships/tags" Target="../tags/tag166.xml"/><Relationship Id="rId10" Type="http://schemas.openxmlformats.org/officeDocument/2006/relationships/image" Target="../media/image33.png"/><Relationship Id="rId4" Type="http://schemas.openxmlformats.org/officeDocument/2006/relationships/tags" Target="../tags/tag165.xml"/><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69.xml"/><Relationship Id="rId7" Type="http://schemas.openxmlformats.org/officeDocument/2006/relationships/notesSlide" Target="../notesSlides/notesSlide31.xml"/><Relationship Id="rId12" Type="http://schemas.openxmlformats.org/officeDocument/2006/relationships/image" Target="../media/image35.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12.xml"/><Relationship Id="rId11" Type="http://schemas.openxmlformats.org/officeDocument/2006/relationships/image" Target="../media/image34.png"/><Relationship Id="rId5" Type="http://schemas.openxmlformats.org/officeDocument/2006/relationships/tags" Target="../tags/tag171.xml"/><Relationship Id="rId10" Type="http://schemas.openxmlformats.org/officeDocument/2006/relationships/image" Target="../media/image33.png"/><Relationship Id="rId4" Type="http://schemas.openxmlformats.org/officeDocument/2006/relationships/tags" Target="../tags/tag170.xml"/><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74.xml"/><Relationship Id="rId7" Type="http://schemas.openxmlformats.org/officeDocument/2006/relationships/notesSlide" Target="../notesSlides/notesSlide3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Layout" Target="../slideLayouts/slideLayout12.xml"/><Relationship Id="rId5" Type="http://schemas.openxmlformats.org/officeDocument/2006/relationships/tags" Target="../tags/tag176.xml"/><Relationship Id="rId10" Type="http://schemas.openxmlformats.org/officeDocument/2006/relationships/image" Target="../media/image38.png"/><Relationship Id="rId4" Type="http://schemas.openxmlformats.org/officeDocument/2006/relationships/tags" Target="../tags/tag175.xml"/><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notesSlide" Target="../notesSlides/notesSlide3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12.xml"/><Relationship Id="rId5" Type="http://schemas.openxmlformats.org/officeDocument/2006/relationships/tags" Target="../tags/tag181.xml"/><Relationship Id="rId4" Type="http://schemas.openxmlformats.org/officeDocument/2006/relationships/tags" Target="../tags/tag180.xml"/></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84.xml"/><Relationship Id="rId7" Type="http://schemas.openxmlformats.org/officeDocument/2006/relationships/notesSlide" Target="../notesSlides/notesSlide3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12.xml"/><Relationship Id="rId5" Type="http://schemas.openxmlformats.org/officeDocument/2006/relationships/tags" Target="../tags/tag186.xml"/><Relationship Id="rId4" Type="http://schemas.openxmlformats.org/officeDocument/2006/relationships/tags" Target="../tags/tag185.xml"/></Relationships>
</file>

<file path=ppt/slides/_rels/slide3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89.xml"/><Relationship Id="rId7" Type="http://schemas.openxmlformats.org/officeDocument/2006/relationships/notesSlide" Target="../notesSlides/notesSlide35.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slideLayout" Target="../slideLayouts/slideLayout12.xml"/><Relationship Id="rId5" Type="http://schemas.openxmlformats.org/officeDocument/2006/relationships/tags" Target="../tags/tag191.xml"/><Relationship Id="rId4" Type="http://schemas.openxmlformats.org/officeDocument/2006/relationships/tags" Target="../tags/tag190.xml"/></Relationships>
</file>

<file path=ppt/slides/_rels/slide3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94.xml"/><Relationship Id="rId7" Type="http://schemas.openxmlformats.org/officeDocument/2006/relationships/notesSlide" Target="../notesSlides/notesSlide36.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12.xml"/><Relationship Id="rId5" Type="http://schemas.openxmlformats.org/officeDocument/2006/relationships/tags" Target="../tags/tag196.xml"/><Relationship Id="rId4" Type="http://schemas.openxmlformats.org/officeDocument/2006/relationships/tags" Target="../tags/tag195.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4.xml"/><Relationship Id="rId7" Type="http://schemas.openxmlformats.org/officeDocument/2006/relationships/notesSlide" Target="../notesSlides/notesSlide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2.xml"/><Relationship Id="rId5" Type="http://schemas.openxmlformats.org/officeDocument/2006/relationships/tags" Target="../tags/tag16.xml"/><Relationship Id="rId4"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notesSlide" Target="../notesSlides/notesSlide37.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slideLayout" Target="../slideLayouts/slideLayout12.xml"/><Relationship Id="rId5" Type="http://schemas.openxmlformats.org/officeDocument/2006/relationships/tags" Target="../tags/tag201.xml"/><Relationship Id="rId4" Type="http://schemas.openxmlformats.org/officeDocument/2006/relationships/tags" Target="../tags/tag200.xml"/></Relationships>
</file>

<file path=ppt/slides/_rels/slide41.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notesSlide" Target="../notesSlides/notesSlide3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12.xml"/><Relationship Id="rId5" Type="http://schemas.openxmlformats.org/officeDocument/2006/relationships/tags" Target="../tags/tag206.xml"/><Relationship Id="rId4" Type="http://schemas.openxmlformats.org/officeDocument/2006/relationships/tags" Target="../tags/tag205.xml"/></Relationships>
</file>

<file path=ppt/slides/_rels/slide42.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notesSlide" Target="../notesSlides/notesSlide39.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slideLayout" Target="../slideLayouts/slideLayout12.xml"/><Relationship Id="rId5" Type="http://schemas.openxmlformats.org/officeDocument/2006/relationships/tags" Target="../tags/tag211.xml"/><Relationship Id="rId4" Type="http://schemas.openxmlformats.org/officeDocument/2006/relationships/tags" Target="../tags/tag210.xml"/></Relationships>
</file>

<file path=ppt/slides/_rels/slide43.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notesSlide" Target="../notesSlides/notesSlide40.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slideLayout" Target="../slideLayouts/slideLayout12.xml"/><Relationship Id="rId5" Type="http://schemas.openxmlformats.org/officeDocument/2006/relationships/tags" Target="../tags/tag216.xml"/><Relationship Id="rId4" Type="http://schemas.openxmlformats.org/officeDocument/2006/relationships/tags" Target="../tags/tag215.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19.xml"/><Relationship Id="rId7" Type="http://schemas.openxmlformats.org/officeDocument/2006/relationships/notesSlide" Target="../notesSlides/notesSlide41.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slideLayout" Target="../slideLayouts/slideLayout12.xml"/><Relationship Id="rId5" Type="http://schemas.openxmlformats.org/officeDocument/2006/relationships/tags" Target="../tags/tag221.xml"/><Relationship Id="rId4" Type="http://schemas.openxmlformats.org/officeDocument/2006/relationships/tags" Target="../tags/tag220.xml"/></Relationships>
</file>

<file path=ppt/slides/_rels/slide4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224.xml"/><Relationship Id="rId7" Type="http://schemas.openxmlformats.org/officeDocument/2006/relationships/notesSlide" Target="../notesSlides/notesSlide42.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12.xml"/><Relationship Id="rId5" Type="http://schemas.openxmlformats.org/officeDocument/2006/relationships/tags" Target="../tags/tag226.xml"/><Relationship Id="rId4" Type="http://schemas.openxmlformats.org/officeDocument/2006/relationships/tags" Target="../tags/tag225.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29.xml"/><Relationship Id="rId7" Type="http://schemas.openxmlformats.org/officeDocument/2006/relationships/notesSlide" Target="../notesSlides/notesSlide4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12.xml"/><Relationship Id="rId5" Type="http://schemas.openxmlformats.org/officeDocument/2006/relationships/tags" Target="../tags/tag231.xml"/><Relationship Id="rId4" Type="http://schemas.openxmlformats.org/officeDocument/2006/relationships/tags" Target="../tags/tag230.xml"/></Relationships>
</file>

<file path=ppt/slides/_rels/slide47.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notesSlide" Target="../notesSlides/notesSlide44.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12.xml"/><Relationship Id="rId5" Type="http://schemas.openxmlformats.org/officeDocument/2006/relationships/tags" Target="../tags/tag236.xml"/><Relationship Id="rId4" Type="http://schemas.openxmlformats.org/officeDocument/2006/relationships/tags" Target="../tags/tag235.xml"/></Relationships>
</file>

<file path=ppt/slides/_rels/slide48.xml.rels><?xml version="1.0" encoding="UTF-8" standalone="yes"?>
<Relationships xmlns="http://schemas.openxmlformats.org/package/2006/relationships"><Relationship Id="rId3" Type="http://schemas.openxmlformats.org/officeDocument/2006/relationships/tags" Target="../tags/tag239.xml"/><Relationship Id="rId7" Type="http://schemas.openxmlformats.org/officeDocument/2006/relationships/notesSlide" Target="../notesSlides/notesSlide45.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slideLayout" Target="../slideLayouts/slideLayout12.xml"/><Relationship Id="rId5" Type="http://schemas.openxmlformats.org/officeDocument/2006/relationships/tags" Target="../tags/tag241.xml"/><Relationship Id="rId4" Type="http://schemas.openxmlformats.org/officeDocument/2006/relationships/tags" Target="../tags/tag240.xml"/></Relationships>
</file>

<file path=ppt/slides/_rels/slide49.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notesSlide" Target="../notesSlides/notesSlide46.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slideLayout" Target="../slideLayouts/slideLayout12.xml"/><Relationship Id="rId5" Type="http://schemas.openxmlformats.org/officeDocument/2006/relationships/tags" Target="../tags/tag246.xml"/><Relationship Id="rId4" Type="http://schemas.openxmlformats.org/officeDocument/2006/relationships/tags" Target="../tags/tag245.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9.xml"/><Relationship Id="rId7"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2.xml"/><Relationship Id="rId5" Type="http://schemas.openxmlformats.org/officeDocument/2006/relationships/tags" Target="../tags/tag21.xml"/><Relationship Id="rId4" Type="http://schemas.openxmlformats.org/officeDocument/2006/relationships/tags" Target="../tags/tag20.xml"/></Relationships>
</file>

<file path=ppt/slides/_rels/slide50.xml.rels><?xml version="1.0" encoding="UTF-8" standalone="yes"?>
<Relationships xmlns="http://schemas.openxmlformats.org/package/2006/relationships"><Relationship Id="rId3" Type="http://schemas.openxmlformats.org/officeDocument/2006/relationships/tags" Target="../tags/tag249.xml"/><Relationship Id="rId7" Type="http://schemas.openxmlformats.org/officeDocument/2006/relationships/notesSlide" Target="../notesSlides/notesSlide47.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slideLayout" Target="../slideLayouts/slideLayout12.xml"/><Relationship Id="rId5" Type="http://schemas.openxmlformats.org/officeDocument/2006/relationships/tags" Target="../tags/tag251.xml"/><Relationship Id="rId4" Type="http://schemas.openxmlformats.org/officeDocument/2006/relationships/tags" Target="../tags/tag250.xml"/></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54.xml"/><Relationship Id="rId7" Type="http://schemas.openxmlformats.org/officeDocument/2006/relationships/notesSlide" Target="../notesSlides/notesSlide48.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Layout" Target="../slideLayouts/slideLayout12.xml"/><Relationship Id="rId5" Type="http://schemas.openxmlformats.org/officeDocument/2006/relationships/tags" Target="../tags/tag256.xml"/><Relationship Id="rId4" Type="http://schemas.openxmlformats.org/officeDocument/2006/relationships/tags" Target="../tags/tag255.xml"/></Relationships>
</file>

<file path=ppt/slides/_rels/slide52.xml.rels><?xml version="1.0" encoding="UTF-8" standalone="yes"?>
<Relationships xmlns="http://schemas.openxmlformats.org/package/2006/relationships"><Relationship Id="rId8" Type="http://schemas.openxmlformats.org/officeDocument/2006/relationships/hyperlink" Target="https://www.tutorialspoint.com/machine_learning_with_python/classification_algorithms_decision_tree.htm" TargetMode="External"/><Relationship Id="rId3" Type="http://schemas.openxmlformats.org/officeDocument/2006/relationships/tags" Target="../tags/tag259.xml"/><Relationship Id="rId7" Type="http://schemas.openxmlformats.org/officeDocument/2006/relationships/notesSlide" Target="../notesSlides/notesSlide49.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Layout" Target="../slideLayouts/slideLayout12.xml"/><Relationship Id="rId5" Type="http://schemas.openxmlformats.org/officeDocument/2006/relationships/tags" Target="../tags/tag261.xml"/><Relationship Id="rId4" Type="http://schemas.openxmlformats.org/officeDocument/2006/relationships/tags" Target="../tags/tag260.xml"/><Relationship Id="rId9" Type="http://schemas.openxmlformats.org/officeDocument/2006/relationships/hyperlink" Target="https://www.academia.edu/34100170/Comparative_Study_Id3_Cart_And_C4_5_Decision_Tree_Algorithm_A_Survey" TargetMode="External"/></Relationships>
</file>

<file path=ppt/slides/_rels/slide53.xml.rels><?xml version="1.0" encoding="UTF-8" standalone="yes"?>
<Relationships xmlns="http://schemas.openxmlformats.org/package/2006/relationships"><Relationship Id="rId3" Type="http://schemas.openxmlformats.org/officeDocument/2006/relationships/tags" Target="../tags/tag264.xml"/><Relationship Id="rId7" Type="http://schemas.openxmlformats.org/officeDocument/2006/relationships/notesSlide" Target="../notesSlides/notesSlide50.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Layout" Target="../slideLayouts/slideLayout12.xml"/><Relationship Id="rId5" Type="http://schemas.openxmlformats.org/officeDocument/2006/relationships/tags" Target="../tags/tag266.xml"/><Relationship Id="rId4" Type="http://schemas.openxmlformats.org/officeDocument/2006/relationships/tags" Target="../tags/tag265.xml"/></Relationships>
</file>

<file path=ppt/slides/_rels/slide54.xml.rels><?xml version="1.0" encoding="UTF-8" standalone="yes"?>
<Relationships xmlns="http://schemas.openxmlformats.org/package/2006/relationships"><Relationship Id="rId3" Type="http://schemas.openxmlformats.org/officeDocument/2006/relationships/tags" Target="../tags/tag269.xml"/><Relationship Id="rId7" Type="http://schemas.openxmlformats.org/officeDocument/2006/relationships/notesSlide" Target="../notesSlides/notesSlide51.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12.xml"/><Relationship Id="rId5" Type="http://schemas.openxmlformats.org/officeDocument/2006/relationships/tags" Target="../tags/tag271.xml"/><Relationship Id="rId4" Type="http://schemas.openxmlformats.org/officeDocument/2006/relationships/tags" Target="../tags/tag270.xml"/></Relationships>
</file>

<file path=ppt/slides/_rels/slide5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74.xml"/><Relationship Id="rId7" Type="http://schemas.openxmlformats.org/officeDocument/2006/relationships/notesSlide" Target="../notesSlides/notesSlide52.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12.xml"/><Relationship Id="rId5" Type="http://schemas.openxmlformats.org/officeDocument/2006/relationships/tags" Target="../tags/tag276.xml"/><Relationship Id="rId4" Type="http://schemas.openxmlformats.org/officeDocument/2006/relationships/tags" Target="../tags/tag275.xml"/></Relationships>
</file>

<file path=ppt/slides/_rels/slide5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79.xml"/><Relationship Id="rId7" Type="http://schemas.openxmlformats.org/officeDocument/2006/relationships/notesSlide" Target="../notesSlides/notesSlide5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slideLayout" Target="../slideLayouts/slideLayout12.xml"/><Relationship Id="rId5" Type="http://schemas.openxmlformats.org/officeDocument/2006/relationships/tags" Target="../tags/tag281.xml"/><Relationship Id="rId4" Type="http://schemas.openxmlformats.org/officeDocument/2006/relationships/tags" Target="../tags/tag280.xml"/></Relationships>
</file>

<file path=ppt/slides/_rels/slide57.xml.rels><?xml version="1.0" encoding="UTF-8" standalone="yes"?>
<Relationships xmlns="http://schemas.openxmlformats.org/package/2006/relationships"><Relationship Id="rId3" Type="http://schemas.openxmlformats.org/officeDocument/2006/relationships/tags" Target="../tags/tag284.xml"/><Relationship Id="rId7" Type="http://schemas.openxmlformats.org/officeDocument/2006/relationships/notesSlide" Target="../notesSlides/notesSlide54.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Layout" Target="../slideLayouts/slideLayout12.xml"/><Relationship Id="rId5" Type="http://schemas.openxmlformats.org/officeDocument/2006/relationships/tags" Target="../tags/tag286.xml"/><Relationship Id="rId4" Type="http://schemas.openxmlformats.org/officeDocument/2006/relationships/tags" Target="../tags/tag285.xml"/></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89.xml"/><Relationship Id="rId7" Type="http://schemas.openxmlformats.org/officeDocument/2006/relationships/notesSlide" Target="../notesSlides/notesSlide55.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slideLayout" Target="../slideLayouts/slideLayout12.xml"/><Relationship Id="rId5" Type="http://schemas.openxmlformats.org/officeDocument/2006/relationships/tags" Target="../tags/tag291.xml"/><Relationship Id="rId4" Type="http://schemas.openxmlformats.org/officeDocument/2006/relationships/tags" Target="../tags/tag290.xml"/></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94.xml"/><Relationship Id="rId7" Type="http://schemas.openxmlformats.org/officeDocument/2006/relationships/notesSlide" Target="../notesSlides/notesSlide56.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slideLayout" Target="../slideLayouts/slideLayout12.xml"/><Relationship Id="rId5" Type="http://schemas.openxmlformats.org/officeDocument/2006/relationships/tags" Target="../tags/tag296.xml"/><Relationship Id="rId4" Type="http://schemas.openxmlformats.org/officeDocument/2006/relationships/tags" Target="../tags/tag295.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24.xml"/><Relationship Id="rId7" Type="http://schemas.openxmlformats.org/officeDocument/2006/relationships/notesSlide" Target="../notesSlides/notesSlide5.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2.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0.gif"/></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99.xml"/><Relationship Id="rId7" Type="http://schemas.openxmlformats.org/officeDocument/2006/relationships/notesSlide" Target="../notesSlides/notesSlide57.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slideLayout" Target="../slideLayouts/slideLayout12.xml"/><Relationship Id="rId5" Type="http://schemas.openxmlformats.org/officeDocument/2006/relationships/tags" Target="../tags/tag301.xml"/><Relationship Id="rId4" Type="http://schemas.openxmlformats.org/officeDocument/2006/relationships/tags" Target="../tags/tag300.xml"/></Relationships>
</file>

<file path=ppt/slides/_rels/slide61.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8.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6.png"/><Relationship Id="rId5" Type="http://schemas.openxmlformats.org/officeDocument/2006/relationships/tags" Target="../tags/tag306.xml"/><Relationship Id="rId10" Type="http://schemas.openxmlformats.org/officeDocument/2006/relationships/image" Target="../media/image7.jpeg"/><Relationship Id="rId4" Type="http://schemas.openxmlformats.org/officeDocument/2006/relationships/tags" Target="../tags/tag305.xml"/><Relationship Id="rId9"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12.xml"/><Relationship Id="rId7" Type="http://schemas.openxmlformats.org/officeDocument/2006/relationships/notesSlide" Target="../notesSlides/notesSlide58.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slideLayout" Target="../slideLayouts/slideLayout12.xml"/><Relationship Id="rId5" Type="http://schemas.openxmlformats.org/officeDocument/2006/relationships/tags" Target="../tags/tag314.xml"/><Relationship Id="rId4" Type="http://schemas.openxmlformats.org/officeDocument/2006/relationships/tags" Target="../tags/tag313.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17.xml"/><Relationship Id="rId7" Type="http://schemas.openxmlformats.org/officeDocument/2006/relationships/notesSlide" Target="../notesSlides/notesSlide59.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slideLayout" Target="../slideLayouts/slideLayout12.xml"/><Relationship Id="rId5" Type="http://schemas.openxmlformats.org/officeDocument/2006/relationships/tags" Target="../tags/tag319.xml"/><Relationship Id="rId4" Type="http://schemas.openxmlformats.org/officeDocument/2006/relationships/tags" Target="../tags/tag318.xml"/></Relationships>
</file>

<file path=ppt/slides/_rels/slide64.xml.rels><?xml version="1.0" encoding="UTF-8" standalone="yes"?>
<Relationships xmlns="http://schemas.openxmlformats.org/package/2006/relationships"><Relationship Id="rId3" Type="http://schemas.openxmlformats.org/officeDocument/2006/relationships/tags" Target="../tags/tag322.xml"/><Relationship Id="rId7" Type="http://schemas.openxmlformats.org/officeDocument/2006/relationships/notesSlide" Target="../notesSlides/notesSlide60.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slideLayout" Target="../slideLayouts/slideLayout12.xml"/><Relationship Id="rId5" Type="http://schemas.openxmlformats.org/officeDocument/2006/relationships/tags" Target="../tags/tag324.xml"/><Relationship Id="rId4" Type="http://schemas.openxmlformats.org/officeDocument/2006/relationships/tags" Target="../tags/tag323.xml"/></Relationships>
</file>

<file path=ppt/slides/_rels/slide65.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notesSlide" Target="../notesSlides/notesSlide6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slideLayout" Target="../slideLayouts/slideLayout12.xml"/><Relationship Id="rId5" Type="http://schemas.openxmlformats.org/officeDocument/2006/relationships/tags" Target="../tags/tag329.xml"/><Relationship Id="rId4" Type="http://schemas.openxmlformats.org/officeDocument/2006/relationships/tags" Target="../tags/tag328.xml"/></Relationships>
</file>

<file path=ppt/slides/_rels/slide6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tags" Target="../tags/tag332.xml"/><Relationship Id="rId7" Type="http://schemas.openxmlformats.org/officeDocument/2006/relationships/notesSlide" Target="../notesSlides/notesSlide62.xml"/><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tags" Target="../tags/tag331.xml"/><Relationship Id="rId16" Type="http://schemas.openxmlformats.org/officeDocument/2006/relationships/image" Target="../media/image240.png"/><Relationship Id="rId1" Type="http://schemas.openxmlformats.org/officeDocument/2006/relationships/tags" Target="../tags/tag330.xml"/><Relationship Id="rId6" Type="http://schemas.openxmlformats.org/officeDocument/2006/relationships/slideLayout" Target="../slideLayouts/slideLayout12.xml"/><Relationship Id="rId11" Type="http://schemas.openxmlformats.org/officeDocument/2006/relationships/image" Target="../media/image190.png"/><Relationship Id="rId5" Type="http://schemas.openxmlformats.org/officeDocument/2006/relationships/tags" Target="../tags/tag334.xml"/><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tags" Target="../tags/tag333.xml"/><Relationship Id="rId9" Type="http://schemas.openxmlformats.org/officeDocument/2006/relationships/image" Target="../media/image170.png"/><Relationship Id="rId14" Type="http://schemas.openxmlformats.org/officeDocument/2006/relationships/image" Target="../media/image220.png"/></Relationships>
</file>

<file path=ppt/slides/_rels/slide6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tags" Target="../tags/tag337.xml"/><Relationship Id="rId7" Type="http://schemas.openxmlformats.org/officeDocument/2006/relationships/notesSlide" Target="../notesSlides/notesSlide63.xml"/><Relationship Id="rId12" Type="http://schemas.openxmlformats.org/officeDocument/2006/relationships/image" Target="../media/image300.png"/><Relationship Id="rId17" Type="http://schemas.openxmlformats.org/officeDocument/2006/relationships/image" Target="../media/image350.png"/><Relationship Id="rId2" Type="http://schemas.openxmlformats.org/officeDocument/2006/relationships/tags" Target="../tags/tag336.xml"/><Relationship Id="rId16" Type="http://schemas.openxmlformats.org/officeDocument/2006/relationships/image" Target="../media/image340.png"/><Relationship Id="rId1" Type="http://schemas.openxmlformats.org/officeDocument/2006/relationships/tags" Target="../tags/tag335.xml"/><Relationship Id="rId6" Type="http://schemas.openxmlformats.org/officeDocument/2006/relationships/slideLayout" Target="../slideLayouts/slideLayout12.xml"/><Relationship Id="rId11" Type="http://schemas.openxmlformats.org/officeDocument/2006/relationships/image" Target="../media/image290.png"/><Relationship Id="rId5" Type="http://schemas.openxmlformats.org/officeDocument/2006/relationships/tags" Target="../tags/tag339.xml"/><Relationship Id="rId15" Type="http://schemas.openxmlformats.org/officeDocument/2006/relationships/image" Target="../media/image330.png"/><Relationship Id="rId10" Type="http://schemas.openxmlformats.org/officeDocument/2006/relationships/image" Target="../media/image280.png"/><Relationship Id="rId4" Type="http://schemas.openxmlformats.org/officeDocument/2006/relationships/tags" Target="../tags/tag338.xml"/><Relationship Id="rId9" Type="http://schemas.openxmlformats.org/officeDocument/2006/relationships/image" Target="../media/image270.png"/><Relationship Id="rId14" Type="http://schemas.openxmlformats.org/officeDocument/2006/relationships/image" Target="../media/image320.png"/></Relationships>
</file>

<file path=ppt/slides/_rels/slide68.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tags" Target="../tags/tag342.xml"/><Relationship Id="rId7" Type="http://schemas.openxmlformats.org/officeDocument/2006/relationships/notesSlide" Target="../notesSlides/notesSlide64.xml"/><Relationship Id="rId12" Type="http://schemas.openxmlformats.org/officeDocument/2006/relationships/image" Target="../media/image300.png"/><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slideLayout" Target="../slideLayouts/slideLayout12.xml"/><Relationship Id="rId11" Type="http://schemas.openxmlformats.org/officeDocument/2006/relationships/image" Target="../media/image290.png"/><Relationship Id="rId5" Type="http://schemas.openxmlformats.org/officeDocument/2006/relationships/tags" Target="../tags/tag344.xml"/><Relationship Id="rId10" Type="http://schemas.openxmlformats.org/officeDocument/2006/relationships/image" Target="../media/image280.png"/><Relationship Id="rId4" Type="http://schemas.openxmlformats.org/officeDocument/2006/relationships/tags" Target="../tags/tag343.xml"/><Relationship Id="rId9" Type="http://schemas.openxmlformats.org/officeDocument/2006/relationships/image" Target="../media/image270.png"/><Relationship Id="rId14" Type="http://schemas.openxmlformats.org/officeDocument/2006/relationships/image" Target="../media/image320.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347.xml"/><Relationship Id="rId7" Type="http://schemas.openxmlformats.org/officeDocument/2006/relationships/notesSlide" Target="../notesSlides/notesSlide65.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Layout" Target="../slideLayouts/slideLayout12.xml"/><Relationship Id="rId5" Type="http://schemas.openxmlformats.org/officeDocument/2006/relationships/tags" Target="../tags/tag349.xml"/><Relationship Id="rId4" Type="http://schemas.openxmlformats.org/officeDocument/2006/relationships/tags" Target="../tags/tag34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9.xml"/><Relationship Id="rId7" Type="http://schemas.openxmlformats.org/officeDocument/2006/relationships/notesSlide" Target="../notesSlides/notesSlide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2.xml"/><Relationship Id="rId11" Type="http://schemas.openxmlformats.org/officeDocument/2006/relationships/image" Target="../media/image14.png"/><Relationship Id="rId5" Type="http://schemas.openxmlformats.org/officeDocument/2006/relationships/tags" Target="../tags/tag31.xml"/><Relationship Id="rId10" Type="http://schemas.openxmlformats.org/officeDocument/2006/relationships/image" Target="../media/image13.png"/><Relationship Id="rId4" Type="http://schemas.openxmlformats.org/officeDocument/2006/relationships/tags" Target="../tags/tag30.xml"/><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tags" Target="../tags/tag352.xml"/><Relationship Id="rId7" Type="http://schemas.openxmlformats.org/officeDocument/2006/relationships/notesSlide" Target="../notesSlides/notesSlide66.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Layout" Target="../slideLayouts/slideLayout12.xml"/><Relationship Id="rId5" Type="http://schemas.openxmlformats.org/officeDocument/2006/relationships/tags" Target="../tags/tag354.xml"/><Relationship Id="rId4" Type="http://schemas.openxmlformats.org/officeDocument/2006/relationships/tags" Target="../tags/tag353.xml"/><Relationship Id="rId9" Type="http://schemas.openxmlformats.org/officeDocument/2006/relationships/image" Target="../media/image380.png"/></Relationships>
</file>

<file path=ppt/slides/_rels/slide7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tags" Target="../tags/tag357.xml"/><Relationship Id="rId7" Type="http://schemas.openxmlformats.org/officeDocument/2006/relationships/notesSlide" Target="../notesSlides/notesSlide67.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12.xml"/><Relationship Id="rId5" Type="http://schemas.openxmlformats.org/officeDocument/2006/relationships/tags" Target="../tags/tag359.xml"/><Relationship Id="rId4" Type="http://schemas.openxmlformats.org/officeDocument/2006/relationships/tags" Target="../tags/tag358.xml"/><Relationship Id="rId9" Type="http://schemas.openxmlformats.org/officeDocument/2006/relationships/image" Target="../media/image380.png"/></Relationships>
</file>

<file path=ppt/slides/_rels/slide72.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tags" Target="../tags/tag362.xml"/><Relationship Id="rId7" Type="http://schemas.openxmlformats.org/officeDocument/2006/relationships/notesSlide" Target="../notesSlides/notesSlide68.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12.xml"/><Relationship Id="rId5" Type="http://schemas.openxmlformats.org/officeDocument/2006/relationships/tags" Target="../tags/tag364.xml"/><Relationship Id="rId4" Type="http://schemas.openxmlformats.org/officeDocument/2006/relationships/tags" Target="../tags/tag363.xml"/></Relationships>
</file>

<file path=ppt/slides/_rels/slide7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tags" Target="../tags/tag367.xml"/><Relationship Id="rId7" Type="http://schemas.openxmlformats.org/officeDocument/2006/relationships/notesSlide" Target="../notesSlides/notesSlide6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12.xml"/><Relationship Id="rId5" Type="http://schemas.openxmlformats.org/officeDocument/2006/relationships/tags" Target="../tags/tag369.xml"/><Relationship Id="rId4" Type="http://schemas.openxmlformats.org/officeDocument/2006/relationships/tags" Target="../tags/tag368.xml"/></Relationships>
</file>

<file path=ppt/slides/_rels/slide7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tags" Target="../tags/tag372.xml"/><Relationship Id="rId7" Type="http://schemas.openxmlformats.org/officeDocument/2006/relationships/notesSlide" Target="../notesSlides/notesSlide70.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12.xml"/><Relationship Id="rId5" Type="http://schemas.openxmlformats.org/officeDocument/2006/relationships/tags" Target="../tags/tag374.xml"/><Relationship Id="rId4" Type="http://schemas.openxmlformats.org/officeDocument/2006/relationships/tags" Target="../tags/tag373.xml"/><Relationship Id="rId9" Type="http://schemas.openxmlformats.org/officeDocument/2006/relationships/image" Target="../media/image400.png"/></Relationships>
</file>

<file path=ppt/slides/_rels/slide7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377.xml"/><Relationship Id="rId7" Type="http://schemas.openxmlformats.org/officeDocument/2006/relationships/notesSlide" Target="../notesSlides/notesSlide71.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12.xml"/><Relationship Id="rId5" Type="http://schemas.openxmlformats.org/officeDocument/2006/relationships/tags" Target="../tags/tag379.xml"/><Relationship Id="rId4" Type="http://schemas.openxmlformats.org/officeDocument/2006/relationships/tags" Target="../tags/tag378.xml"/></Relationships>
</file>

<file path=ppt/slides/_rels/slide76.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382.xml"/><Relationship Id="rId7" Type="http://schemas.openxmlformats.org/officeDocument/2006/relationships/notesSlide" Target="../notesSlides/notesSlide72.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slideLayout" Target="../slideLayouts/slideLayout12.xml"/><Relationship Id="rId5" Type="http://schemas.openxmlformats.org/officeDocument/2006/relationships/tags" Target="../tags/tag384.xml"/><Relationship Id="rId4" Type="http://schemas.openxmlformats.org/officeDocument/2006/relationships/tags" Target="../tags/tag383.xml"/></Relationships>
</file>

<file path=ppt/slides/_rels/slide7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387.xml"/><Relationship Id="rId7" Type="http://schemas.openxmlformats.org/officeDocument/2006/relationships/notesSlide" Target="../notesSlides/notesSlide73.xml"/><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slideLayout" Target="../slideLayouts/slideLayout12.xml"/><Relationship Id="rId5" Type="http://schemas.openxmlformats.org/officeDocument/2006/relationships/tags" Target="../tags/tag389.xml"/><Relationship Id="rId10" Type="http://schemas.openxmlformats.org/officeDocument/2006/relationships/image" Target="../media/image440.png"/><Relationship Id="rId4" Type="http://schemas.openxmlformats.org/officeDocument/2006/relationships/tags" Target="../tags/tag388.xml"/><Relationship Id="rId9" Type="http://schemas.openxmlformats.org/officeDocument/2006/relationships/image" Target="../media/image430.png"/></Relationships>
</file>

<file path=ppt/slides/_rels/slide7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392.xml"/><Relationship Id="rId7" Type="http://schemas.openxmlformats.org/officeDocument/2006/relationships/notesSlide" Target="../notesSlides/notesSlide74.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slideLayout" Target="../slideLayouts/slideLayout12.xml"/><Relationship Id="rId5" Type="http://schemas.openxmlformats.org/officeDocument/2006/relationships/tags" Target="../tags/tag394.xml"/><Relationship Id="rId10" Type="http://schemas.openxmlformats.org/officeDocument/2006/relationships/image" Target="../media/image440.png"/><Relationship Id="rId4" Type="http://schemas.openxmlformats.org/officeDocument/2006/relationships/tags" Target="../tags/tag393.xml"/><Relationship Id="rId9" Type="http://schemas.openxmlformats.org/officeDocument/2006/relationships/image" Target="../media/image450.png"/></Relationships>
</file>

<file path=ppt/slides/_rels/slide7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397.xml"/><Relationship Id="rId7" Type="http://schemas.openxmlformats.org/officeDocument/2006/relationships/notesSlide" Target="../notesSlides/notesSlide75.xml"/><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slideLayout" Target="../slideLayouts/slideLayout12.xml"/><Relationship Id="rId5" Type="http://schemas.openxmlformats.org/officeDocument/2006/relationships/tags" Target="../tags/tag399.xml"/><Relationship Id="rId10" Type="http://schemas.openxmlformats.org/officeDocument/2006/relationships/image" Target="../media/image440.png"/><Relationship Id="rId4" Type="http://schemas.openxmlformats.org/officeDocument/2006/relationships/tags" Target="../tags/tag398.xml"/><Relationship Id="rId9" Type="http://schemas.openxmlformats.org/officeDocument/2006/relationships/image" Target="../media/image46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4.xml"/><Relationship Id="rId7" Type="http://schemas.openxmlformats.org/officeDocument/2006/relationships/notesSlide" Target="../notesSlides/notesSlide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2.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02.xml"/><Relationship Id="rId7" Type="http://schemas.openxmlformats.org/officeDocument/2006/relationships/notesSlide" Target="../notesSlides/notesSlide76.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slideLayout" Target="../slideLayouts/slideLayout12.xml"/><Relationship Id="rId5" Type="http://schemas.openxmlformats.org/officeDocument/2006/relationships/tags" Target="../tags/tag404.xml"/><Relationship Id="rId10" Type="http://schemas.openxmlformats.org/officeDocument/2006/relationships/image" Target="../media/image48.png"/><Relationship Id="rId4" Type="http://schemas.openxmlformats.org/officeDocument/2006/relationships/tags" Target="../tags/tag403.xml"/><Relationship Id="rId9" Type="http://schemas.openxmlformats.org/officeDocument/2006/relationships/image" Target="../media/image470.png"/></Relationships>
</file>

<file path=ppt/slides/_rels/slide81.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07.xml"/><Relationship Id="rId7" Type="http://schemas.openxmlformats.org/officeDocument/2006/relationships/notesSlide" Target="../notesSlides/notesSlide77.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slideLayout" Target="../slideLayouts/slideLayout12.xml"/><Relationship Id="rId5" Type="http://schemas.openxmlformats.org/officeDocument/2006/relationships/tags" Target="../tags/tag409.xml"/><Relationship Id="rId10" Type="http://schemas.openxmlformats.org/officeDocument/2006/relationships/image" Target="../media/image48.png"/><Relationship Id="rId4" Type="http://schemas.openxmlformats.org/officeDocument/2006/relationships/tags" Target="../tags/tag408.xml"/><Relationship Id="rId9" Type="http://schemas.openxmlformats.org/officeDocument/2006/relationships/image" Target="../media/image49.png"/></Relationships>
</file>

<file path=ppt/slides/_rels/slide82.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12.xml"/><Relationship Id="rId7" Type="http://schemas.openxmlformats.org/officeDocument/2006/relationships/notesSlide" Target="../notesSlides/notesSlide78.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12.xml"/><Relationship Id="rId5" Type="http://schemas.openxmlformats.org/officeDocument/2006/relationships/tags" Target="../tags/tag414.xml"/><Relationship Id="rId10" Type="http://schemas.openxmlformats.org/officeDocument/2006/relationships/image" Target="../media/image48.png"/><Relationship Id="rId4" Type="http://schemas.openxmlformats.org/officeDocument/2006/relationships/tags" Target="../tags/tag413.xml"/><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17.xml"/><Relationship Id="rId7" Type="http://schemas.openxmlformats.org/officeDocument/2006/relationships/notesSlide" Target="../notesSlides/notesSlide79.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Layout" Target="../slideLayouts/slideLayout12.xml"/><Relationship Id="rId5" Type="http://schemas.openxmlformats.org/officeDocument/2006/relationships/tags" Target="../tags/tag419.xml"/><Relationship Id="rId10" Type="http://schemas.openxmlformats.org/officeDocument/2006/relationships/image" Target="../media/image52.png"/><Relationship Id="rId4" Type="http://schemas.openxmlformats.org/officeDocument/2006/relationships/tags" Target="../tags/tag418.xml"/><Relationship Id="rId9"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22.xml"/><Relationship Id="rId7" Type="http://schemas.openxmlformats.org/officeDocument/2006/relationships/notesSlide" Target="../notesSlides/notesSlide80.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slideLayout" Target="../slideLayouts/slideLayout12.xml"/><Relationship Id="rId5" Type="http://schemas.openxmlformats.org/officeDocument/2006/relationships/tags" Target="../tags/tag424.xml"/><Relationship Id="rId10" Type="http://schemas.openxmlformats.org/officeDocument/2006/relationships/image" Target="../media/image52.png"/><Relationship Id="rId4" Type="http://schemas.openxmlformats.org/officeDocument/2006/relationships/tags" Target="../tags/tag423.xml"/><Relationship Id="rId9" Type="http://schemas.openxmlformats.org/officeDocument/2006/relationships/image" Target="../media/image53.png"/></Relationships>
</file>

<file path=ppt/slides/_rels/slide85.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tags" Target="../tags/tag427.xml"/><Relationship Id="rId7" Type="http://schemas.openxmlformats.org/officeDocument/2006/relationships/notesSlide" Target="../notesSlides/notesSlide81.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slideLayout" Target="../slideLayouts/slideLayout12.xml"/><Relationship Id="rId5" Type="http://schemas.openxmlformats.org/officeDocument/2006/relationships/tags" Target="../tags/tag429.xml"/><Relationship Id="rId4" Type="http://schemas.openxmlformats.org/officeDocument/2006/relationships/tags" Target="../tags/tag428.xml"/><Relationship Id="rId9" Type="http://schemas.openxmlformats.org/officeDocument/2006/relationships/image" Target="../media/image54.png"/></Relationships>
</file>

<file path=ppt/slides/_rels/slide86.xml.rels><?xml version="1.0" encoding="UTF-8" standalone="yes"?>
<Relationships xmlns="http://schemas.openxmlformats.org/package/2006/relationships"><Relationship Id="rId8" Type="http://schemas.openxmlformats.org/officeDocument/2006/relationships/hyperlink" Target="https://www.bilibili.com/video/BV13x411v7US?p=38" TargetMode="External"/><Relationship Id="rId3" Type="http://schemas.openxmlformats.org/officeDocument/2006/relationships/tags" Target="../tags/tag432.xml"/><Relationship Id="rId7" Type="http://schemas.openxmlformats.org/officeDocument/2006/relationships/notesSlide" Target="../notesSlides/notesSlide82.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slideLayout" Target="../slideLayouts/slideLayout12.xml"/><Relationship Id="rId5" Type="http://schemas.openxmlformats.org/officeDocument/2006/relationships/tags" Target="../tags/tag434.xml"/><Relationship Id="rId4" Type="http://schemas.openxmlformats.org/officeDocument/2006/relationships/tags" Target="../tags/tag433.xml"/><Relationship Id="rId9" Type="http://schemas.openxmlformats.org/officeDocument/2006/relationships/hyperlink" Target="http://www.cs.princeton.edu/courses/archive/spr07/cos424/papers/boosting-survey.pdf"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tags" Target="../tags/tag437.xml"/><Relationship Id="rId7" Type="http://schemas.openxmlformats.org/officeDocument/2006/relationships/notesSlide" Target="../notesSlides/notesSlide83.xml"/><Relationship Id="rId12" Type="http://schemas.openxmlformats.org/officeDocument/2006/relationships/image" Target="../media/image300.png"/><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slideLayout" Target="../slideLayouts/slideLayout12.xml"/><Relationship Id="rId11" Type="http://schemas.openxmlformats.org/officeDocument/2006/relationships/image" Target="../media/image290.png"/><Relationship Id="rId5" Type="http://schemas.openxmlformats.org/officeDocument/2006/relationships/tags" Target="../tags/tag439.xml"/><Relationship Id="rId10" Type="http://schemas.openxmlformats.org/officeDocument/2006/relationships/image" Target="../media/image280.png"/><Relationship Id="rId4" Type="http://schemas.openxmlformats.org/officeDocument/2006/relationships/tags" Target="../tags/tag438.xml"/><Relationship Id="rId9" Type="http://schemas.openxmlformats.org/officeDocument/2006/relationships/image" Target="../media/image270.png"/><Relationship Id="rId14" Type="http://schemas.openxmlformats.org/officeDocument/2006/relationships/image" Target="../media/image320.png"/></Relationships>
</file>

<file path=ppt/slides/_rels/slide8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00.png"/><Relationship Id="rId3" Type="http://schemas.openxmlformats.org/officeDocument/2006/relationships/tags" Target="../tags/tag442.xml"/><Relationship Id="rId7" Type="http://schemas.openxmlformats.org/officeDocument/2006/relationships/notesSlide" Target="../notesSlides/notesSlide84.xml"/><Relationship Id="rId12" Type="http://schemas.openxmlformats.org/officeDocument/2006/relationships/image" Target="../media/image290.png"/><Relationship Id="rId2" Type="http://schemas.openxmlformats.org/officeDocument/2006/relationships/tags" Target="../tags/tag441.xml"/><Relationship Id="rId16" Type="http://schemas.openxmlformats.org/officeDocument/2006/relationships/image" Target="../media/image17.png"/><Relationship Id="rId1" Type="http://schemas.openxmlformats.org/officeDocument/2006/relationships/tags" Target="../tags/tag440.xml"/><Relationship Id="rId6" Type="http://schemas.openxmlformats.org/officeDocument/2006/relationships/slideLayout" Target="../slideLayouts/slideLayout12.xml"/><Relationship Id="rId11" Type="http://schemas.openxmlformats.org/officeDocument/2006/relationships/image" Target="../media/image280.png"/><Relationship Id="rId5" Type="http://schemas.openxmlformats.org/officeDocument/2006/relationships/tags" Target="../tags/tag444.xml"/><Relationship Id="rId15" Type="http://schemas.openxmlformats.org/officeDocument/2006/relationships/image" Target="../media/image320.png"/><Relationship Id="rId10" Type="http://schemas.openxmlformats.org/officeDocument/2006/relationships/image" Target="../media/image270.png"/><Relationship Id="rId4" Type="http://schemas.openxmlformats.org/officeDocument/2006/relationships/tags" Target="../tags/tag443.xml"/><Relationship Id="rId9" Type="http://schemas.openxmlformats.org/officeDocument/2006/relationships/image" Target="../media/image260.png"/><Relationship Id="rId14" Type="http://schemas.openxmlformats.org/officeDocument/2006/relationships/image" Target="../media/image310.png"/></Relationships>
</file>

<file path=ppt/slides/_rels/slide8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0.png"/><Relationship Id="rId3" Type="http://schemas.openxmlformats.org/officeDocument/2006/relationships/tags" Target="../tags/tag447.xml"/><Relationship Id="rId7" Type="http://schemas.openxmlformats.org/officeDocument/2006/relationships/notesSlide" Target="../notesSlides/notesSlide85.xml"/><Relationship Id="rId12" Type="http://schemas.openxmlformats.org/officeDocument/2006/relationships/image" Target="../media/image290.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slideLayout" Target="../slideLayouts/slideLayout12.xml"/><Relationship Id="rId11" Type="http://schemas.openxmlformats.org/officeDocument/2006/relationships/image" Target="../media/image280.png"/><Relationship Id="rId5" Type="http://schemas.openxmlformats.org/officeDocument/2006/relationships/tags" Target="../tags/tag449.xml"/><Relationship Id="rId15" Type="http://schemas.openxmlformats.org/officeDocument/2006/relationships/image" Target="../media/image320.png"/><Relationship Id="rId10" Type="http://schemas.openxmlformats.org/officeDocument/2006/relationships/image" Target="../media/image270.png"/><Relationship Id="rId4" Type="http://schemas.openxmlformats.org/officeDocument/2006/relationships/tags" Target="../tags/tag448.xml"/><Relationship Id="rId9" Type="http://schemas.openxmlformats.org/officeDocument/2006/relationships/image" Target="../media/image260.png"/><Relationship Id="rId14" Type="http://schemas.openxmlformats.org/officeDocument/2006/relationships/image" Target="../media/image3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9.xml"/><Relationship Id="rId7" Type="http://schemas.openxmlformats.org/officeDocument/2006/relationships/notesSlide" Target="../notesSlides/notesSlide8.xml"/><Relationship Id="rId12" Type="http://schemas.openxmlformats.org/officeDocument/2006/relationships/image" Target="../media/image1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2.xml"/><Relationship Id="rId11" Type="http://schemas.openxmlformats.org/officeDocument/2006/relationships/image" Target="../media/image18.png"/><Relationship Id="rId5" Type="http://schemas.openxmlformats.org/officeDocument/2006/relationships/tags" Target="../tags/tag41.xml"/><Relationship Id="rId10" Type="http://schemas.openxmlformats.org/officeDocument/2006/relationships/image" Target="../media/image17.png"/><Relationship Id="rId4" Type="http://schemas.openxmlformats.org/officeDocument/2006/relationships/tags" Target="../tags/tag40.xml"/><Relationship Id="rId9" Type="http://schemas.openxmlformats.org/officeDocument/2006/relationships/image" Target="../media/image16.png"/></Relationships>
</file>

<file path=ppt/slides/_rels/slide90.xml.rels><?xml version="1.0" encoding="UTF-8" standalone="yes"?>
<Relationships xmlns="http://schemas.openxmlformats.org/package/2006/relationships"><Relationship Id="rId13" Type="http://schemas.openxmlformats.org/officeDocument/2006/relationships/image" Target="../media/image300.png"/><Relationship Id="rId18" Type="http://schemas.openxmlformats.org/officeDocument/2006/relationships/image" Target="../media/image60.png"/><Relationship Id="rId3" Type="http://schemas.openxmlformats.org/officeDocument/2006/relationships/tags" Target="../tags/tag452.xml"/><Relationship Id="rId7" Type="http://schemas.openxmlformats.org/officeDocument/2006/relationships/notesSlide" Target="../notesSlides/notesSlide86.xml"/><Relationship Id="rId12" Type="http://schemas.openxmlformats.org/officeDocument/2006/relationships/image" Target="../media/image290.png"/><Relationship Id="rId17" Type="http://schemas.openxmlformats.org/officeDocument/2006/relationships/image" Target="../media/image59.png"/><Relationship Id="rId2" Type="http://schemas.openxmlformats.org/officeDocument/2006/relationships/tags" Target="../tags/tag451.xml"/><Relationship Id="rId16" Type="http://schemas.openxmlformats.org/officeDocument/2006/relationships/image" Target="../media/image58.png"/><Relationship Id="rId1" Type="http://schemas.openxmlformats.org/officeDocument/2006/relationships/tags" Target="../tags/tag450.xml"/><Relationship Id="rId6" Type="http://schemas.openxmlformats.org/officeDocument/2006/relationships/slideLayout" Target="../slideLayouts/slideLayout12.xml"/><Relationship Id="rId11" Type="http://schemas.openxmlformats.org/officeDocument/2006/relationships/image" Target="../media/image280.png"/><Relationship Id="rId5" Type="http://schemas.openxmlformats.org/officeDocument/2006/relationships/tags" Target="../tags/tag454.xml"/><Relationship Id="rId15" Type="http://schemas.openxmlformats.org/officeDocument/2006/relationships/image" Target="../media/image57.png"/><Relationship Id="rId10" Type="http://schemas.openxmlformats.org/officeDocument/2006/relationships/image" Target="../media/image270.png"/><Relationship Id="rId19" Type="http://schemas.openxmlformats.org/officeDocument/2006/relationships/image" Target="../media/image61.png"/><Relationship Id="rId4" Type="http://schemas.openxmlformats.org/officeDocument/2006/relationships/tags" Target="../tags/tag453.xml"/><Relationship Id="rId9" Type="http://schemas.openxmlformats.org/officeDocument/2006/relationships/image" Target="../media/image260.png"/><Relationship Id="rId14" Type="http://schemas.openxmlformats.org/officeDocument/2006/relationships/image" Target="../media/image310.png"/></Relationships>
</file>

<file path=ppt/slides/_rels/slide91.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18" Type="http://schemas.openxmlformats.org/officeDocument/2006/relationships/image" Target="../media/image61.png"/><Relationship Id="rId3" Type="http://schemas.openxmlformats.org/officeDocument/2006/relationships/tags" Target="../tags/tag457.xml"/><Relationship Id="rId7" Type="http://schemas.openxmlformats.org/officeDocument/2006/relationships/notesSlide" Target="../notesSlides/notesSlide87.xml"/><Relationship Id="rId12" Type="http://schemas.openxmlformats.org/officeDocument/2006/relationships/image" Target="../media/image300.png"/><Relationship Id="rId17" Type="http://schemas.openxmlformats.org/officeDocument/2006/relationships/image" Target="../media/image60.png"/><Relationship Id="rId2" Type="http://schemas.openxmlformats.org/officeDocument/2006/relationships/tags" Target="../tags/tag456.xml"/><Relationship Id="rId16" Type="http://schemas.openxmlformats.org/officeDocument/2006/relationships/image" Target="../media/image59.png"/><Relationship Id="rId1" Type="http://schemas.openxmlformats.org/officeDocument/2006/relationships/tags" Target="../tags/tag455.xml"/><Relationship Id="rId6" Type="http://schemas.openxmlformats.org/officeDocument/2006/relationships/slideLayout" Target="../slideLayouts/slideLayout12.xml"/><Relationship Id="rId11" Type="http://schemas.openxmlformats.org/officeDocument/2006/relationships/image" Target="../media/image290.png"/><Relationship Id="rId5" Type="http://schemas.openxmlformats.org/officeDocument/2006/relationships/tags" Target="../tags/tag459.xml"/><Relationship Id="rId15" Type="http://schemas.openxmlformats.org/officeDocument/2006/relationships/image" Target="../media/image58.png"/><Relationship Id="rId10" Type="http://schemas.openxmlformats.org/officeDocument/2006/relationships/image" Target="../media/image280.png"/><Relationship Id="rId4" Type="http://schemas.openxmlformats.org/officeDocument/2006/relationships/tags" Target="../tags/tag458.xml"/><Relationship Id="rId9" Type="http://schemas.openxmlformats.org/officeDocument/2006/relationships/image" Target="../media/image270.png"/><Relationship Id="rId14" Type="http://schemas.openxmlformats.org/officeDocument/2006/relationships/image" Target="../media/image57.png"/></Relationships>
</file>

<file path=ppt/slides/_rels/slide92.xml.rels><?xml version="1.0" encoding="UTF-8" standalone="yes"?>
<Relationships xmlns="http://schemas.openxmlformats.org/package/2006/relationships"><Relationship Id="rId8" Type="http://schemas.openxmlformats.org/officeDocument/2006/relationships/tags" Target="../tags/tag467.xml"/><Relationship Id="rId3" Type="http://schemas.openxmlformats.org/officeDocument/2006/relationships/tags" Target="../tags/tag462.xml"/><Relationship Id="rId7" Type="http://schemas.openxmlformats.org/officeDocument/2006/relationships/tags" Target="../tags/tag466.xml"/><Relationship Id="rId12"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image" Target="../media/image6.png"/><Relationship Id="rId5" Type="http://schemas.openxmlformats.org/officeDocument/2006/relationships/tags" Target="../tags/tag464.xml"/><Relationship Id="rId10" Type="http://schemas.openxmlformats.org/officeDocument/2006/relationships/image" Target="../media/image7.jpeg"/><Relationship Id="rId4" Type="http://schemas.openxmlformats.org/officeDocument/2006/relationships/tags" Target="../tags/tag463.xml"/><Relationship Id="rId9"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470.xml"/><Relationship Id="rId7" Type="http://schemas.openxmlformats.org/officeDocument/2006/relationships/notesSlide" Target="../notesSlides/notesSlide88.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Layout" Target="../slideLayouts/slideLayout12.xml"/><Relationship Id="rId5" Type="http://schemas.openxmlformats.org/officeDocument/2006/relationships/tags" Target="../tags/tag472.xml"/><Relationship Id="rId4" Type="http://schemas.openxmlformats.org/officeDocument/2006/relationships/tags" Target="../tags/tag471.xml"/></Relationships>
</file>

<file path=ppt/slides/_rels/slide9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75.xml"/><Relationship Id="rId7" Type="http://schemas.openxmlformats.org/officeDocument/2006/relationships/notesSlide" Target="../notesSlides/notesSlide89.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slideLayout" Target="../slideLayouts/slideLayout12.xml"/><Relationship Id="rId5" Type="http://schemas.openxmlformats.org/officeDocument/2006/relationships/tags" Target="../tags/tag477.xml"/><Relationship Id="rId4" Type="http://schemas.openxmlformats.org/officeDocument/2006/relationships/tags" Target="../tags/tag476.xml"/></Relationships>
</file>

<file path=ppt/slides/_rels/slide9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80.xml"/><Relationship Id="rId7" Type="http://schemas.openxmlformats.org/officeDocument/2006/relationships/notesSlide" Target="../notesSlides/notesSlide90.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slideLayout" Target="../slideLayouts/slideLayout12.xml"/><Relationship Id="rId5" Type="http://schemas.openxmlformats.org/officeDocument/2006/relationships/tags" Target="../tags/tag482.xml"/><Relationship Id="rId4" Type="http://schemas.openxmlformats.org/officeDocument/2006/relationships/tags" Target="../tags/tag481.xml"/><Relationship Id="rId9" Type="http://schemas.openxmlformats.org/officeDocument/2006/relationships/image" Target="../media/image66.png"/></Relationships>
</file>

<file path=ppt/slides/_rels/slide9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485.xml"/><Relationship Id="rId7" Type="http://schemas.openxmlformats.org/officeDocument/2006/relationships/notesSlide" Target="../notesSlides/notesSlide91.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slideLayout" Target="../slideLayouts/slideLayout12.xml"/><Relationship Id="rId5" Type="http://schemas.openxmlformats.org/officeDocument/2006/relationships/tags" Target="../tags/tag487.xml"/><Relationship Id="rId4" Type="http://schemas.openxmlformats.org/officeDocument/2006/relationships/tags" Target="../tags/tag486.xml"/><Relationship Id="rId9" Type="http://schemas.openxmlformats.org/officeDocument/2006/relationships/hyperlink" Target="https://scikit-learn.org/stable/modules/generated/sklearn.ensemble.RandomForestClassifier.html"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zhuanlan.zhihu.com/p/144855223" TargetMode="External"/><Relationship Id="rId3" Type="http://schemas.openxmlformats.org/officeDocument/2006/relationships/tags" Target="../tags/tag490.xml"/><Relationship Id="rId7" Type="http://schemas.openxmlformats.org/officeDocument/2006/relationships/notesSlide" Target="../notesSlides/notesSlide92.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slideLayout" Target="../slideLayouts/slideLayout12.xml"/><Relationship Id="rId5" Type="http://schemas.openxmlformats.org/officeDocument/2006/relationships/tags" Target="../tags/tag492.xml"/><Relationship Id="rId10" Type="http://schemas.openxmlformats.org/officeDocument/2006/relationships/image" Target="../media/image67.png"/><Relationship Id="rId4" Type="http://schemas.openxmlformats.org/officeDocument/2006/relationships/tags" Target="../tags/tag491.xml"/><Relationship Id="rId9" Type="http://schemas.openxmlformats.org/officeDocument/2006/relationships/hyperlink" Target="https://www.ccs.neu.edu/home/vip/teach/MLcourse/4_boosting/slides/gradient_boosting.pdf"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95.xml"/><Relationship Id="rId7" Type="http://schemas.openxmlformats.org/officeDocument/2006/relationships/notesSlide" Target="../notesSlides/notesSlide93.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slideLayout" Target="../slideLayouts/slideLayout12.xml"/><Relationship Id="rId5" Type="http://schemas.openxmlformats.org/officeDocument/2006/relationships/tags" Target="../tags/tag497.xml"/><Relationship Id="rId4" Type="http://schemas.openxmlformats.org/officeDocument/2006/relationships/tags" Target="../tags/tag496.xml"/></Relationships>
</file>

<file path=ppt/slides/_rels/slide9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500.xml"/><Relationship Id="rId7" Type="http://schemas.openxmlformats.org/officeDocument/2006/relationships/notesSlide" Target="../notesSlides/notesSlide94.xml"/><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slideLayout" Target="../slideLayouts/slideLayout12.xml"/><Relationship Id="rId11" Type="http://schemas.openxmlformats.org/officeDocument/2006/relationships/image" Target="../media/image72.png"/><Relationship Id="rId5" Type="http://schemas.openxmlformats.org/officeDocument/2006/relationships/tags" Target="../tags/tag502.xml"/><Relationship Id="rId10" Type="http://schemas.openxmlformats.org/officeDocument/2006/relationships/image" Target="../media/image71.png"/><Relationship Id="rId4" Type="http://schemas.openxmlformats.org/officeDocument/2006/relationships/tags" Target="../tags/tag501.xml"/><Relationship Id="rId9"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5"/>
          <p:cNvSpPr/>
          <p:nvPr/>
        </p:nvSpPr>
        <p:spPr>
          <a:xfrm flipV="1">
            <a:off x="0" y="0"/>
            <a:ext cx="7134447" cy="690247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0"/>
            <a:ext cx="12191365"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6"/>
          <p:cNvSpPr/>
          <p:nvPr/>
        </p:nvSpPr>
        <p:spPr>
          <a:xfrm flipH="1">
            <a:off x="10473690" y="3449955"/>
            <a:ext cx="1718310" cy="3408045"/>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5"/>
          <p:cNvSpPr/>
          <p:nvPr/>
        </p:nvSpPr>
        <p:spPr>
          <a:xfrm flipH="1">
            <a:off x="10473690" y="4060190"/>
            <a:ext cx="1718945" cy="279781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32090" y="2061062"/>
            <a:ext cx="10656709" cy="1819344"/>
          </a:xfrm>
          <a:prstGeom prst="rect">
            <a:avLst/>
          </a:prstGeom>
          <a:noFill/>
        </p:spPr>
        <p:txBody>
          <a:bodyPr wrap="square" rtlCol="0">
            <a:spAutoFit/>
          </a:bodyPr>
          <a:lstStyle/>
          <a:p>
            <a:pPr algn="ctr">
              <a:lnSpc>
                <a:spcPct val="150000"/>
              </a:lnSpc>
            </a:pPr>
            <a:r>
              <a:rPr lang="en-US" altLang="zh-CN" sz="3600" b="1" dirty="0">
                <a:solidFill>
                  <a:srgbClr val="12488D"/>
                </a:solidFill>
                <a:latin typeface="微软雅黑" panose="020B0503020204020204" pitchFamily="34" charset="-122"/>
                <a:ea typeface="微软雅黑" panose="020B0503020204020204" pitchFamily="34" charset="-122"/>
              </a:rPr>
              <a:t>python</a:t>
            </a:r>
            <a:r>
              <a:rPr lang="zh-CN" altLang="en-US" sz="3600" b="1" dirty="0">
                <a:solidFill>
                  <a:srgbClr val="12488D"/>
                </a:solidFill>
                <a:latin typeface="微软雅黑" panose="020B0503020204020204" pitchFamily="34" charset="-122"/>
                <a:ea typeface="微软雅黑" panose="020B0503020204020204" pitchFamily="34" charset="-122"/>
              </a:rPr>
              <a:t>与机器学习</a:t>
            </a:r>
            <a:endParaRPr lang="en-US" altLang="zh-CN" sz="3200" b="1" dirty="0">
              <a:solidFill>
                <a:srgbClr val="12488D"/>
              </a:solidFill>
              <a:latin typeface="微软雅黑" panose="020B0503020204020204" pitchFamily="34" charset="-122"/>
              <a:ea typeface="微软雅黑" panose="020B0503020204020204" pitchFamily="34" charset="-122"/>
            </a:endParaRPr>
          </a:p>
          <a:p>
            <a:pPr algn="ctr">
              <a:lnSpc>
                <a:spcPct val="150000"/>
              </a:lnSpc>
            </a:pPr>
            <a:r>
              <a:rPr lang="zh-CN" altLang="en-US" sz="4400" b="1" dirty="0">
                <a:solidFill>
                  <a:srgbClr val="12488D"/>
                </a:solidFill>
                <a:latin typeface="微软雅黑" panose="020B0503020204020204" pitchFamily="34" charset="-122"/>
                <a:ea typeface="微软雅黑" panose="020B0503020204020204" pitchFamily="34" charset="-122"/>
              </a:rPr>
              <a:t>第七章 树模型与集成学习方法</a:t>
            </a:r>
            <a:endParaRPr lang="en-US" altLang="zh-CN" sz="4400" b="1" dirty="0">
              <a:solidFill>
                <a:srgbClr val="12488D"/>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5000"/>
                    </a14:imgEffect>
                  </a14:imgLayer>
                </a14:imgProps>
              </a:ext>
            </a:extLst>
          </a:blip>
          <a:srcRect/>
          <a:stretch>
            <a:fillRect/>
          </a:stretch>
        </p:blipFill>
        <p:spPr>
          <a:xfrm flipH="1">
            <a:off x="-635" y="4798908"/>
            <a:ext cx="12191365" cy="2060811"/>
          </a:xfrm>
          <a:prstGeom prst="rect">
            <a:avLst/>
          </a:prstGeom>
        </p:spPr>
      </p:pic>
      <p:sp>
        <p:nvSpPr>
          <p:cNvPr id="10" name="任意多边形 6"/>
          <p:cNvSpPr/>
          <p:nvPr/>
        </p:nvSpPr>
        <p:spPr>
          <a:xfrm flipV="1">
            <a:off x="0" y="24652"/>
            <a:ext cx="6368902" cy="6858000"/>
          </a:xfrm>
          <a:custGeom>
            <a:avLst/>
            <a:gdLst>
              <a:gd name="connsiteX0" fmla="*/ 0 w 2707"/>
              <a:gd name="connsiteY0" fmla="*/ 4406 h 4406"/>
              <a:gd name="connsiteX1" fmla="*/ 0 w 2707"/>
              <a:gd name="connsiteY1" fmla="*/ 0 h 4406"/>
              <a:gd name="connsiteX2" fmla="*/ 2707 w 2707"/>
              <a:gd name="connsiteY2" fmla="*/ 4406 h 4406"/>
              <a:gd name="connsiteX3" fmla="*/ 0 w 2707"/>
              <a:gd name="connsiteY3" fmla="*/ 4406 h 4406"/>
            </a:gdLst>
            <a:ahLst/>
            <a:cxnLst>
              <a:cxn ang="0">
                <a:pos x="connsiteX0" y="connsiteY0"/>
              </a:cxn>
              <a:cxn ang="0">
                <a:pos x="connsiteX1" y="connsiteY1"/>
              </a:cxn>
              <a:cxn ang="0">
                <a:pos x="connsiteX2" y="connsiteY2"/>
              </a:cxn>
              <a:cxn ang="0">
                <a:pos x="connsiteX3" y="connsiteY3"/>
              </a:cxn>
            </a:cxnLst>
            <a:rect l="l" t="t" r="r" b="b"/>
            <a:pathLst>
              <a:path w="2707" h="4406">
                <a:moveTo>
                  <a:pt x="0" y="4406"/>
                </a:moveTo>
                <a:lnTo>
                  <a:pt x="0" y="0"/>
                </a:lnTo>
                <a:cubicBezTo>
                  <a:pt x="272" y="2328"/>
                  <a:pt x="986" y="3510"/>
                  <a:pt x="2707" y="4406"/>
                </a:cubicBezTo>
                <a:lnTo>
                  <a:pt x="0" y="440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descr="WeChat 圖片_20210401191348"/>
          <p:cNvPicPr>
            <a:picLocks noChangeAspect="1"/>
          </p:cNvPicPr>
          <p:nvPr/>
        </p:nvPicPr>
        <p:blipFill>
          <a:blip r:embed="rId6" cstate="print"/>
          <a:stretch>
            <a:fillRect/>
          </a:stretch>
        </p:blipFill>
        <p:spPr>
          <a:xfrm>
            <a:off x="-100330" y="-813666"/>
            <a:ext cx="2541905" cy="2390775"/>
          </a:xfrm>
          <a:prstGeom prst="rect">
            <a:avLst/>
          </a:prstGeom>
        </p:spPr>
      </p:pic>
      <p:sp>
        <p:nvSpPr>
          <p:cNvPr id="9" name="文本框 8"/>
          <p:cNvSpPr txBox="1"/>
          <p:nvPr/>
        </p:nvSpPr>
        <p:spPr>
          <a:xfrm>
            <a:off x="5177768" y="5072261"/>
            <a:ext cx="3019854" cy="461665"/>
          </a:xfrm>
          <a:prstGeom prst="rect">
            <a:avLst/>
          </a:prstGeom>
          <a:noFill/>
        </p:spPr>
        <p:txBody>
          <a:bodyPr wrap="square" rtlCol="0">
            <a:spAutoFit/>
          </a:bodyPr>
          <a:lstStyle/>
          <a:p>
            <a:r>
              <a:rPr lang="zh-CN" altLang="en-US" sz="2400" dirty="0">
                <a:solidFill>
                  <a:srgbClr val="12488D"/>
                </a:solidFill>
                <a:latin typeface="Noto Sans S Chinese Bold" panose="020B0800000000000000" charset="-122"/>
                <a:ea typeface="Noto Sans S Chinese Bold" panose="020B0800000000000000" charset="-122"/>
                <a:cs typeface="Noto Sans S Chinese Bold" panose="020B0800000000000000" charset="-122"/>
              </a:rPr>
              <a:t>天津大学 贾宁教授</a:t>
            </a:r>
            <a:endParaRPr lang="en-US" altLang="zh-CN" sz="2400" dirty="0">
              <a:solidFill>
                <a:srgbClr val="12488D"/>
              </a:solidFill>
              <a:latin typeface="Noto Sans S Chinese Bold" panose="020B0800000000000000" charset="-122"/>
              <a:ea typeface="Noto Sans S Chinese Bold" panose="020B0800000000000000" charset="-122"/>
              <a:cs typeface="Noto Sans S Chinese Bold" panose="020B0800000000000000"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5CFEC606-F1AB-47E0-B884-C1B0B9D9498C}"/>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10" name="矩形 9">
            <a:extLst>
              <a:ext uri="{FF2B5EF4-FFF2-40B4-BE49-F238E27FC236}">
                <a16:creationId xmlns:a16="http://schemas.microsoft.com/office/drawing/2014/main" id="{1B1EC96E-AD4B-48EE-9B11-9847C6204D2C}"/>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1" name="矩形 27">
            <a:extLst>
              <a:ext uri="{FF2B5EF4-FFF2-40B4-BE49-F238E27FC236}">
                <a16:creationId xmlns:a16="http://schemas.microsoft.com/office/drawing/2014/main" id="{32AB13EE-9D4F-4186-A064-E9794B1D719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矩形 28">
            <a:extLst>
              <a:ext uri="{FF2B5EF4-FFF2-40B4-BE49-F238E27FC236}">
                <a16:creationId xmlns:a16="http://schemas.microsoft.com/office/drawing/2014/main" id="{0B4E2F30-B647-4BD8-AC0F-C4EEF90CA530}"/>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文本框 14">
            <a:extLst>
              <a:ext uri="{FF2B5EF4-FFF2-40B4-BE49-F238E27FC236}">
                <a16:creationId xmlns:a16="http://schemas.microsoft.com/office/drawing/2014/main" id="{63745E42-33DA-4154-A4CB-E481D7E1BDFA}"/>
              </a:ext>
            </a:extLst>
          </p:cNvPr>
          <p:cNvSpPr txBox="1"/>
          <p:nvPr/>
        </p:nvSpPr>
        <p:spPr>
          <a:xfrm>
            <a:off x="371356" y="3469032"/>
            <a:ext cx="5724644"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二者是否有共性？导致存在共同的缺陷？</a:t>
            </a:r>
          </a:p>
        </p:txBody>
      </p:sp>
      <p:grpSp>
        <p:nvGrpSpPr>
          <p:cNvPr id="18" name="组合 17">
            <a:extLst>
              <a:ext uri="{FF2B5EF4-FFF2-40B4-BE49-F238E27FC236}">
                <a16:creationId xmlns:a16="http://schemas.microsoft.com/office/drawing/2014/main" id="{7A0DEBAC-CA99-41BA-A06F-A1A2A5AD0FCC}"/>
              </a:ext>
            </a:extLst>
          </p:cNvPr>
          <p:cNvGrpSpPr/>
          <p:nvPr/>
        </p:nvGrpSpPr>
        <p:grpSpPr>
          <a:xfrm rot="5400000">
            <a:off x="2500983" y="4036681"/>
            <a:ext cx="439221" cy="513806"/>
            <a:chOff x="2285910" y="1918765"/>
            <a:chExt cx="439221" cy="513806"/>
          </a:xfrm>
        </p:grpSpPr>
        <p:sp>
          <p:nvSpPr>
            <p:cNvPr id="19" name="右箭头 15">
              <a:extLst>
                <a:ext uri="{FF2B5EF4-FFF2-40B4-BE49-F238E27FC236}">
                  <a16:creationId xmlns:a16="http://schemas.microsoft.com/office/drawing/2014/main" id="{E277BE1F-20E0-4EE9-8EC7-0BB881914464}"/>
                </a:ext>
              </a:extLst>
            </p:cNvPr>
            <p:cNvSpPr/>
            <p:nvPr/>
          </p:nvSpPr>
          <p:spPr>
            <a:xfrm>
              <a:off x="2285910" y="1918765"/>
              <a:ext cx="439221" cy="513806"/>
            </a:xfrm>
            <a:prstGeom prst="rightArrow">
              <a:avLst>
                <a:gd name="adj1" fmla="val 60000"/>
                <a:gd name="adj2" fmla="val 50000"/>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0" name="右箭头 4">
              <a:extLst>
                <a:ext uri="{FF2B5EF4-FFF2-40B4-BE49-F238E27FC236}">
                  <a16:creationId xmlns:a16="http://schemas.microsoft.com/office/drawing/2014/main" id="{C334FE39-337C-45C4-8D9D-C42886A79247}"/>
                </a:ext>
              </a:extLst>
            </p:cNvPr>
            <p:cNvSpPr/>
            <p:nvPr/>
          </p:nvSpPr>
          <p:spPr>
            <a:xfrm>
              <a:off x="2285910" y="2021526"/>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95A6725A-ABE2-4211-AB11-560725DF385E}"/>
              </a:ext>
            </a:extLst>
          </p:cNvPr>
          <p:cNvPicPr>
            <a:picLocks noChangeAspect="1"/>
          </p:cNvPicPr>
          <p:nvPr/>
        </p:nvPicPr>
        <p:blipFill>
          <a:blip r:embed="rId8"/>
          <a:stretch>
            <a:fillRect/>
          </a:stretch>
        </p:blipFill>
        <p:spPr>
          <a:xfrm>
            <a:off x="5872835" y="4796685"/>
            <a:ext cx="1000125" cy="876300"/>
          </a:xfrm>
          <a:prstGeom prst="rect">
            <a:avLst/>
          </a:prstGeom>
        </p:spPr>
      </p:pic>
      <p:sp>
        <p:nvSpPr>
          <p:cNvPr id="22" name="文本框 21">
            <a:extLst>
              <a:ext uri="{FF2B5EF4-FFF2-40B4-BE49-F238E27FC236}">
                <a16:creationId xmlns:a16="http://schemas.microsoft.com/office/drawing/2014/main" id="{6162E3B5-3E18-4A40-94C6-8656487D2B72}"/>
              </a:ext>
            </a:extLst>
          </p:cNvPr>
          <p:cNvSpPr txBox="1"/>
          <p:nvPr/>
        </p:nvSpPr>
        <p:spPr>
          <a:xfrm>
            <a:off x="49192" y="4656471"/>
            <a:ext cx="6046808" cy="830997"/>
          </a:xfrm>
          <a:prstGeom prst="rect">
            <a:avLst/>
          </a:prstGeom>
          <a:noFill/>
        </p:spPr>
        <p:txBody>
          <a:bodyPr wrap="square" rtlCol="0">
            <a:spAutoFit/>
          </a:bodyPr>
          <a:lstStyle/>
          <a:p>
            <a:pPr algn="ctr"/>
            <a:r>
              <a:rPr lang="zh-CN" altLang="en-US" sz="2400" b="1" dirty="0">
                <a:solidFill>
                  <a:srgbClr val="12488E"/>
                </a:solidFill>
                <a:latin typeface="微软雅黑" panose="020B0503020204020204" pitchFamily="34" charset="-122"/>
                <a:ea typeface="微软雅黑" panose="020B0503020204020204" pitchFamily="34" charset="-122"/>
              </a:rPr>
              <a:t>函数（映射）的形式</a:t>
            </a:r>
            <a:endParaRPr lang="en-US" altLang="zh-CN" sz="2400" b="1" dirty="0">
              <a:solidFill>
                <a:srgbClr val="12488E"/>
              </a:solidFill>
              <a:latin typeface="微软雅黑" panose="020B0503020204020204" pitchFamily="34" charset="-122"/>
              <a:ea typeface="微软雅黑" panose="020B0503020204020204" pitchFamily="34" charset="-122"/>
            </a:endParaRPr>
          </a:p>
          <a:p>
            <a:pPr algn="ctr"/>
            <a:r>
              <a:rPr lang="zh-CN" altLang="en-US" sz="2400" b="1" dirty="0">
                <a:solidFill>
                  <a:srgbClr val="12488E"/>
                </a:solidFill>
                <a:latin typeface="微软雅黑" panose="020B0503020204020204" pitchFamily="34" charset="-122"/>
                <a:ea typeface="微软雅黑" panose="020B0503020204020204" pitchFamily="34" charset="-122"/>
              </a:rPr>
              <a:t>都是连续函数，不能刻画离散映射关系</a:t>
            </a:r>
            <a:endParaRPr lang="en-US" altLang="zh-CN" sz="2400" b="1" dirty="0">
              <a:solidFill>
                <a:srgbClr val="12488E"/>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9718339C-134A-400D-BF8F-B3CC38279273}"/>
              </a:ext>
            </a:extLst>
          </p:cNvPr>
          <p:cNvGrpSpPr/>
          <p:nvPr/>
        </p:nvGrpSpPr>
        <p:grpSpPr>
          <a:xfrm>
            <a:off x="7386618" y="3903431"/>
            <a:ext cx="1807278" cy="1526862"/>
            <a:chOff x="6401494" y="4741562"/>
            <a:chExt cx="1807278" cy="1526862"/>
          </a:xfrm>
        </p:grpSpPr>
        <p:cxnSp>
          <p:nvCxnSpPr>
            <p:cNvPr id="3" name="直接箭头连接符 2">
              <a:extLst>
                <a:ext uri="{FF2B5EF4-FFF2-40B4-BE49-F238E27FC236}">
                  <a16:creationId xmlns:a16="http://schemas.microsoft.com/office/drawing/2014/main" id="{0C1547BD-D206-4F25-BDE2-FFBFD478E711}"/>
                </a:ext>
              </a:extLst>
            </p:cNvPr>
            <p:cNvCxnSpPr>
              <a:cxnSpLocks/>
            </p:cNvCxnSpPr>
            <p:nvPr/>
          </p:nvCxnSpPr>
          <p:spPr>
            <a:xfrm>
              <a:off x="6401494" y="6260572"/>
              <a:ext cx="18072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001B23F-45D3-450E-8310-D181A8A6D177}"/>
                </a:ext>
              </a:extLst>
            </p:cNvPr>
            <p:cNvCxnSpPr>
              <a:cxnSpLocks/>
            </p:cNvCxnSpPr>
            <p:nvPr/>
          </p:nvCxnSpPr>
          <p:spPr>
            <a:xfrm rot="16200000">
              <a:off x="5646699" y="5504993"/>
              <a:ext cx="15268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8" name="任意多边形: 形状 7">
            <a:extLst>
              <a:ext uri="{FF2B5EF4-FFF2-40B4-BE49-F238E27FC236}">
                <a16:creationId xmlns:a16="http://schemas.microsoft.com/office/drawing/2014/main" id="{035E096F-EBAA-4EE4-9814-651836588E2C}"/>
              </a:ext>
            </a:extLst>
          </p:cNvPr>
          <p:cNvSpPr/>
          <p:nvPr/>
        </p:nvSpPr>
        <p:spPr>
          <a:xfrm>
            <a:off x="7509207" y="4098887"/>
            <a:ext cx="1562100" cy="1135948"/>
          </a:xfrm>
          <a:custGeom>
            <a:avLst/>
            <a:gdLst>
              <a:gd name="connsiteX0" fmla="*/ 0 w 1562100"/>
              <a:gd name="connsiteY0" fmla="*/ 571868 h 1135948"/>
              <a:gd name="connsiteX1" fmla="*/ 297180 w 1562100"/>
              <a:gd name="connsiteY1" fmla="*/ 368 h 1135948"/>
              <a:gd name="connsiteX2" fmla="*/ 685800 w 1562100"/>
              <a:gd name="connsiteY2" fmla="*/ 495668 h 1135948"/>
              <a:gd name="connsiteX3" fmla="*/ 1066800 w 1562100"/>
              <a:gd name="connsiteY3" fmla="*/ 1135748 h 1135948"/>
              <a:gd name="connsiteX4" fmla="*/ 1562100 w 1562100"/>
              <a:gd name="connsiteY4" fmla="*/ 564248 h 113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35948">
                <a:moveTo>
                  <a:pt x="0" y="571868"/>
                </a:moveTo>
                <a:cubicBezTo>
                  <a:pt x="91440" y="292468"/>
                  <a:pt x="182880" y="13068"/>
                  <a:pt x="297180" y="368"/>
                </a:cubicBezTo>
                <a:cubicBezTo>
                  <a:pt x="411480" y="-12332"/>
                  <a:pt x="557530" y="306438"/>
                  <a:pt x="685800" y="495668"/>
                </a:cubicBezTo>
                <a:cubicBezTo>
                  <a:pt x="814070" y="684898"/>
                  <a:pt x="920750" y="1124318"/>
                  <a:pt x="1066800" y="1135748"/>
                </a:cubicBezTo>
                <a:cubicBezTo>
                  <a:pt x="1212850" y="1147178"/>
                  <a:pt x="1433830" y="665848"/>
                  <a:pt x="1562100" y="564248"/>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8E8E583F-EBE1-485E-8632-35DC3470D2AC}"/>
              </a:ext>
            </a:extLst>
          </p:cNvPr>
          <p:cNvGrpSpPr/>
          <p:nvPr/>
        </p:nvGrpSpPr>
        <p:grpSpPr>
          <a:xfrm>
            <a:off x="9659237" y="3903430"/>
            <a:ext cx="1807278" cy="1526862"/>
            <a:chOff x="6401494" y="4741562"/>
            <a:chExt cx="1807278" cy="1526862"/>
          </a:xfrm>
        </p:grpSpPr>
        <p:cxnSp>
          <p:nvCxnSpPr>
            <p:cNvPr id="25" name="直接箭头连接符 24">
              <a:extLst>
                <a:ext uri="{FF2B5EF4-FFF2-40B4-BE49-F238E27FC236}">
                  <a16:creationId xmlns:a16="http://schemas.microsoft.com/office/drawing/2014/main" id="{5EE7E1D7-7566-4ADB-AD62-7DB00C0ADE0B}"/>
                </a:ext>
              </a:extLst>
            </p:cNvPr>
            <p:cNvCxnSpPr>
              <a:cxnSpLocks/>
            </p:cNvCxnSpPr>
            <p:nvPr/>
          </p:nvCxnSpPr>
          <p:spPr>
            <a:xfrm>
              <a:off x="6401494" y="6260572"/>
              <a:ext cx="18072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DD38011F-66B7-41B7-85BF-2B2F01A02A12}"/>
                </a:ext>
              </a:extLst>
            </p:cNvPr>
            <p:cNvCxnSpPr>
              <a:cxnSpLocks/>
            </p:cNvCxnSpPr>
            <p:nvPr/>
          </p:nvCxnSpPr>
          <p:spPr>
            <a:xfrm rot="16200000">
              <a:off x="5646699" y="5504993"/>
              <a:ext cx="15268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28" name="直接连接符 27">
            <a:extLst>
              <a:ext uri="{FF2B5EF4-FFF2-40B4-BE49-F238E27FC236}">
                <a16:creationId xmlns:a16="http://schemas.microsoft.com/office/drawing/2014/main" id="{F587A7CB-8734-4B6A-8D47-61903699995E}"/>
              </a:ext>
            </a:extLst>
          </p:cNvPr>
          <p:cNvCxnSpPr/>
          <p:nvPr/>
        </p:nvCxnSpPr>
        <p:spPr>
          <a:xfrm>
            <a:off x="9757704" y="4247829"/>
            <a:ext cx="63246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B5788E09-1BAE-4FA8-836E-F6B29B1453A3}"/>
              </a:ext>
            </a:extLst>
          </p:cNvPr>
          <p:cNvCxnSpPr>
            <a:cxnSpLocks/>
          </p:cNvCxnSpPr>
          <p:nvPr/>
        </p:nvCxnSpPr>
        <p:spPr>
          <a:xfrm>
            <a:off x="10388259" y="4855524"/>
            <a:ext cx="31623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a:extLst>
              <a:ext uri="{FF2B5EF4-FFF2-40B4-BE49-F238E27FC236}">
                <a16:creationId xmlns:a16="http://schemas.microsoft.com/office/drawing/2014/main" id="{D92CA7B1-817D-4971-B60A-1E5D69EA9F7E}"/>
              </a:ext>
            </a:extLst>
          </p:cNvPr>
          <p:cNvCxnSpPr>
            <a:cxnSpLocks/>
          </p:cNvCxnSpPr>
          <p:nvPr/>
        </p:nvCxnSpPr>
        <p:spPr>
          <a:xfrm>
            <a:off x="10702584" y="4535484"/>
            <a:ext cx="31623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EE3BDCD-DEF5-4C9C-9C08-687CA67A39DC}"/>
                  </a:ext>
                </a:extLst>
              </p:cNvPr>
              <p:cNvSpPr txBox="1"/>
              <p:nvPr/>
            </p:nvSpPr>
            <p:spPr>
              <a:xfrm>
                <a:off x="7352247" y="5610048"/>
                <a:ext cx="1841649" cy="646331"/>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连续函数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dirty="0" smtClean="0">
                          <a:solidFill>
                            <a:srgbClr val="12488E"/>
                          </a:solidFill>
                          <a:latin typeface="Cambria Math" panose="02040503050406030204" pitchFamily="18" charset="0"/>
                          <a:ea typeface="+mj-ea"/>
                        </a:rPr>
                        <m:t>𝑓</m:t>
                      </m:r>
                      <m:r>
                        <a:rPr lang="en-US" altLang="zh-CN" i="1" dirty="0" smtClean="0">
                          <a:solidFill>
                            <a:srgbClr val="12488E"/>
                          </a:solidFill>
                          <a:latin typeface="Cambria Math" panose="02040503050406030204" pitchFamily="18" charset="0"/>
                          <a:ea typeface="+mj-ea"/>
                        </a:rPr>
                        <m:t>(</m:t>
                      </m:r>
                      <m:r>
                        <a:rPr lang="en-US" altLang="zh-CN" i="1" dirty="0" smtClean="0">
                          <a:solidFill>
                            <a:srgbClr val="12488E"/>
                          </a:solidFill>
                          <a:latin typeface="Cambria Math" panose="02040503050406030204" pitchFamily="18" charset="0"/>
                          <a:ea typeface="+mj-ea"/>
                        </a:rPr>
                        <m:t>𝑥</m:t>
                      </m:r>
                      <m:r>
                        <a:rPr lang="en-US" altLang="zh-CN" i="1" dirty="0" smtClean="0">
                          <a:solidFill>
                            <a:srgbClr val="12488E"/>
                          </a:solidFill>
                          <a:latin typeface="Cambria Math" panose="02040503050406030204" pitchFamily="18" charset="0"/>
                          <a:ea typeface="+mj-ea"/>
                        </a:rPr>
                        <m:t>) = </m:t>
                      </m:r>
                      <m:r>
                        <m:rPr>
                          <m:sty m:val="p"/>
                        </m:rPr>
                        <a:rPr lang="en-US" altLang="zh-CN" i="1" dirty="0" smtClean="0">
                          <a:solidFill>
                            <a:srgbClr val="12488E"/>
                          </a:solidFill>
                          <a:latin typeface="Cambria Math" panose="02040503050406030204" pitchFamily="18" charset="0"/>
                          <a:ea typeface="+mj-ea"/>
                        </a:rPr>
                        <m:t>sin</m:t>
                      </m:r>
                      <m:r>
                        <a:rPr lang="en-US" altLang="zh-CN" i="1" dirty="0" smtClean="0">
                          <a:solidFill>
                            <a:srgbClr val="12488E"/>
                          </a:solidFill>
                          <a:latin typeface="Cambria Math" panose="02040503050406030204" pitchFamily="18" charset="0"/>
                          <a:ea typeface="+mj-ea"/>
                        </a:rPr>
                        <m:t>⁡(</m:t>
                      </m:r>
                      <m:r>
                        <a:rPr lang="en-US" altLang="zh-CN" i="1" dirty="0" smtClean="0">
                          <a:solidFill>
                            <a:srgbClr val="12488E"/>
                          </a:solidFill>
                          <a:latin typeface="Cambria Math" panose="02040503050406030204" pitchFamily="18" charset="0"/>
                          <a:ea typeface="+mj-ea"/>
                        </a:rPr>
                        <m:t>𝑥</m:t>
                      </m:r>
                      <m:r>
                        <a:rPr lang="en-US" altLang="zh-CN" i="1" dirty="0" smtClean="0">
                          <a:solidFill>
                            <a:srgbClr val="12488E"/>
                          </a:solidFill>
                          <a:latin typeface="Cambria Math" panose="02040503050406030204" pitchFamily="18" charset="0"/>
                          <a:ea typeface="+mj-ea"/>
                        </a:rPr>
                        <m:t>)</m:t>
                      </m:r>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8EE3BDCD-DEF5-4C9C-9C08-687CA67A39DC}"/>
                  </a:ext>
                </a:extLst>
              </p:cNvPr>
              <p:cNvSpPr txBox="1">
                <a:spLocks noRot="1" noChangeAspect="1" noMove="1" noResize="1" noEditPoints="1" noAdjustHandles="1" noChangeArrowheads="1" noChangeShapeType="1" noTextEdit="1"/>
              </p:cNvSpPr>
              <p:nvPr/>
            </p:nvSpPr>
            <p:spPr>
              <a:xfrm>
                <a:off x="7352247" y="5610048"/>
                <a:ext cx="1841649" cy="646331"/>
              </a:xfrm>
              <a:prstGeom prst="rect">
                <a:avLst/>
              </a:prstGeom>
              <a:blipFill>
                <a:blip r:embed="rId9"/>
                <a:stretch>
                  <a:fillRect t="-4717"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5C6D795-7F4D-4AEA-A612-9647ECDE9CC3}"/>
                  </a:ext>
                </a:extLst>
              </p:cNvPr>
              <p:cNvSpPr txBox="1"/>
              <p:nvPr/>
            </p:nvSpPr>
            <p:spPr>
              <a:xfrm>
                <a:off x="9327878" y="5539029"/>
                <a:ext cx="2864121" cy="1253613"/>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离散函数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12488E"/>
                          </a:solidFill>
                          <a:latin typeface="Cambria Math" panose="02040503050406030204" pitchFamily="18" charset="0"/>
                          <a:ea typeface="+mj-ea"/>
                        </a:rPr>
                        <m:t>𝑓</m:t>
                      </m:r>
                      <m:d>
                        <m:dPr>
                          <m:ctrlPr>
                            <a:rPr lang="en-US" altLang="zh-CN" b="0" i="1" smtClean="0">
                              <a:solidFill>
                                <a:srgbClr val="12488E"/>
                              </a:solidFill>
                              <a:latin typeface="Cambria Math" panose="02040503050406030204" pitchFamily="18" charset="0"/>
                              <a:ea typeface="+mj-ea"/>
                            </a:rPr>
                          </m:ctrlPr>
                        </m:dPr>
                        <m:e>
                          <m:r>
                            <a:rPr lang="en-US" altLang="zh-CN" b="0" i="1" smtClean="0">
                              <a:solidFill>
                                <a:srgbClr val="12488E"/>
                              </a:solidFill>
                              <a:latin typeface="Cambria Math" panose="02040503050406030204" pitchFamily="18" charset="0"/>
                              <a:ea typeface="+mj-ea"/>
                            </a:rPr>
                            <m:t>𝑥</m:t>
                          </m:r>
                        </m:e>
                      </m:d>
                      <m:r>
                        <a:rPr lang="en-US" altLang="zh-CN" b="0" i="1" smtClean="0">
                          <a:solidFill>
                            <a:srgbClr val="12488E"/>
                          </a:solidFill>
                          <a:latin typeface="Cambria Math" panose="02040503050406030204" pitchFamily="18" charset="0"/>
                          <a:ea typeface="+mj-ea"/>
                        </a:rPr>
                        <m:t>=</m:t>
                      </m:r>
                      <m:d>
                        <m:dPr>
                          <m:begChr m:val="{"/>
                          <m:endChr m:val=""/>
                          <m:ctrlPr>
                            <a:rPr lang="en-US" altLang="zh-CN" b="0" i="1" smtClean="0">
                              <a:solidFill>
                                <a:srgbClr val="12488E"/>
                              </a:solidFill>
                              <a:latin typeface="Cambria Math" panose="02040503050406030204" pitchFamily="18" charset="0"/>
                              <a:ea typeface="+mj-ea"/>
                            </a:rPr>
                          </m:ctrlPr>
                        </m:dPr>
                        <m:e>
                          <m:m>
                            <m:mPr>
                              <m:mcs>
                                <m:mc>
                                  <m:mcPr>
                                    <m:count m:val="2"/>
                                    <m:mcJc m:val="center"/>
                                  </m:mcPr>
                                </m:mc>
                              </m:mcs>
                              <m:ctrlPr>
                                <a:rPr lang="en-US" altLang="zh-CN" b="0" i="1" smtClean="0">
                                  <a:solidFill>
                                    <a:srgbClr val="12488E"/>
                                  </a:solidFill>
                                  <a:latin typeface="Cambria Math" panose="02040503050406030204" pitchFamily="18" charset="0"/>
                                  <a:ea typeface="+mj-ea"/>
                                </a:rPr>
                              </m:ctrlPr>
                            </m:mPr>
                            <m:mr>
                              <m:e>
                                <m:r>
                                  <m:rPr>
                                    <m:brk m:alnAt="7"/>
                                  </m:rPr>
                                  <a:rPr lang="en-US" altLang="zh-CN" b="0" i="1" smtClean="0">
                                    <a:solidFill>
                                      <a:srgbClr val="12488E"/>
                                    </a:solidFill>
                                    <a:latin typeface="Cambria Math" panose="02040503050406030204" pitchFamily="18" charset="0"/>
                                    <a:ea typeface="+mj-ea"/>
                                  </a:rPr>
                                  <m:t>4</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≤2</m:t>
                                </m:r>
                              </m:e>
                            </m:mr>
                            <m:mr>
                              <m:e>
                                <m:r>
                                  <a:rPr lang="en-US" altLang="zh-CN" b="0" i="1" smtClean="0">
                                    <a:solidFill>
                                      <a:srgbClr val="12488E"/>
                                    </a:solidFill>
                                    <a:latin typeface="Cambria Math" panose="02040503050406030204" pitchFamily="18" charset="0"/>
                                    <a:ea typeface="+mj-ea"/>
                                  </a:rPr>
                                  <m:t>2</m:t>
                                </m:r>
                              </m:e>
                              <m:e>
                                <m:r>
                                  <a:rPr lang="en-US" altLang="zh-CN" b="0" i="1" smtClean="0">
                                    <a:solidFill>
                                      <a:srgbClr val="12488E"/>
                                    </a:solidFill>
                                    <a:latin typeface="Cambria Math" panose="02040503050406030204" pitchFamily="18" charset="0"/>
                                    <a:ea typeface="+mj-ea"/>
                                  </a:rPr>
                                  <m:t>2&lt;</m:t>
                                </m:r>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≤3</m:t>
                                </m:r>
                              </m:e>
                            </m:mr>
                            <m:mr>
                              <m:e>
                                <m:r>
                                  <a:rPr lang="en-US" altLang="zh-CN" b="0" i="1" smtClean="0">
                                    <a:solidFill>
                                      <a:srgbClr val="12488E"/>
                                    </a:solidFill>
                                    <a:latin typeface="Cambria Math" panose="02040503050406030204" pitchFamily="18" charset="0"/>
                                    <a:ea typeface="+mj-ea"/>
                                  </a:rPr>
                                  <m:t>3</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&gt;3</m:t>
                                </m:r>
                              </m:e>
                            </m:mr>
                          </m:m>
                        </m:e>
                      </m:d>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33" name="文本框 32">
                <a:extLst>
                  <a:ext uri="{FF2B5EF4-FFF2-40B4-BE49-F238E27FC236}">
                    <a16:creationId xmlns:a16="http://schemas.microsoft.com/office/drawing/2014/main" id="{E5C6D795-7F4D-4AEA-A612-9647ECDE9CC3}"/>
                  </a:ext>
                </a:extLst>
              </p:cNvPr>
              <p:cNvSpPr txBox="1">
                <a:spLocks noRot="1" noChangeAspect="1" noMove="1" noResize="1" noEditPoints="1" noAdjustHandles="1" noChangeArrowheads="1" noChangeShapeType="1" noTextEdit="1"/>
              </p:cNvSpPr>
              <p:nvPr/>
            </p:nvSpPr>
            <p:spPr>
              <a:xfrm>
                <a:off x="9327878" y="5539029"/>
                <a:ext cx="2864121" cy="1253613"/>
              </a:xfrm>
              <a:prstGeom prst="rect">
                <a:avLst/>
              </a:prstGeom>
              <a:blipFill>
                <a:blip r:embed="rId10"/>
                <a:stretch>
                  <a:fillRect t="-2927"/>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58E75139-C3CE-4A37-A554-8C612EDEF8E1}"/>
              </a:ext>
            </a:extLst>
          </p:cNvPr>
          <p:cNvSpPr txBox="1"/>
          <p:nvPr/>
        </p:nvSpPr>
        <p:spPr>
          <a:xfrm>
            <a:off x="578229" y="1869460"/>
            <a:ext cx="5827236" cy="584775"/>
          </a:xfrm>
          <a:prstGeom prst="rect">
            <a:avLst/>
          </a:prstGeom>
          <a:noFill/>
        </p:spPr>
        <p:txBody>
          <a:bodyPr wrap="none" rtlCol="0">
            <a:spAutoFit/>
          </a:bodyPr>
          <a:lstStyle/>
          <a:p>
            <a:r>
              <a:rPr lang="zh-CN" altLang="en-US" sz="3200" b="1" dirty="0">
                <a:solidFill>
                  <a:srgbClr val="12488E"/>
                </a:solidFill>
                <a:latin typeface="微软雅黑" panose="020B0503020204020204" pitchFamily="34" charset="-122"/>
                <a:ea typeface="微软雅黑" panose="020B0503020204020204" pitchFamily="34" charset="-122"/>
              </a:rPr>
              <a:t>决策树</a:t>
            </a:r>
            <a:r>
              <a:rPr lang="zh-CN" altLang="en-US" sz="2400" b="1" dirty="0">
                <a:solidFill>
                  <a:srgbClr val="FF0000"/>
                </a:solidFill>
                <a:latin typeface="微软雅黑" panose="020B0503020204020204" pitchFamily="34" charset="-122"/>
                <a:ea typeface="微软雅黑" panose="020B0503020204020204" pitchFamily="34" charset="-122"/>
              </a:rPr>
              <a:t>可以刻画</a:t>
            </a:r>
            <a:r>
              <a:rPr lang="zh-CN" altLang="en-US" sz="3200" b="1" dirty="0">
                <a:solidFill>
                  <a:srgbClr val="12488E"/>
                </a:solidFill>
                <a:latin typeface="微软雅黑" panose="020B0503020204020204" pitchFamily="34" charset="-122"/>
                <a:ea typeface="微软雅黑" panose="020B0503020204020204" pitchFamily="34" charset="-122"/>
              </a:rPr>
              <a:t>离散函数</a:t>
            </a:r>
            <a:r>
              <a:rPr lang="zh-CN" altLang="en-US" sz="2400" b="1" dirty="0">
                <a:solidFill>
                  <a:srgbClr val="FF0000"/>
                </a:solidFill>
                <a:latin typeface="微软雅黑" panose="020B0503020204020204" pitchFamily="34" charset="-122"/>
                <a:ea typeface="微软雅黑" panose="020B0503020204020204" pitchFamily="34" charset="-122"/>
              </a:rPr>
              <a:t>的映射关系</a:t>
            </a:r>
          </a:p>
        </p:txBody>
      </p:sp>
      <p:grpSp>
        <p:nvGrpSpPr>
          <p:cNvPr id="2" name="组合 1">
            <a:extLst>
              <a:ext uri="{FF2B5EF4-FFF2-40B4-BE49-F238E27FC236}">
                <a16:creationId xmlns:a16="http://schemas.microsoft.com/office/drawing/2014/main" id="{5375E1F7-680F-4D31-997B-F393E3CBC004}"/>
              </a:ext>
            </a:extLst>
          </p:cNvPr>
          <p:cNvGrpSpPr/>
          <p:nvPr/>
        </p:nvGrpSpPr>
        <p:grpSpPr>
          <a:xfrm>
            <a:off x="7218739" y="837686"/>
            <a:ext cx="4477963" cy="2166749"/>
            <a:chOff x="7509207" y="501942"/>
            <a:chExt cx="4477963" cy="2166749"/>
          </a:xfrm>
        </p:grpSpPr>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78D39977-7FFB-4F0E-ADEF-17C9FFE3F9B1}"/>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𝟐</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30" name="椭圆 29">
                  <a:extLst>
                    <a:ext uri="{FF2B5EF4-FFF2-40B4-BE49-F238E27FC236}">
                      <a16:creationId xmlns:a16="http://schemas.microsoft.com/office/drawing/2014/main" id="{78D39977-7FFB-4F0E-ADEF-17C9FFE3F9B1}"/>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11"/>
                  <a:stretch>
                    <a:fillRect/>
                  </a:stretch>
                </a:blipFill>
                <a:ln>
                  <a:noFill/>
                </a:ln>
              </p:spPr>
              <p:txBody>
                <a:bodyPr/>
                <a:lstStyle/>
                <a:p>
                  <a:r>
                    <a:rPr lang="zh-CN" altLang="en-US">
                      <a:noFill/>
                    </a:rPr>
                    <a:t> </a:t>
                  </a:r>
                </a:p>
              </p:txBody>
            </p:sp>
          </mc:Fallback>
        </mc:AlternateContent>
        <p:sp>
          <p:nvSpPr>
            <p:cNvPr id="34" name="椭圆 33">
              <a:extLst>
                <a:ext uri="{FF2B5EF4-FFF2-40B4-BE49-F238E27FC236}">
                  <a16:creationId xmlns:a16="http://schemas.microsoft.com/office/drawing/2014/main" id="{A05394B2-FA86-4E34-B749-174DCD3BAB30}"/>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4</a:t>
              </a:r>
            </a:p>
          </p:txBody>
        </p:sp>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66209322-4387-4F03-B87D-2B6A32B43A8E}"/>
                    </a:ext>
                  </a:extLst>
                </p:cNvPr>
                <p:cNvSpPr/>
                <p:nvPr/>
              </p:nvSpPr>
              <p:spPr>
                <a:xfrm>
                  <a:off x="9518472" y="13147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𝟑</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35" name="椭圆 34">
                  <a:extLst>
                    <a:ext uri="{FF2B5EF4-FFF2-40B4-BE49-F238E27FC236}">
                      <a16:creationId xmlns:a16="http://schemas.microsoft.com/office/drawing/2014/main" id="{66209322-4387-4F03-B87D-2B6A32B43A8E}"/>
                    </a:ext>
                  </a:extLst>
                </p:cNvPr>
                <p:cNvSpPr>
                  <a:spLocks noRot="1" noChangeAspect="1" noMove="1" noResize="1" noEditPoints="1" noAdjustHandles="1" noChangeArrowheads="1" noChangeShapeType="1" noTextEdit="1"/>
                </p:cNvSpPr>
                <p:nvPr/>
              </p:nvSpPr>
              <p:spPr>
                <a:xfrm>
                  <a:off x="9518472" y="1314742"/>
                  <a:ext cx="1349248" cy="554718"/>
                </a:xfrm>
                <a:prstGeom prst="ellipse">
                  <a:avLst/>
                </a:prstGeom>
                <a:blipFill>
                  <a:blip r:embed="rId12"/>
                  <a:stretch>
                    <a:fillRect/>
                  </a:stretch>
                </a:blipFill>
                <a:ln>
                  <a:noFill/>
                </a:ln>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F1ACCB77-13E8-499E-AC2B-BBB74D98433C}"/>
                </a:ext>
              </a:extLst>
            </p:cNvPr>
            <p:cNvCxnSpPr>
              <a:stCxn id="30" idx="4"/>
              <a:endCxn id="34"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949AEE7-5D12-429F-849E-1C8DE5E10EDA}"/>
                </a:ext>
              </a:extLst>
            </p:cNvPr>
            <p:cNvCxnSpPr>
              <a:cxnSpLocks/>
              <a:stCxn id="30" idx="4"/>
              <a:endCxn id="35" idx="0"/>
            </p:cNvCxnSpPr>
            <p:nvPr/>
          </p:nvCxnSpPr>
          <p:spPr>
            <a:xfrm>
              <a:off x="9107467" y="1056660"/>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72CD33E-0588-47C6-BB45-D5F81851494E}"/>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DF75498F-E914-4273-977D-B9E7718AC5B9}"/>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24BE6936-9584-4816-BDA2-8768F5BD5CFC}"/>
                </a:ext>
              </a:extLst>
            </p:cNvPr>
            <p:cNvSpPr/>
            <p:nvPr/>
          </p:nvSpPr>
          <p:spPr>
            <a:xfrm>
              <a:off x="8628657"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3</a:t>
              </a:r>
              <a:endParaRPr lang="en-US" altLang="zh-CN" sz="1600" b="1" dirty="0">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CBC3B00A-414C-4F25-B9D5-703BE5238751}"/>
                </a:ext>
              </a:extLst>
            </p:cNvPr>
            <p:cNvSpPr/>
            <p:nvPr/>
          </p:nvSpPr>
          <p:spPr>
            <a:xfrm>
              <a:off x="10637922"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2</a:t>
              </a:r>
              <a:endParaRPr lang="en-US" altLang="zh-CN" sz="1600" b="1" dirty="0">
                <a:latin typeface="微软雅黑" panose="020B0503020204020204" pitchFamily="34" charset="-122"/>
                <a:ea typeface="微软雅黑" panose="020B0503020204020204" pitchFamily="34" charset="-122"/>
              </a:endParaRPr>
            </a:p>
          </p:txBody>
        </p:sp>
        <p:cxnSp>
          <p:nvCxnSpPr>
            <p:cNvPr id="42" name="直接箭头连接符 41">
              <a:extLst>
                <a:ext uri="{FF2B5EF4-FFF2-40B4-BE49-F238E27FC236}">
                  <a16:creationId xmlns:a16="http://schemas.microsoft.com/office/drawing/2014/main" id="{9ABC8130-11BE-4F50-9A73-12E8F775C71D}"/>
                </a:ext>
              </a:extLst>
            </p:cNvPr>
            <p:cNvCxnSpPr>
              <a:endCxn id="40" idx="0"/>
            </p:cNvCxnSpPr>
            <p:nvPr/>
          </p:nvCxnSpPr>
          <p:spPr>
            <a:xfrm flipH="1">
              <a:off x="9303281" y="1855891"/>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74A7529-FE74-45BC-B09D-16D6DA5D08FA}"/>
                </a:ext>
              </a:extLst>
            </p:cNvPr>
            <p:cNvCxnSpPr>
              <a:cxnSpLocks/>
              <a:endCxn id="41" idx="0"/>
            </p:cNvCxnSpPr>
            <p:nvPr/>
          </p:nvCxnSpPr>
          <p:spPr>
            <a:xfrm>
              <a:off x="10226917" y="1855891"/>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80B1604-107E-4D9B-99AF-A1747A1E4AE4}"/>
                </a:ext>
              </a:extLst>
            </p:cNvPr>
            <p:cNvSpPr txBox="1"/>
            <p:nvPr/>
          </p:nvSpPr>
          <p:spPr>
            <a:xfrm>
              <a:off x="9498565" y="185072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FA7105B9-DB69-4135-B9D0-8066A85824FF}"/>
                </a:ext>
              </a:extLst>
            </p:cNvPr>
            <p:cNvSpPr txBox="1"/>
            <p:nvPr/>
          </p:nvSpPr>
          <p:spPr>
            <a:xfrm>
              <a:off x="10382270" y="184800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3712071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 概述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4A39C3-BF6D-43F2-8252-382FBBD34F04}"/>
                  </a:ext>
                </a:extLst>
              </p:cNvPr>
              <p:cNvSpPr txBox="1"/>
              <p:nvPr/>
            </p:nvSpPr>
            <p:spPr>
              <a:xfrm>
                <a:off x="4787741" y="1700306"/>
                <a:ext cx="2616518" cy="126066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u="none" strike="noStrike" smtClean="0">
                              <a:effectLst/>
                              <a:latin typeface="Cambria Math" panose="02040503050406030204" pitchFamily="18" charset="0"/>
                            </a:rPr>
                          </m:ctrlPr>
                        </m:sSubPr>
                        <m:e>
                          <m:r>
                            <a:rPr lang="en-US" altLang="zh-CN" b="0" i="1" u="none" strike="noStrike" smtClean="0">
                              <a:effectLst/>
                              <a:latin typeface="Cambria Math" panose="02040503050406030204" pitchFamily="18" charset="0"/>
                            </a:rPr>
                            <m:t>𝑓</m:t>
                          </m:r>
                        </m:e>
                        <m:sub>
                          <m:r>
                            <a:rPr lang="en-US" altLang="zh-CN" b="0" i="1" u="none" strike="noStrike" smtClean="0">
                              <a:effectLst/>
                              <a:latin typeface="Cambria Math" panose="02040503050406030204" pitchFamily="18" charset="0"/>
                            </a:rPr>
                            <m:t>𝑀</m:t>
                          </m:r>
                        </m:sub>
                      </m:sSub>
                      <m:d>
                        <m:dPr>
                          <m:ctrlPr>
                            <a:rPr lang="en-US" altLang="zh-CN" b="0" i="1" u="none" strike="noStrike" smtClean="0">
                              <a:effectLst/>
                              <a:latin typeface="Cambria Math" panose="02040503050406030204" pitchFamily="18" charset="0"/>
                            </a:rPr>
                          </m:ctrlPr>
                        </m:dPr>
                        <m:e>
                          <m:r>
                            <a:rPr lang="en-US" altLang="zh-CN" b="0" i="1" u="none" strike="noStrike" smtClean="0">
                              <a:effectLst/>
                              <a:latin typeface="Cambria Math" panose="02040503050406030204" pitchFamily="18" charset="0"/>
                            </a:rPr>
                            <m:t>𝑥</m:t>
                          </m:r>
                        </m:e>
                      </m:d>
                      <m:r>
                        <a:rPr lang="en-US" altLang="zh-CN" b="0" i="1" u="none" strike="noStrike" smtClean="0">
                          <a:effectLst/>
                          <a:latin typeface="Cambria Math" panose="02040503050406030204" pitchFamily="18" charset="0"/>
                        </a:rPr>
                        <m:t>=</m:t>
                      </m:r>
                      <m:nary>
                        <m:naryPr>
                          <m:chr m:val="∑"/>
                          <m:ctrlPr>
                            <a:rPr lang="en-US" altLang="zh-CN" b="0" i="1" u="none" strike="noStrike" smtClean="0">
                              <a:effectLst/>
                              <a:latin typeface="Cambria Math" panose="02040503050406030204" pitchFamily="18" charset="0"/>
                            </a:rPr>
                          </m:ctrlPr>
                        </m:naryPr>
                        <m:sub>
                          <m:r>
                            <a:rPr lang="en-US" altLang="zh-CN" b="0" i="1" u="none" strike="noStrike" smtClean="0">
                              <a:effectLst/>
                              <a:latin typeface="Cambria Math" panose="02040503050406030204" pitchFamily="18" charset="0"/>
                            </a:rPr>
                            <m:t>𝑚</m:t>
                          </m:r>
                          <m:r>
                            <a:rPr lang="en-US" altLang="zh-CN" b="0" i="1" u="none" strike="noStrike" smtClean="0">
                              <a:effectLst/>
                              <a:latin typeface="Cambria Math" panose="02040503050406030204" pitchFamily="18" charset="0"/>
                            </a:rPr>
                            <m:t>=1</m:t>
                          </m:r>
                        </m:sub>
                        <m:sup>
                          <m:r>
                            <a:rPr lang="en-US" altLang="zh-CN" b="0" i="1" u="none" strike="noStrike" smtClean="0">
                              <a:effectLst/>
                              <a:latin typeface="Cambria Math" panose="02040503050406030204" pitchFamily="18" charset="0"/>
                            </a:rPr>
                            <m:t>𝑀</m:t>
                          </m:r>
                        </m:sup>
                        <m:e>
                          <m:r>
                            <a:rPr lang="en-US" altLang="zh-CN" b="0" i="1" u="none" strike="noStrike" smtClean="0">
                              <a:effectLst/>
                              <a:latin typeface="Cambria Math" panose="02040503050406030204" pitchFamily="18" charset="0"/>
                            </a:rPr>
                            <m:t>𝑇</m:t>
                          </m:r>
                          <m:r>
                            <a:rPr lang="en-US" altLang="zh-CN" b="0" i="1" u="none" strike="noStrike" smtClean="0">
                              <a:effectLst/>
                              <a:latin typeface="Cambria Math" panose="02040503050406030204" pitchFamily="18" charset="0"/>
                            </a:rPr>
                            <m:t>(</m:t>
                          </m:r>
                          <m:r>
                            <a:rPr lang="en-US" altLang="zh-CN" b="0" i="1" u="none" strike="noStrike" smtClean="0">
                              <a:effectLst/>
                              <a:latin typeface="Cambria Math" panose="02040503050406030204" pitchFamily="18" charset="0"/>
                            </a:rPr>
                            <m:t>𝑥</m:t>
                          </m:r>
                          <m:r>
                            <a:rPr lang="en-US" altLang="zh-CN" b="0" i="1" u="none" strike="noStrike" smtClean="0">
                              <a:effectLst/>
                              <a:latin typeface="Cambria Math" panose="02040503050406030204" pitchFamily="18" charset="0"/>
                            </a:rPr>
                            <m:t>;</m:t>
                          </m:r>
                          <m:sSub>
                            <m:sSubPr>
                              <m:ctrlPr>
                                <a:rPr lang="en-US" altLang="zh-CN" b="0" i="1" u="none" strike="noStrike" smtClean="0">
                                  <a:effectLst/>
                                  <a:latin typeface="Cambria Math" panose="02040503050406030204" pitchFamily="18" charset="0"/>
                                </a:rPr>
                              </m:ctrlPr>
                            </m:sSubPr>
                            <m:e>
                              <m:r>
                                <m:rPr>
                                  <m:sty m:val="p"/>
                                </m:rPr>
                                <a:rPr lang="en-US" altLang="zh-CN" b="0" i="0" u="none" strike="noStrike" smtClean="0">
                                  <a:effectLst/>
                                  <a:latin typeface="Cambria Math" panose="02040503050406030204" pitchFamily="18" charset="0"/>
                                </a:rPr>
                                <m:t>Θ</m:t>
                              </m:r>
                            </m:e>
                            <m:sub>
                              <m:r>
                                <a:rPr lang="en-US" altLang="zh-CN" b="0" i="1" u="none" strike="noStrike" smtClean="0">
                                  <a:effectLst/>
                                  <a:latin typeface="Cambria Math" panose="02040503050406030204" pitchFamily="18" charset="0"/>
                                </a:rPr>
                                <m:t>𝑚</m:t>
                              </m:r>
                            </m:sub>
                          </m:sSub>
                          <m:r>
                            <a:rPr lang="en-US" altLang="zh-CN" b="0" i="1" u="none" strike="noStrike" smtClean="0">
                              <a:effectLst/>
                              <a:latin typeface="Cambria Math" panose="02040503050406030204" pitchFamily="18" charset="0"/>
                            </a:rPr>
                            <m:t>)</m:t>
                          </m:r>
                        </m:e>
                      </m:nary>
                    </m:oMath>
                  </m:oMathPara>
                </a14:m>
                <a:endParaRPr lang="en-US" altLang="zh-CN" b="0" i="0" u="none" strike="noStrike" dirty="0">
                  <a:effectLst/>
                  <a:latin typeface="Roboto" panose="02000000000000000000" pitchFamily="2" charset="0"/>
                </a:endParaRPr>
              </a:p>
            </p:txBody>
          </p:sp>
        </mc:Choice>
        <mc:Fallback xmlns="">
          <p:sp>
            <p:nvSpPr>
              <p:cNvPr id="8" name="文本框 7">
                <a:extLst>
                  <a:ext uri="{FF2B5EF4-FFF2-40B4-BE49-F238E27FC236}">
                    <a16:creationId xmlns:a16="http://schemas.microsoft.com/office/drawing/2014/main" id="{4F4A39C3-BF6D-43F2-8252-382FBBD34F04}"/>
                  </a:ext>
                </a:extLst>
              </p:cNvPr>
              <p:cNvSpPr txBox="1">
                <a:spLocks noRot="1" noChangeAspect="1" noMove="1" noResize="1" noEditPoints="1" noAdjustHandles="1" noChangeArrowheads="1" noChangeShapeType="1" noTextEdit="1"/>
              </p:cNvSpPr>
              <p:nvPr/>
            </p:nvSpPr>
            <p:spPr>
              <a:xfrm>
                <a:off x="4787741" y="1700306"/>
                <a:ext cx="2616518" cy="12606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8B34256-D6ED-4F82-B09F-FA0864267803}"/>
                  </a:ext>
                </a:extLst>
              </p:cNvPr>
              <p:cNvSpPr txBox="1"/>
              <p:nvPr/>
            </p:nvSpPr>
            <p:spPr>
              <a:xfrm>
                <a:off x="5100320" y="1396352"/>
                <a:ext cx="2084070" cy="458908"/>
              </a:xfrm>
              <a:prstGeom prst="rect">
                <a:avLst/>
              </a:prstGeom>
              <a:noFill/>
            </p:spPr>
            <p:txBody>
              <a:bodyPr wrap="square">
                <a:spAutoFit/>
              </a:bodyPr>
              <a:lstStyle/>
              <a:p>
                <a:pPr algn="ctr">
                  <a:lnSpc>
                    <a:spcPct val="150000"/>
                  </a:lnSpc>
                </a:pPr>
                <a14:m>
                  <m:oMath xmlns:m="http://schemas.openxmlformats.org/officeDocument/2006/math">
                    <m:r>
                      <a:rPr lang="en-US" altLang="zh-CN" b="0" i="1" smtClean="0">
                        <a:solidFill>
                          <a:srgbClr val="FF0000"/>
                        </a:solidFill>
                        <a:latin typeface="Cambria Math" panose="02040503050406030204" pitchFamily="18" charset="0"/>
                        <a:ea typeface="微软雅黑" panose="020B0503020204020204" pitchFamily="34" charset="-122"/>
                      </a:rPr>
                      <m:t>𝑀</m:t>
                    </m:r>
                  </m:oMath>
                </a14:m>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为树的个数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68B34256-D6ED-4F82-B09F-FA0864267803}"/>
                  </a:ext>
                </a:extLst>
              </p:cNvPr>
              <p:cNvSpPr txBox="1">
                <a:spLocks noRot="1" noChangeAspect="1" noMove="1" noResize="1" noEditPoints="1" noAdjustHandles="1" noChangeArrowheads="1" noChangeShapeType="1" noTextEdit="1"/>
              </p:cNvSpPr>
              <p:nvPr/>
            </p:nvSpPr>
            <p:spPr>
              <a:xfrm>
                <a:off x="5100320" y="1396352"/>
                <a:ext cx="2084070" cy="458908"/>
              </a:xfrm>
              <a:prstGeom prst="rect">
                <a:avLst/>
              </a:prstGeom>
              <a:blipFill>
                <a:blip r:embed="rId9"/>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1D5DA0-7AC1-4A53-899B-915511B1B80D}"/>
                  </a:ext>
                </a:extLst>
              </p:cNvPr>
              <p:cNvSpPr txBox="1"/>
              <p:nvPr/>
            </p:nvSpPr>
            <p:spPr>
              <a:xfrm>
                <a:off x="3745706" y="3049116"/>
                <a:ext cx="2084070" cy="458908"/>
              </a:xfrm>
              <a:prstGeom prst="rect">
                <a:avLst/>
              </a:prstGeom>
              <a:noFill/>
            </p:spPr>
            <p:txBody>
              <a:bodyPr wrap="square">
                <a:spAutoFit/>
              </a:bodyPr>
              <a:lstStyle/>
              <a:p>
                <a:pPr algn="ctr">
                  <a:lnSpc>
                    <a:spcPct val="150000"/>
                  </a:lnSpc>
                </a:pPr>
                <a14:m>
                  <m:oMath xmlns:m="http://schemas.openxmlformats.org/officeDocument/2006/math">
                    <m:r>
                      <a:rPr lang="zh-CN" altLang="el-GR" i="1" smtClean="0">
                        <a:solidFill>
                          <a:srgbClr val="FF0000"/>
                        </a:solidFill>
                        <a:latin typeface="Cambria Math" panose="02040503050406030204" pitchFamily="18" charset="0"/>
                        <a:ea typeface="微软雅黑" panose="020B0503020204020204" pitchFamily="34" charset="-122"/>
                      </a:rPr>
                      <m:t>𝑇</m:t>
                    </m:r>
                    <m:r>
                      <a:rPr lang="el-GR" altLang="zh-CN" i="1">
                        <a:solidFill>
                          <a:srgbClr val="FF0000"/>
                        </a:solidFill>
                        <a:latin typeface="Cambria Math" panose="02040503050406030204" pitchFamily="18" charset="0"/>
                        <a:ea typeface="微软雅黑" panose="020B0503020204020204" pitchFamily="34" charset="-122"/>
                      </a:rPr>
                      <m:t>(</m:t>
                    </m:r>
                    <m:r>
                      <a:rPr lang="zh-CN" altLang="el-GR" i="1">
                        <a:solidFill>
                          <a:srgbClr val="FF0000"/>
                        </a:solidFill>
                        <a:latin typeface="Cambria Math" panose="02040503050406030204" pitchFamily="18" charset="0"/>
                        <a:ea typeface="微软雅黑" panose="020B0503020204020204" pitchFamily="34" charset="-122"/>
                      </a:rPr>
                      <m:t>𝑥</m:t>
                    </m:r>
                    <m:r>
                      <a:rPr lang="el-GR" altLang="zh-CN" i="1">
                        <a:solidFill>
                          <a:srgbClr val="FF0000"/>
                        </a:solidFill>
                        <a:latin typeface="Cambria Math" panose="02040503050406030204" pitchFamily="18" charset="0"/>
                        <a:ea typeface="微软雅黑" panose="020B0503020204020204" pitchFamily="34" charset="-122"/>
                      </a:rPr>
                      <m:t>;</m:t>
                    </m:r>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r>
                      <a:rPr lang="en-US" altLang="zh-CN" b="0" i="1" smtClean="0">
                        <a:solidFill>
                          <a:srgbClr val="FF0000"/>
                        </a:solidFill>
                        <a:latin typeface="Cambria Math" panose="02040503050406030204" pitchFamily="18" charset="0"/>
                        <a:ea typeface="微软雅黑" panose="020B0503020204020204" pitchFamily="34" charset="-122"/>
                      </a:rPr>
                      <m:t>)</m:t>
                    </m:r>
                  </m:oMath>
                </a14:m>
                <a:r>
                  <a:rPr lang="zh-CN" altLang="en-US" dirty="0">
                    <a:solidFill>
                      <a:srgbClr val="FF0000"/>
                    </a:solidFill>
                    <a:latin typeface="微软雅黑" panose="020B0503020204020204" pitchFamily="34" charset="-122"/>
                    <a:ea typeface="微软雅黑" panose="020B0503020204020204" pitchFamily="34" charset="-122"/>
                  </a:rPr>
                  <a:t> 为决策树</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331D5DA0-7AC1-4A53-899B-915511B1B80D}"/>
                  </a:ext>
                </a:extLst>
              </p:cNvPr>
              <p:cNvSpPr txBox="1">
                <a:spLocks noRot="1" noChangeAspect="1" noMove="1" noResize="1" noEditPoints="1" noAdjustHandles="1" noChangeArrowheads="1" noChangeShapeType="1" noTextEdit="1"/>
              </p:cNvSpPr>
              <p:nvPr/>
            </p:nvSpPr>
            <p:spPr>
              <a:xfrm>
                <a:off x="3745706" y="3049116"/>
                <a:ext cx="2084070" cy="458908"/>
              </a:xfrm>
              <a:prstGeom prst="rect">
                <a:avLst/>
              </a:prstGeom>
              <a:blipFill>
                <a:blip r:embed="rId10"/>
                <a:stretch>
                  <a:fillRect r="-1462"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7F803B1-FC19-4378-B083-2CECC228C742}"/>
                  </a:ext>
                </a:extLst>
              </p:cNvPr>
              <p:cNvSpPr txBox="1"/>
              <p:nvPr/>
            </p:nvSpPr>
            <p:spPr>
              <a:xfrm>
                <a:off x="6844506" y="3049116"/>
                <a:ext cx="2084070" cy="458908"/>
              </a:xfrm>
              <a:prstGeom prst="rect">
                <a:avLst/>
              </a:prstGeom>
              <a:noFill/>
            </p:spPr>
            <p:txBody>
              <a:bodyPr wrap="square">
                <a:spAutoFit/>
              </a:bodyPr>
              <a:lstStyle/>
              <a:p>
                <a:pPr algn="ctr">
                  <a:lnSpc>
                    <a:spcPct val="150000"/>
                  </a:lnSpc>
                </a:pPr>
                <a14:m>
                  <m:oMath xmlns:m="http://schemas.openxmlformats.org/officeDocument/2006/math">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oMath>
                </a14:m>
                <a:r>
                  <a:rPr lang="zh-CN" altLang="en-US" dirty="0">
                    <a:solidFill>
                      <a:srgbClr val="FF0000"/>
                    </a:solidFill>
                    <a:latin typeface="微软雅黑" panose="020B0503020204020204" pitchFamily="34" charset="-122"/>
                    <a:ea typeface="微软雅黑" panose="020B0503020204020204" pitchFamily="34" charset="-122"/>
                  </a:rPr>
                  <a:t> 为决策树参数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7F803B1-FC19-4378-B083-2CECC228C742}"/>
                  </a:ext>
                </a:extLst>
              </p:cNvPr>
              <p:cNvSpPr txBox="1">
                <a:spLocks noRot="1" noChangeAspect="1" noMove="1" noResize="1" noEditPoints="1" noAdjustHandles="1" noChangeArrowheads="1" noChangeShapeType="1" noTextEdit="1"/>
              </p:cNvSpPr>
              <p:nvPr/>
            </p:nvSpPr>
            <p:spPr>
              <a:xfrm>
                <a:off x="6844506" y="3049116"/>
                <a:ext cx="2084070" cy="458908"/>
              </a:xfrm>
              <a:prstGeom prst="rect">
                <a:avLst/>
              </a:prstGeom>
              <a:blipFill>
                <a:blip r:embed="rId11"/>
                <a:stretch>
                  <a:fillRect b="-21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B3F8928-8EC9-4563-84DD-57166CD9C854}"/>
              </a:ext>
            </a:extLst>
          </p:cNvPr>
          <p:cNvSpPr txBox="1"/>
          <p:nvPr/>
        </p:nvSpPr>
        <p:spPr>
          <a:xfrm>
            <a:off x="572134" y="3596168"/>
            <a:ext cx="11140442"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基本的原理为加法模型</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涉及到“梯度”，因此需要损失函数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对于回归问题，大多用“平方误差损失函数”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对于分类问题，一般用交叉熵、 </a:t>
            </a:r>
            <a:r>
              <a:rPr lang="en-US" altLang="zh-CN" dirty="0" err="1">
                <a:latin typeface="微软雅黑" panose="020B0503020204020204" pitchFamily="34" charset="-122"/>
                <a:ea typeface="微软雅黑" panose="020B0503020204020204" pitchFamily="34" charset="-122"/>
              </a:rPr>
              <a:t>softmax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优化方法为“前向分布算法”</a:t>
            </a:r>
            <a:endParaRPr lang="en-US" altLang="zh-CN"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550461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 概述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4A39C3-BF6D-43F2-8252-382FBBD34F04}"/>
                  </a:ext>
                </a:extLst>
              </p:cNvPr>
              <p:cNvSpPr txBox="1"/>
              <p:nvPr/>
            </p:nvSpPr>
            <p:spPr>
              <a:xfrm>
                <a:off x="4787741" y="1700306"/>
                <a:ext cx="2616518" cy="126066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u="none" strike="noStrike" smtClean="0">
                              <a:effectLst/>
                              <a:latin typeface="Cambria Math" panose="02040503050406030204" pitchFamily="18" charset="0"/>
                            </a:rPr>
                          </m:ctrlPr>
                        </m:sSubPr>
                        <m:e>
                          <m:r>
                            <a:rPr lang="en-US" altLang="zh-CN" b="0" i="1" u="none" strike="noStrike" smtClean="0">
                              <a:effectLst/>
                              <a:latin typeface="Cambria Math" panose="02040503050406030204" pitchFamily="18" charset="0"/>
                            </a:rPr>
                            <m:t>𝑓</m:t>
                          </m:r>
                        </m:e>
                        <m:sub>
                          <m:r>
                            <a:rPr lang="en-US" altLang="zh-CN" b="0" i="1" u="none" strike="noStrike" smtClean="0">
                              <a:effectLst/>
                              <a:latin typeface="Cambria Math" panose="02040503050406030204" pitchFamily="18" charset="0"/>
                            </a:rPr>
                            <m:t>𝑀</m:t>
                          </m:r>
                        </m:sub>
                      </m:sSub>
                      <m:d>
                        <m:dPr>
                          <m:ctrlPr>
                            <a:rPr lang="en-US" altLang="zh-CN" b="0" i="1" u="none" strike="noStrike" smtClean="0">
                              <a:effectLst/>
                              <a:latin typeface="Cambria Math" panose="02040503050406030204" pitchFamily="18" charset="0"/>
                            </a:rPr>
                          </m:ctrlPr>
                        </m:dPr>
                        <m:e>
                          <m:r>
                            <a:rPr lang="en-US" altLang="zh-CN" b="0" i="1" u="none" strike="noStrike" smtClean="0">
                              <a:effectLst/>
                              <a:latin typeface="Cambria Math" panose="02040503050406030204" pitchFamily="18" charset="0"/>
                            </a:rPr>
                            <m:t>𝑥</m:t>
                          </m:r>
                        </m:e>
                      </m:d>
                      <m:r>
                        <a:rPr lang="en-US" altLang="zh-CN" b="0" i="1" u="none" strike="noStrike" smtClean="0">
                          <a:effectLst/>
                          <a:latin typeface="Cambria Math" panose="02040503050406030204" pitchFamily="18" charset="0"/>
                        </a:rPr>
                        <m:t>=</m:t>
                      </m:r>
                      <m:nary>
                        <m:naryPr>
                          <m:chr m:val="∑"/>
                          <m:ctrlPr>
                            <a:rPr lang="en-US" altLang="zh-CN" b="0" i="1" u="none" strike="noStrike" smtClean="0">
                              <a:effectLst/>
                              <a:latin typeface="Cambria Math" panose="02040503050406030204" pitchFamily="18" charset="0"/>
                            </a:rPr>
                          </m:ctrlPr>
                        </m:naryPr>
                        <m:sub>
                          <m:r>
                            <a:rPr lang="en-US" altLang="zh-CN" b="0" i="1" u="none" strike="noStrike" smtClean="0">
                              <a:effectLst/>
                              <a:latin typeface="Cambria Math" panose="02040503050406030204" pitchFamily="18" charset="0"/>
                            </a:rPr>
                            <m:t>𝑚</m:t>
                          </m:r>
                          <m:r>
                            <a:rPr lang="en-US" altLang="zh-CN" b="0" i="1" u="none" strike="noStrike" smtClean="0">
                              <a:effectLst/>
                              <a:latin typeface="Cambria Math" panose="02040503050406030204" pitchFamily="18" charset="0"/>
                            </a:rPr>
                            <m:t>=1</m:t>
                          </m:r>
                        </m:sub>
                        <m:sup>
                          <m:r>
                            <a:rPr lang="en-US" altLang="zh-CN" b="0" i="1" u="none" strike="noStrike" smtClean="0">
                              <a:effectLst/>
                              <a:latin typeface="Cambria Math" panose="02040503050406030204" pitchFamily="18" charset="0"/>
                            </a:rPr>
                            <m:t>𝑀</m:t>
                          </m:r>
                        </m:sup>
                        <m:e>
                          <m:r>
                            <a:rPr lang="en-US" altLang="zh-CN" b="0" i="1" u="none" strike="noStrike" smtClean="0">
                              <a:effectLst/>
                              <a:latin typeface="Cambria Math" panose="02040503050406030204" pitchFamily="18" charset="0"/>
                            </a:rPr>
                            <m:t>𝑇</m:t>
                          </m:r>
                          <m:r>
                            <a:rPr lang="en-US" altLang="zh-CN" b="0" i="1" u="none" strike="noStrike" smtClean="0">
                              <a:effectLst/>
                              <a:latin typeface="Cambria Math" panose="02040503050406030204" pitchFamily="18" charset="0"/>
                            </a:rPr>
                            <m:t>(</m:t>
                          </m:r>
                          <m:r>
                            <a:rPr lang="en-US" altLang="zh-CN" b="0" i="1" u="none" strike="noStrike" smtClean="0">
                              <a:effectLst/>
                              <a:latin typeface="Cambria Math" panose="02040503050406030204" pitchFamily="18" charset="0"/>
                            </a:rPr>
                            <m:t>𝑥</m:t>
                          </m:r>
                          <m:r>
                            <a:rPr lang="en-US" altLang="zh-CN" b="0" i="1" u="none" strike="noStrike" smtClean="0">
                              <a:effectLst/>
                              <a:latin typeface="Cambria Math" panose="02040503050406030204" pitchFamily="18" charset="0"/>
                            </a:rPr>
                            <m:t>;</m:t>
                          </m:r>
                          <m:sSub>
                            <m:sSubPr>
                              <m:ctrlPr>
                                <a:rPr lang="en-US" altLang="zh-CN" b="0" i="1" u="none" strike="noStrike" smtClean="0">
                                  <a:effectLst/>
                                  <a:latin typeface="Cambria Math" panose="02040503050406030204" pitchFamily="18" charset="0"/>
                                </a:rPr>
                              </m:ctrlPr>
                            </m:sSubPr>
                            <m:e>
                              <m:r>
                                <m:rPr>
                                  <m:sty m:val="p"/>
                                </m:rPr>
                                <a:rPr lang="en-US" altLang="zh-CN" b="0" i="0" u="none" strike="noStrike" smtClean="0">
                                  <a:effectLst/>
                                  <a:latin typeface="Cambria Math" panose="02040503050406030204" pitchFamily="18" charset="0"/>
                                </a:rPr>
                                <m:t>Θ</m:t>
                              </m:r>
                            </m:e>
                            <m:sub>
                              <m:r>
                                <a:rPr lang="en-US" altLang="zh-CN" b="0" i="1" u="none" strike="noStrike" smtClean="0">
                                  <a:effectLst/>
                                  <a:latin typeface="Cambria Math" panose="02040503050406030204" pitchFamily="18" charset="0"/>
                                </a:rPr>
                                <m:t>𝑚</m:t>
                              </m:r>
                            </m:sub>
                          </m:sSub>
                          <m:r>
                            <a:rPr lang="en-US" altLang="zh-CN" b="0" i="1" u="none" strike="noStrike" smtClean="0">
                              <a:effectLst/>
                              <a:latin typeface="Cambria Math" panose="02040503050406030204" pitchFamily="18" charset="0"/>
                            </a:rPr>
                            <m:t>)</m:t>
                          </m:r>
                        </m:e>
                      </m:nary>
                    </m:oMath>
                  </m:oMathPara>
                </a14:m>
                <a:endParaRPr lang="en-US" altLang="zh-CN" b="0" i="0" u="none" strike="noStrike" dirty="0">
                  <a:effectLst/>
                  <a:latin typeface="Roboto" panose="02000000000000000000" pitchFamily="2" charset="0"/>
                </a:endParaRPr>
              </a:p>
            </p:txBody>
          </p:sp>
        </mc:Choice>
        <mc:Fallback xmlns="">
          <p:sp>
            <p:nvSpPr>
              <p:cNvPr id="8" name="文本框 7">
                <a:extLst>
                  <a:ext uri="{FF2B5EF4-FFF2-40B4-BE49-F238E27FC236}">
                    <a16:creationId xmlns:a16="http://schemas.microsoft.com/office/drawing/2014/main" id="{4F4A39C3-BF6D-43F2-8252-382FBBD34F04}"/>
                  </a:ext>
                </a:extLst>
              </p:cNvPr>
              <p:cNvSpPr txBox="1">
                <a:spLocks noRot="1" noChangeAspect="1" noMove="1" noResize="1" noEditPoints="1" noAdjustHandles="1" noChangeArrowheads="1" noChangeShapeType="1" noTextEdit="1"/>
              </p:cNvSpPr>
              <p:nvPr/>
            </p:nvSpPr>
            <p:spPr>
              <a:xfrm>
                <a:off x="4787741" y="1700306"/>
                <a:ext cx="2616518" cy="12606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8B34256-D6ED-4F82-B09F-FA0864267803}"/>
                  </a:ext>
                </a:extLst>
              </p:cNvPr>
              <p:cNvSpPr txBox="1"/>
              <p:nvPr/>
            </p:nvSpPr>
            <p:spPr>
              <a:xfrm>
                <a:off x="5100320" y="1396352"/>
                <a:ext cx="2084070" cy="458908"/>
              </a:xfrm>
              <a:prstGeom prst="rect">
                <a:avLst/>
              </a:prstGeom>
              <a:noFill/>
            </p:spPr>
            <p:txBody>
              <a:bodyPr wrap="square">
                <a:spAutoFit/>
              </a:bodyPr>
              <a:lstStyle/>
              <a:p>
                <a:pPr algn="ctr">
                  <a:lnSpc>
                    <a:spcPct val="150000"/>
                  </a:lnSpc>
                </a:pPr>
                <a14:m>
                  <m:oMath xmlns:m="http://schemas.openxmlformats.org/officeDocument/2006/math">
                    <m:r>
                      <a:rPr lang="en-US" altLang="zh-CN" b="0" i="1" smtClean="0">
                        <a:solidFill>
                          <a:srgbClr val="FF0000"/>
                        </a:solidFill>
                        <a:latin typeface="Cambria Math" panose="02040503050406030204" pitchFamily="18" charset="0"/>
                        <a:ea typeface="微软雅黑" panose="020B0503020204020204" pitchFamily="34" charset="-122"/>
                      </a:rPr>
                      <m:t>𝑀</m:t>
                    </m:r>
                  </m:oMath>
                </a14:m>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为树的个数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68B34256-D6ED-4F82-B09F-FA0864267803}"/>
                  </a:ext>
                </a:extLst>
              </p:cNvPr>
              <p:cNvSpPr txBox="1">
                <a:spLocks noRot="1" noChangeAspect="1" noMove="1" noResize="1" noEditPoints="1" noAdjustHandles="1" noChangeArrowheads="1" noChangeShapeType="1" noTextEdit="1"/>
              </p:cNvSpPr>
              <p:nvPr/>
            </p:nvSpPr>
            <p:spPr>
              <a:xfrm>
                <a:off x="5100320" y="1396352"/>
                <a:ext cx="2084070" cy="458908"/>
              </a:xfrm>
              <a:prstGeom prst="rect">
                <a:avLst/>
              </a:prstGeom>
              <a:blipFill>
                <a:blip r:embed="rId9"/>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1D5DA0-7AC1-4A53-899B-915511B1B80D}"/>
                  </a:ext>
                </a:extLst>
              </p:cNvPr>
              <p:cNvSpPr txBox="1"/>
              <p:nvPr/>
            </p:nvSpPr>
            <p:spPr>
              <a:xfrm>
                <a:off x="3745706" y="3049116"/>
                <a:ext cx="2084070" cy="458908"/>
              </a:xfrm>
              <a:prstGeom prst="rect">
                <a:avLst/>
              </a:prstGeom>
              <a:noFill/>
            </p:spPr>
            <p:txBody>
              <a:bodyPr wrap="square">
                <a:spAutoFit/>
              </a:bodyPr>
              <a:lstStyle/>
              <a:p>
                <a:pPr algn="ctr">
                  <a:lnSpc>
                    <a:spcPct val="150000"/>
                  </a:lnSpc>
                </a:pPr>
                <a14:m>
                  <m:oMath xmlns:m="http://schemas.openxmlformats.org/officeDocument/2006/math">
                    <m:r>
                      <a:rPr lang="zh-CN" altLang="el-GR" i="1" smtClean="0">
                        <a:solidFill>
                          <a:srgbClr val="FF0000"/>
                        </a:solidFill>
                        <a:latin typeface="Cambria Math" panose="02040503050406030204" pitchFamily="18" charset="0"/>
                        <a:ea typeface="微软雅黑" panose="020B0503020204020204" pitchFamily="34" charset="-122"/>
                      </a:rPr>
                      <m:t>𝑇</m:t>
                    </m:r>
                    <m:r>
                      <a:rPr lang="el-GR" altLang="zh-CN" i="1">
                        <a:solidFill>
                          <a:srgbClr val="FF0000"/>
                        </a:solidFill>
                        <a:latin typeface="Cambria Math" panose="02040503050406030204" pitchFamily="18" charset="0"/>
                        <a:ea typeface="微软雅黑" panose="020B0503020204020204" pitchFamily="34" charset="-122"/>
                      </a:rPr>
                      <m:t>(</m:t>
                    </m:r>
                    <m:r>
                      <a:rPr lang="zh-CN" altLang="el-GR" i="1">
                        <a:solidFill>
                          <a:srgbClr val="FF0000"/>
                        </a:solidFill>
                        <a:latin typeface="Cambria Math" panose="02040503050406030204" pitchFamily="18" charset="0"/>
                        <a:ea typeface="微软雅黑" panose="020B0503020204020204" pitchFamily="34" charset="-122"/>
                      </a:rPr>
                      <m:t>𝑥</m:t>
                    </m:r>
                    <m:r>
                      <a:rPr lang="el-GR" altLang="zh-CN" i="1">
                        <a:solidFill>
                          <a:srgbClr val="FF0000"/>
                        </a:solidFill>
                        <a:latin typeface="Cambria Math" panose="02040503050406030204" pitchFamily="18" charset="0"/>
                        <a:ea typeface="微软雅黑" panose="020B0503020204020204" pitchFamily="34" charset="-122"/>
                      </a:rPr>
                      <m:t>;</m:t>
                    </m:r>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r>
                      <a:rPr lang="en-US" altLang="zh-CN" b="0" i="1" smtClean="0">
                        <a:solidFill>
                          <a:srgbClr val="FF0000"/>
                        </a:solidFill>
                        <a:latin typeface="Cambria Math" panose="02040503050406030204" pitchFamily="18" charset="0"/>
                        <a:ea typeface="微软雅黑" panose="020B0503020204020204" pitchFamily="34" charset="-122"/>
                      </a:rPr>
                      <m:t>)</m:t>
                    </m:r>
                  </m:oMath>
                </a14:m>
                <a:r>
                  <a:rPr lang="zh-CN" altLang="en-US" dirty="0">
                    <a:solidFill>
                      <a:srgbClr val="FF0000"/>
                    </a:solidFill>
                    <a:latin typeface="微软雅黑" panose="020B0503020204020204" pitchFamily="34" charset="-122"/>
                    <a:ea typeface="微软雅黑" panose="020B0503020204020204" pitchFamily="34" charset="-122"/>
                  </a:rPr>
                  <a:t> 为决策树</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331D5DA0-7AC1-4A53-899B-915511B1B80D}"/>
                  </a:ext>
                </a:extLst>
              </p:cNvPr>
              <p:cNvSpPr txBox="1">
                <a:spLocks noRot="1" noChangeAspect="1" noMove="1" noResize="1" noEditPoints="1" noAdjustHandles="1" noChangeArrowheads="1" noChangeShapeType="1" noTextEdit="1"/>
              </p:cNvSpPr>
              <p:nvPr/>
            </p:nvSpPr>
            <p:spPr>
              <a:xfrm>
                <a:off x="3745706" y="3049116"/>
                <a:ext cx="2084070" cy="458908"/>
              </a:xfrm>
              <a:prstGeom prst="rect">
                <a:avLst/>
              </a:prstGeom>
              <a:blipFill>
                <a:blip r:embed="rId10"/>
                <a:stretch>
                  <a:fillRect r="-1462"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7F803B1-FC19-4378-B083-2CECC228C742}"/>
                  </a:ext>
                </a:extLst>
              </p:cNvPr>
              <p:cNvSpPr txBox="1"/>
              <p:nvPr/>
            </p:nvSpPr>
            <p:spPr>
              <a:xfrm>
                <a:off x="6844506" y="3049116"/>
                <a:ext cx="2084070" cy="458908"/>
              </a:xfrm>
              <a:prstGeom prst="rect">
                <a:avLst/>
              </a:prstGeom>
              <a:noFill/>
            </p:spPr>
            <p:txBody>
              <a:bodyPr wrap="square">
                <a:spAutoFit/>
              </a:bodyPr>
              <a:lstStyle/>
              <a:p>
                <a:pPr algn="ctr">
                  <a:lnSpc>
                    <a:spcPct val="150000"/>
                  </a:lnSpc>
                </a:pPr>
                <a14:m>
                  <m:oMath xmlns:m="http://schemas.openxmlformats.org/officeDocument/2006/math">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oMath>
                </a14:m>
                <a:r>
                  <a:rPr lang="zh-CN" altLang="en-US" dirty="0">
                    <a:solidFill>
                      <a:srgbClr val="FF0000"/>
                    </a:solidFill>
                    <a:latin typeface="微软雅黑" panose="020B0503020204020204" pitchFamily="34" charset="-122"/>
                    <a:ea typeface="微软雅黑" panose="020B0503020204020204" pitchFamily="34" charset="-122"/>
                  </a:rPr>
                  <a:t> 为决策树参数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7F803B1-FC19-4378-B083-2CECC228C742}"/>
                  </a:ext>
                </a:extLst>
              </p:cNvPr>
              <p:cNvSpPr txBox="1">
                <a:spLocks noRot="1" noChangeAspect="1" noMove="1" noResize="1" noEditPoints="1" noAdjustHandles="1" noChangeArrowheads="1" noChangeShapeType="1" noTextEdit="1"/>
              </p:cNvSpPr>
              <p:nvPr/>
            </p:nvSpPr>
            <p:spPr>
              <a:xfrm>
                <a:off x="6844506" y="3049116"/>
                <a:ext cx="2084070" cy="458908"/>
              </a:xfrm>
              <a:prstGeom prst="rect">
                <a:avLst/>
              </a:prstGeom>
              <a:blipFill>
                <a:blip r:embed="rId11"/>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B3F8928-8EC9-4563-84DD-57166CD9C854}"/>
                  </a:ext>
                </a:extLst>
              </p:cNvPr>
              <p:cNvSpPr txBox="1"/>
              <p:nvPr/>
            </p:nvSpPr>
            <p:spPr>
              <a:xfrm>
                <a:off x="572134" y="3596168"/>
                <a:ext cx="11140442" cy="29227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优化方法为“前向分布算法”原理概述：</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首先确定初始提升树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0</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=0</m:t>
                    </m:r>
                  </m:oMath>
                </a14:m>
                <a:r>
                  <a:rPr lang="zh-CN" altLang="en-US" dirty="0">
                    <a:latin typeface="微软雅黑" panose="020B0503020204020204" pitchFamily="34" charset="-122"/>
                    <a:ea typeface="微软雅黑" panose="020B0503020204020204" pitchFamily="34" charset="-122"/>
                  </a:rPr>
                  <a:t>，第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𝑚</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步的模型是</a:t>
                </a:r>
                <a:endParaRPr lang="en-US" altLang="zh-CN"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𝑚</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𝑇</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Θ</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为当前模型，通过经验风险极小化确定下一棵决策树的参数</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Θ</m:t>
                        </m:r>
                      </m:e>
                      <m:sub>
                        <m:r>
                          <a:rPr lang="en-US" altLang="zh-CN" b="0" i="1" smtClean="0">
                            <a:latin typeface="Cambria Math" panose="02040503050406030204" pitchFamily="18" charset="0"/>
                            <a:ea typeface="微软雅黑" panose="020B0503020204020204" pitchFamily="34" charset="-122"/>
                          </a:rPr>
                          <m:t>𝑚</m:t>
                        </m:r>
                      </m:sub>
                    </m:sSub>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m:rPr>
                                  <m:sty m:val="p"/>
                                </m:rPr>
                                <a:rPr lang="en-US" altLang="zh-CN" b="0" i="0" smtClean="0">
                                  <a:latin typeface="Cambria Math" panose="02040503050406030204" pitchFamily="18" charset="0"/>
                                  <a:ea typeface="微软雅黑" panose="020B0503020204020204" pitchFamily="34" charset="-122"/>
                                </a:rPr>
                                <m:t>Θ</m:t>
                              </m:r>
                            </m:e>
                          </m:acc>
                        </m:e>
                        <m:sub>
                          <m:r>
                            <a:rPr lang="en-US" altLang="zh-CN" b="0" i="1" dirty="0" smtClean="0">
                              <a:latin typeface="Cambria Math" panose="02040503050406030204" pitchFamily="18" charset="0"/>
                              <a:ea typeface="微软雅黑" panose="020B0503020204020204" pitchFamily="34" charset="-122"/>
                            </a:rPr>
                            <m:t>𝑚</m:t>
                          </m:r>
                        </m:sub>
                      </m:sSub>
                      <m:r>
                        <a:rPr lang="en-US" altLang="zh-CN" b="0" i="1" dirty="0" smtClean="0">
                          <a:latin typeface="Cambria Math" panose="02040503050406030204" pitchFamily="18" charset="0"/>
                          <a:ea typeface="微软雅黑" panose="020B0503020204020204" pitchFamily="34" charset="-122"/>
                        </a:rPr>
                        <m:t>=</m:t>
                      </m:r>
                      <m:func>
                        <m:funcPr>
                          <m:ctrlPr>
                            <a:rPr lang="en-US" altLang="zh-CN" b="0" i="1" dirty="0" smtClean="0">
                              <a:latin typeface="Cambria Math" panose="02040503050406030204" pitchFamily="18" charset="0"/>
                              <a:ea typeface="微软雅黑" panose="020B0503020204020204" pitchFamily="34" charset="-122"/>
                            </a:rPr>
                          </m:ctrlPr>
                        </m:funcPr>
                        <m:fName>
                          <m:r>
                            <m:rPr>
                              <m:sty m:val="p"/>
                            </m:rPr>
                            <a:rPr lang="en-US" altLang="zh-CN" b="0" i="0" dirty="0" smtClean="0">
                              <a:latin typeface="Cambria Math" panose="02040503050406030204" pitchFamily="18" charset="0"/>
                              <a:ea typeface="微软雅黑" panose="020B0503020204020204" pitchFamily="34" charset="-122"/>
                            </a:rPr>
                            <m:t>arg</m:t>
                          </m:r>
                        </m:fName>
                        <m:e>
                          <m:func>
                            <m:funcPr>
                              <m:ctrlPr>
                                <a:rPr lang="en-US" altLang="zh-CN" b="0" i="1" dirty="0" smtClean="0">
                                  <a:latin typeface="Cambria Math" panose="02040503050406030204" pitchFamily="18" charset="0"/>
                                  <a:ea typeface="微软雅黑" panose="020B0503020204020204" pitchFamily="34" charset="-122"/>
                                </a:rPr>
                              </m:ctrlPr>
                            </m:funcPr>
                            <m:fName>
                              <m:limLow>
                                <m:limLowPr>
                                  <m:ctrlPr>
                                    <a:rPr lang="en-US" altLang="zh-CN" b="0" i="1" dirty="0" smtClean="0">
                                      <a:latin typeface="Cambria Math" panose="02040503050406030204" pitchFamily="18" charset="0"/>
                                      <a:ea typeface="微软雅黑" panose="020B0503020204020204" pitchFamily="34" charset="-122"/>
                                    </a:rPr>
                                  </m:ctrlPr>
                                </m:limLowPr>
                                <m:e>
                                  <m:r>
                                    <m:rPr>
                                      <m:sty m:val="p"/>
                                    </m:rPr>
                                    <a:rPr lang="en-US" altLang="zh-CN" b="0" i="0" dirty="0" smtClean="0">
                                      <a:latin typeface="Cambria Math" panose="02040503050406030204" pitchFamily="18" charset="0"/>
                                      <a:ea typeface="微软雅黑" panose="020B0503020204020204" pitchFamily="34" charset="-122"/>
                                    </a:rPr>
                                    <m:t>min</m:t>
                                  </m:r>
                                </m:e>
                                <m:lim>
                                  <m:sSub>
                                    <m:sSubPr>
                                      <m:ctrlPr>
                                        <a:rPr lang="en-US" altLang="zh-CN" b="0" i="1" dirty="0" smtClean="0">
                                          <a:latin typeface="Cambria Math" panose="02040503050406030204" pitchFamily="18" charset="0"/>
                                          <a:ea typeface="微软雅黑" panose="020B0503020204020204" pitchFamily="34" charset="-122"/>
                                        </a:rPr>
                                      </m:ctrlPr>
                                    </m:sSubPr>
                                    <m:e>
                                      <m:r>
                                        <m:rPr>
                                          <m:sty m:val="p"/>
                                        </m:rPr>
                                        <a:rPr lang="en-US" altLang="zh-CN" b="0" i="0" dirty="0" smtClean="0">
                                          <a:latin typeface="Cambria Math" panose="02040503050406030204" pitchFamily="18" charset="0"/>
                                          <a:ea typeface="微软雅黑" panose="020B0503020204020204" pitchFamily="34" charset="-122"/>
                                        </a:rPr>
                                        <m:t>Θ</m:t>
                                      </m:r>
                                    </m:e>
                                    <m:sub>
                                      <m:r>
                                        <a:rPr lang="en-US" altLang="zh-CN" b="0" i="1" dirty="0" smtClean="0">
                                          <a:latin typeface="Cambria Math" panose="02040503050406030204" pitchFamily="18" charset="0"/>
                                          <a:ea typeface="微软雅黑" panose="020B0503020204020204" pitchFamily="34" charset="-122"/>
                                        </a:rPr>
                                        <m:t>𝑚</m:t>
                                      </m:r>
                                    </m:sub>
                                  </m:sSub>
                                </m:lim>
                              </m:limLow>
                            </m:fName>
                            <m:e>
                              <m:nary>
                                <m:naryPr>
                                  <m:chr m:val="∑"/>
                                  <m:ctrlPr>
                                    <a:rPr lang="en-US" altLang="zh-CN" b="0" i="1" dirty="0" smtClean="0">
                                      <a:latin typeface="Cambria Math" panose="02040503050406030204" pitchFamily="18" charset="0"/>
                                      <a:ea typeface="微软雅黑" panose="020B0503020204020204" pitchFamily="34" charset="-122"/>
                                    </a:rPr>
                                  </m:ctrlPr>
                                </m:naryPr>
                                <m:sub>
                                  <m:r>
                                    <a:rPr lang="en-US" altLang="zh-CN" b="0" i="1" dirty="0" smtClean="0">
                                      <a:latin typeface="Cambria Math" panose="02040503050406030204" pitchFamily="18" charset="0"/>
                                      <a:ea typeface="微软雅黑" panose="020B0503020204020204" pitchFamily="34" charset="-122"/>
                                    </a:rPr>
                                    <m:t>𝑖</m:t>
                                  </m:r>
                                  <m:r>
                                    <a:rPr lang="en-US" altLang="zh-CN" b="0" i="1" dirty="0" smtClean="0">
                                      <a:latin typeface="Cambria Math" panose="02040503050406030204" pitchFamily="18" charset="0"/>
                                      <a:ea typeface="微软雅黑" panose="020B0503020204020204" pitchFamily="34" charset="-122"/>
                                    </a:rPr>
                                    <m:t>=1</m:t>
                                  </m:r>
                                </m:sub>
                                <m:sup>
                                  <m:r>
                                    <a:rPr lang="en-US" altLang="zh-CN" b="0" i="1" dirty="0" smtClean="0">
                                      <a:latin typeface="Cambria Math" panose="02040503050406030204" pitchFamily="18" charset="0"/>
                                      <a:ea typeface="微软雅黑" panose="020B0503020204020204" pitchFamily="34" charset="-122"/>
                                    </a:rPr>
                                    <m:t>𝑁</m:t>
                                  </m:r>
                                </m:sup>
                                <m:e>
                                  <m:r>
                                    <a:rPr lang="en-US" altLang="zh-CN" b="0" i="1" dirty="0" smtClean="0">
                                      <a:latin typeface="Cambria Math" panose="02040503050406030204" pitchFamily="18" charset="0"/>
                                      <a:ea typeface="微软雅黑" panose="020B0503020204020204" pitchFamily="34" charset="-122"/>
                                    </a:rPr>
                                    <m:t>𝐿</m:t>
                                  </m:r>
                                  <m:r>
                                    <a:rPr lang="en-US" altLang="zh-CN" b="0" i="1" dirty="0" smtClean="0">
                                      <a:latin typeface="Cambria Math" panose="02040503050406030204" pitchFamily="18" charset="0"/>
                                      <a:ea typeface="微软雅黑" panose="020B0503020204020204" pitchFamily="34" charset="-122"/>
                                    </a:rPr>
                                    <m:t>(</m:t>
                                  </m:r>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𝑦</m:t>
                                      </m:r>
                                    </m:e>
                                    <m:sub>
                                      <m:r>
                                        <a:rPr lang="en-US" altLang="zh-CN" b="0" i="1" dirty="0" smtClean="0">
                                          <a:latin typeface="Cambria Math" panose="02040503050406030204" pitchFamily="18" charset="0"/>
                                          <a:ea typeface="微软雅黑" panose="020B0503020204020204" pitchFamily="34" charset="-122"/>
                                        </a:rPr>
                                        <m:t>𝑖</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𝑓</m:t>
                                      </m:r>
                                    </m:e>
                                    <m:sub>
                                      <m:r>
                                        <a:rPr lang="en-US" altLang="zh-CN" b="0" i="1" dirty="0" smtClean="0">
                                          <a:latin typeface="Cambria Math" panose="02040503050406030204" pitchFamily="18" charset="0"/>
                                          <a:ea typeface="微软雅黑" panose="020B0503020204020204" pitchFamily="34" charset="-122"/>
                                        </a:rPr>
                                        <m:t>𝑚</m:t>
                                      </m:r>
                                      <m:r>
                                        <a:rPr lang="en-US" altLang="zh-CN" b="0" i="1" dirty="0" smtClean="0">
                                          <a:latin typeface="Cambria Math" panose="02040503050406030204" pitchFamily="18" charset="0"/>
                                          <a:ea typeface="微软雅黑" panose="020B0503020204020204" pitchFamily="34" charset="-122"/>
                                        </a:rPr>
                                        <m:t>−1</m:t>
                                      </m:r>
                                    </m:sub>
                                  </m:sSub>
                                  <m:d>
                                    <m:dPr>
                                      <m:ctrlPr>
                                        <a:rPr lang="en-US" altLang="zh-CN" b="0" i="1" dirty="0" smtClean="0">
                                          <a:latin typeface="Cambria Math" panose="02040503050406030204" pitchFamily="18" charset="0"/>
                                          <a:ea typeface="微软雅黑" panose="020B0503020204020204" pitchFamily="34" charset="-122"/>
                                        </a:rPr>
                                      </m:ctrlPr>
                                    </m:dPr>
                                    <m:e>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𝑥</m:t>
                                          </m:r>
                                        </m:e>
                                        <m:sub>
                                          <m:r>
                                            <a:rPr lang="en-US" altLang="zh-CN" b="0" i="1" dirty="0" smtClean="0">
                                              <a:latin typeface="Cambria Math" panose="02040503050406030204" pitchFamily="18" charset="0"/>
                                              <a:ea typeface="微软雅黑" panose="020B0503020204020204" pitchFamily="34" charset="-122"/>
                                            </a:rPr>
                                            <m:t>𝑖</m:t>
                                          </m:r>
                                        </m:sub>
                                      </m:sSub>
                                    </m:e>
                                  </m:d>
                                  <m:r>
                                    <a:rPr lang="en-US" altLang="zh-CN" b="0" i="1" dirty="0" smtClean="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𝑇</m:t>
                                  </m:r>
                                  <m:d>
                                    <m:dPr>
                                      <m:ctrlPr>
                                        <a:rPr lang="en-US" altLang="zh-CN" b="0" i="1" dirty="0" smtClean="0">
                                          <a:latin typeface="Cambria Math" panose="02040503050406030204" pitchFamily="18" charset="0"/>
                                          <a:ea typeface="微软雅黑" panose="020B0503020204020204" pitchFamily="34" charset="-122"/>
                                        </a:rPr>
                                      </m:ctrlPr>
                                    </m:dPr>
                                    <m:e>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𝑥</m:t>
                                          </m:r>
                                        </m:e>
                                        <m:sub>
                                          <m:r>
                                            <a:rPr lang="en-US" altLang="zh-CN" b="0" i="1" dirty="0" smtClean="0">
                                              <a:latin typeface="Cambria Math" panose="02040503050406030204" pitchFamily="18" charset="0"/>
                                              <a:ea typeface="微软雅黑" panose="020B0503020204020204" pitchFamily="34" charset="-122"/>
                                            </a:rPr>
                                            <m:t>𝑖</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b="0" i="1" dirty="0" smtClean="0">
                                              <a:latin typeface="Cambria Math" panose="02040503050406030204" pitchFamily="18" charset="0"/>
                                              <a:ea typeface="微软雅黑" panose="020B0503020204020204" pitchFamily="34" charset="-122"/>
                                            </a:rPr>
                                          </m:ctrlPr>
                                        </m:sSubPr>
                                        <m:e>
                                          <m:r>
                                            <m:rPr>
                                              <m:sty m:val="p"/>
                                            </m:rPr>
                                            <a:rPr lang="en-US" altLang="zh-CN" b="0" i="0" dirty="0" smtClean="0">
                                              <a:latin typeface="Cambria Math" panose="02040503050406030204" pitchFamily="18" charset="0"/>
                                              <a:ea typeface="微软雅黑" panose="020B0503020204020204" pitchFamily="34" charset="-122"/>
                                            </a:rPr>
                                            <m:t>Θ</m:t>
                                          </m:r>
                                        </m:e>
                                        <m:sub>
                                          <m:r>
                                            <a:rPr lang="en-US" altLang="zh-CN" b="0" i="1" dirty="0" smtClean="0">
                                              <a:latin typeface="Cambria Math" panose="02040503050406030204" pitchFamily="18" charset="0"/>
                                              <a:ea typeface="微软雅黑" panose="020B0503020204020204" pitchFamily="34" charset="-122"/>
                                            </a:rPr>
                                            <m:t>𝑚</m:t>
                                          </m:r>
                                        </m:sub>
                                      </m:sSub>
                                    </m:e>
                                  </m:d>
                                  <m:r>
                                    <a:rPr lang="en-US" altLang="zh-CN" b="0" i="1" dirty="0" smtClean="0">
                                      <a:latin typeface="Cambria Math" panose="02040503050406030204" pitchFamily="18" charset="0"/>
                                      <a:ea typeface="微软雅黑" panose="020B0503020204020204" pitchFamily="34" charset="-122"/>
                                    </a:rPr>
                                    <m:t>)</m:t>
                                  </m:r>
                                </m:e>
                              </m:nary>
                            </m:e>
                          </m:func>
                        </m:e>
                      </m:func>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3B3F8928-8EC9-4563-84DD-57166CD9C854}"/>
                  </a:ext>
                </a:extLst>
              </p:cNvPr>
              <p:cNvSpPr txBox="1">
                <a:spLocks noRot="1" noChangeAspect="1" noMove="1" noResize="1" noEditPoints="1" noAdjustHandles="1" noChangeArrowheads="1" noChangeShapeType="1" noTextEdit="1"/>
              </p:cNvSpPr>
              <p:nvPr/>
            </p:nvSpPr>
            <p:spPr>
              <a:xfrm>
                <a:off x="572134" y="3596168"/>
                <a:ext cx="11140442" cy="2922723"/>
              </a:xfrm>
              <a:prstGeom prst="rect">
                <a:avLst/>
              </a:prstGeom>
              <a:blipFill>
                <a:blip r:embed="rId12"/>
                <a:stretch>
                  <a:fillRect l="-38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6303780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 实践</a:t>
            </a:r>
          </a:p>
        </p:txBody>
      </p:sp>
      <p:sp>
        <p:nvSpPr>
          <p:cNvPr id="15" name="文本框 14">
            <a:extLst>
              <a:ext uri="{FF2B5EF4-FFF2-40B4-BE49-F238E27FC236}">
                <a16:creationId xmlns:a16="http://schemas.microsoft.com/office/drawing/2014/main" id="{5861AC2C-59DA-4369-8C22-76AC67B2AB11}"/>
              </a:ext>
            </a:extLst>
          </p:cNvPr>
          <p:cNvSpPr txBox="1"/>
          <p:nvPr/>
        </p:nvSpPr>
        <p:spPr>
          <a:xfrm>
            <a:off x="787398" y="1700086"/>
            <a:ext cx="11140442"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 </a:t>
            </a:r>
            <a:r>
              <a:rPr lang="en-US" altLang="zh-CN" dirty="0" err="1">
                <a:latin typeface="微软雅黑" panose="020B0503020204020204" pitchFamily="34" charset="-122"/>
                <a:ea typeface="微软雅黑" panose="020B0503020204020204" pitchFamily="34" charset="-122"/>
              </a:rPr>
              <a:t>sklearn.ensemble.GradientBoostingClassifier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中可以直接调用</a:t>
            </a: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分类器。</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hlinkClick r:id="rId8"/>
              </a:rPr>
              <a:t>https://scikit-learn.org/stable/modules/generated/sklearn.ensemble.GradientBoostingClassifier.html</a:t>
            </a:r>
            <a:endParaRPr lang="en-US" altLang="zh-CN" dirty="0">
              <a:latin typeface="微软雅黑" panose="020B0503020204020204" pitchFamily="34" charset="-122"/>
              <a:ea typeface="微软雅黑" panose="020B0503020204020204" pitchFamily="34" charset="-122"/>
            </a:endParaRPr>
          </a:p>
        </p:txBody>
      </p:sp>
      <p:sp>
        <p:nvSpPr>
          <p:cNvPr id="16" name="Rectangle 3">
            <a:extLst>
              <a:ext uri="{FF2B5EF4-FFF2-40B4-BE49-F238E27FC236}">
                <a16:creationId xmlns:a16="http://schemas.microsoft.com/office/drawing/2014/main" id="{C69D4EEF-2F2E-4413-85F7-DAD490B79CB6}"/>
              </a:ext>
            </a:extLst>
          </p:cNvPr>
          <p:cNvSpPr>
            <a:spLocks noChangeArrowheads="1"/>
          </p:cNvSpPr>
          <p:nvPr/>
        </p:nvSpPr>
        <p:spPr bwMode="auto">
          <a:xfrm>
            <a:off x="685798" y="3415890"/>
            <a:ext cx="6096000"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err="1">
                <a:solidFill>
                  <a:srgbClr val="000000"/>
                </a:solidFill>
                <a:latin typeface="Courier New" panose="02070309020205020404" pitchFamily="49" charset="0"/>
                <a:cs typeface="Courier New" panose="02070309020205020404" pitchFamily="49" charset="0"/>
              </a:rPr>
              <a:t>gbdt</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 =</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zh-CN" sz="2800" dirty="0" err="1">
                <a:latin typeface="微软雅黑" panose="020B0503020204020204" pitchFamily="34" charset="-122"/>
                <a:ea typeface="微软雅黑" panose="020B0503020204020204" pitchFamily="34" charset="-122"/>
              </a:rPr>
              <a:t>GradientBoostingClassifier</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8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err="1">
                <a:solidFill>
                  <a:srgbClr val="000000"/>
                </a:solidFill>
                <a:latin typeface="Courier New" panose="02070309020205020404" pitchFamily="49" charset="0"/>
                <a:cs typeface="Courier New" panose="02070309020205020404" pitchFamily="49" charset="0"/>
              </a:rPr>
              <a:t>gbdt</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0.fit(X,y)</a:t>
            </a:r>
            <a:r>
              <a:rPr kumimoji="0" lang="zh-CN" altLang="zh-CN" sz="2400" b="1" i="0" u="none" strike="noStrike" cap="none" normalizeH="0" baseline="0" dirty="0">
                <a:ln>
                  <a:noFill/>
                </a:ln>
                <a:solidFill>
                  <a:schemeClr val="tx1"/>
                </a:solidFill>
                <a:effectLst/>
              </a:rPr>
              <a:t> </a:t>
            </a:r>
            <a:endParaRPr kumimoji="0" lang="zh-CN" altLang="zh-CN" sz="6000" b="1" i="0" u="none" strike="noStrike" cap="none" normalizeH="0" baseline="0" dirty="0">
              <a:ln>
                <a:noFill/>
              </a:ln>
              <a:solidFill>
                <a:schemeClr val="tx1"/>
              </a:solidFill>
              <a:effectLst/>
              <a:latin typeface="Arial" panose="020B0604020202020204" pitchFamily="34" charset="0"/>
            </a:endParaRPr>
          </a:p>
        </p:txBody>
      </p:sp>
      <p:sp>
        <p:nvSpPr>
          <p:cNvPr id="17" name="文本框 16">
            <a:extLst>
              <a:ext uri="{FF2B5EF4-FFF2-40B4-BE49-F238E27FC236}">
                <a16:creationId xmlns:a16="http://schemas.microsoft.com/office/drawing/2014/main" id="{9623457A-AEB5-49F7-BBA6-F3A166FB1999}"/>
              </a:ext>
            </a:extLst>
          </p:cNvPr>
          <p:cNvSpPr txBox="1"/>
          <p:nvPr/>
        </p:nvSpPr>
        <p:spPr>
          <a:xfrm>
            <a:off x="1609468" y="2970092"/>
            <a:ext cx="1254762" cy="458908"/>
          </a:xfrm>
          <a:prstGeom prst="rect">
            <a:avLst/>
          </a:prstGeom>
          <a:noFill/>
        </p:spPr>
        <p:txBody>
          <a:bodyPr wrap="square" rtlCol="0">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定义模型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26B85FE-855F-4AC4-B872-E9DAFE353E6A}"/>
              </a:ext>
            </a:extLst>
          </p:cNvPr>
          <p:cNvSpPr txBox="1"/>
          <p:nvPr/>
        </p:nvSpPr>
        <p:spPr>
          <a:xfrm>
            <a:off x="2864230" y="5106430"/>
            <a:ext cx="1181100"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训练模型</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27651" name="Picture 3" descr="Input data, LogisticRegression, LinearSVC, KBinsDiscretizer LogisticRegression, KBinsDiscretizer LinearSVC, GradientBoostingClassifier, SVC">
            <a:extLst>
              <a:ext uri="{FF2B5EF4-FFF2-40B4-BE49-F238E27FC236}">
                <a16:creationId xmlns:a16="http://schemas.microsoft.com/office/drawing/2014/main" id="{C2BCEDBD-74B3-47D7-A6CD-085AB0FF8D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960" y="4391894"/>
            <a:ext cx="5008880" cy="21463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38757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XGBoost</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2951898"/>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是由知名华人学者陈天奇于 </a:t>
            </a:r>
            <a:r>
              <a:rPr lang="en-US" altLang="zh-CN" dirty="0">
                <a:latin typeface="微软雅黑" panose="020B0503020204020204" pitchFamily="34" charset="-122"/>
                <a:ea typeface="微软雅黑" panose="020B0503020204020204" pitchFamily="34" charset="-122"/>
              </a:rPr>
              <a:t>2016 </a:t>
            </a:r>
            <a:r>
              <a:rPr lang="zh-CN" altLang="en-US" dirty="0">
                <a:latin typeface="微软雅黑" panose="020B0503020204020204" pitchFamily="34" charset="-122"/>
                <a:ea typeface="微软雅黑" panose="020B0503020204020204" pitchFamily="34" charset="-122"/>
              </a:rPr>
              <a:t>年对 </a:t>
            </a: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 等方法的改进</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论文：</a:t>
            </a:r>
            <a:r>
              <a:rPr lang="en-US" altLang="zh-CN" b="0" i="0" u="sng" dirty="0" err="1">
                <a:solidFill>
                  <a:srgbClr val="1A0DAB"/>
                </a:solidFill>
                <a:effectLst/>
                <a:latin typeface="Roboto" panose="02000000000000000000" pitchFamily="2" charset="0"/>
                <a:hlinkClick r:id="rId8"/>
              </a:rPr>
              <a:t>XGBoost</a:t>
            </a:r>
            <a:r>
              <a:rPr lang="en-US" altLang="zh-CN" b="0" i="0" u="sng" dirty="0">
                <a:solidFill>
                  <a:srgbClr val="1A0DAB"/>
                </a:solidFill>
                <a:effectLst/>
                <a:latin typeface="Roboto" panose="02000000000000000000" pitchFamily="2" charset="0"/>
                <a:hlinkClick r:id="rId8"/>
              </a:rPr>
              <a:t>: A Scalable Tree Boosting System</a:t>
            </a:r>
            <a:endParaRPr lang="en-US" altLang="zh-CN" u="sng"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b="0" i="0" dirty="0">
                <a:solidFill>
                  <a:srgbClr val="121212"/>
                </a:solidFill>
                <a:effectLst/>
                <a:latin typeface="微软雅黑" panose="020B0503020204020204" pitchFamily="34" charset="-122"/>
                <a:ea typeface="微软雅黑" panose="020B0503020204020204" pitchFamily="34" charset="-122"/>
              </a:rPr>
              <a:t>GBDT</a:t>
            </a:r>
            <a:r>
              <a:rPr lang="zh-CN" altLang="en-US" b="0" i="0" dirty="0">
                <a:solidFill>
                  <a:srgbClr val="121212"/>
                </a:solidFill>
                <a:effectLst/>
                <a:latin typeface="微软雅黑" panose="020B0503020204020204" pitchFamily="34" charset="-122"/>
                <a:ea typeface="微软雅黑" panose="020B0503020204020204" pitchFamily="34" charset="-122"/>
              </a:rPr>
              <a:t>和</a:t>
            </a:r>
            <a:r>
              <a:rPr lang="en-US" altLang="zh-CN" b="0" i="0" dirty="0" err="1">
                <a:solidFill>
                  <a:srgbClr val="121212"/>
                </a:solidFill>
                <a:effectLst/>
                <a:latin typeface="微软雅黑" panose="020B0503020204020204" pitchFamily="34" charset="-122"/>
                <a:ea typeface="微软雅黑" panose="020B0503020204020204" pitchFamily="34" charset="-122"/>
              </a:rPr>
              <a:t>Xgboost</a:t>
            </a:r>
            <a:r>
              <a:rPr lang="zh-CN" altLang="en-US" b="0" i="0" dirty="0">
                <a:solidFill>
                  <a:srgbClr val="121212"/>
                </a:solidFill>
                <a:effectLst/>
                <a:latin typeface="微软雅黑" panose="020B0503020204020204" pitchFamily="34" charset="-122"/>
                <a:ea typeface="微软雅黑" panose="020B0503020204020204" pitchFamily="34" charset="-122"/>
              </a:rPr>
              <a:t>：原理、推导、比较 </a:t>
            </a:r>
            <a:r>
              <a:rPr lang="en-US" altLang="zh-CN" b="0" i="0" dirty="0">
                <a:solidFill>
                  <a:srgbClr val="121212"/>
                </a:solidFill>
                <a:effectLst/>
                <a:latin typeface="微软雅黑" panose="020B0503020204020204" pitchFamily="34" charset="-122"/>
                <a:ea typeface="微软雅黑" panose="020B0503020204020204" pitchFamily="34" charset="-122"/>
                <a:hlinkClick r:id="rId9"/>
              </a:rPr>
              <a:t>https://blog.csdn.net/quiet_girl/article/details/88756843</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文档：</a:t>
            </a:r>
            <a:r>
              <a:rPr lang="en-US" altLang="zh-CN" dirty="0">
                <a:solidFill>
                  <a:srgbClr val="121212"/>
                </a:solidFill>
                <a:latin typeface="微软雅黑" panose="020B0503020204020204" pitchFamily="34" charset="-122"/>
                <a:ea typeface="微软雅黑" panose="020B0503020204020204" pitchFamily="34" charset="-122"/>
                <a:hlinkClick r:id="rId10"/>
              </a:rPr>
              <a:t>https://xgboost.readthedocs.io/en/latest/index.html</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0" i="0" dirty="0">
                <a:solidFill>
                  <a:srgbClr val="121212"/>
                </a:solidFill>
                <a:effectLst/>
                <a:latin typeface="微软雅黑" panose="020B0503020204020204" pitchFamily="34" charset="-122"/>
                <a:ea typeface="微软雅黑" panose="020B0503020204020204" pitchFamily="34" charset="-122"/>
              </a:rPr>
              <a:t>源码：</a:t>
            </a:r>
            <a:r>
              <a:rPr lang="en-US" altLang="zh-CN" dirty="0">
                <a:solidFill>
                  <a:srgbClr val="121212"/>
                </a:solidFill>
                <a:latin typeface="微软雅黑" panose="020B0503020204020204" pitchFamily="34" charset="-122"/>
                <a:ea typeface="微软雅黑" panose="020B0503020204020204" pitchFamily="34" charset="-122"/>
                <a:hlinkClick r:id="rId11"/>
              </a:rPr>
              <a:t>https://github.com/dmlc/xgboost</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0" i="0" dirty="0">
                <a:solidFill>
                  <a:srgbClr val="121212"/>
                </a:solidFill>
                <a:effectLst/>
                <a:latin typeface="微软雅黑" panose="020B0503020204020204" pitchFamily="34" charset="-122"/>
                <a:ea typeface="微软雅黑" panose="020B0503020204020204" pitchFamily="34" charset="-122"/>
              </a:rPr>
              <a:t>官网：</a:t>
            </a:r>
            <a:r>
              <a:rPr lang="en-US" altLang="zh-CN" b="0" i="0" dirty="0">
                <a:solidFill>
                  <a:srgbClr val="121212"/>
                </a:solidFill>
                <a:effectLst/>
                <a:latin typeface="微软雅黑" panose="020B0503020204020204" pitchFamily="34" charset="-122"/>
                <a:ea typeface="微软雅黑" panose="020B0503020204020204" pitchFamily="34" charset="-122"/>
                <a:hlinkClick r:id="rId12"/>
              </a:rPr>
              <a:t>https://xgboost.ai/</a:t>
            </a:r>
            <a:endParaRPr lang="en-US" altLang="zh-CN" b="0" i="0" dirty="0">
              <a:solidFill>
                <a:srgbClr val="121212"/>
              </a:solidFill>
              <a:effectLst/>
              <a:latin typeface="微软雅黑" panose="020B0503020204020204" pitchFamily="34" charset="-122"/>
              <a:ea typeface="微软雅黑" panose="020B0503020204020204" pitchFamily="34" charset="-122"/>
            </a:endParaRPr>
          </a:p>
        </p:txBody>
      </p:sp>
      <p:pic>
        <p:nvPicPr>
          <p:cNvPr id="33794" name="Picture 2">
            <a:extLst>
              <a:ext uri="{FF2B5EF4-FFF2-40B4-BE49-F238E27FC236}">
                <a16:creationId xmlns:a16="http://schemas.microsoft.com/office/drawing/2014/main" id="{42AC57EC-3138-4A0D-953C-B50E2054D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5637" y="4554291"/>
            <a:ext cx="5353035" cy="20598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97531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XGBoost</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2951898"/>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是由知名华人学者陈天奇于 </a:t>
            </a:r>
            <a:r>
              <a:rPr lang="en-US" altLang="zh-CN" dirty="0">
                <a:latin typeface="微软雅黑" panose="020B0503020204020204" pitchFamily="34" charset="-122"/>
                <a:ea typeface="微软雅黑" panose="020B0503020204020204" pitchFamily="34" charset="-122"/>
              </a:rPr>
              <a:t>2016 </a:t>
            </a:r>
            <a:r>
              <a:rPr lang="zh-CN" altLang="en-US" dirty="0">
                <a:latin typeface="微软雅黑" panose="020B0503020204020204" pitchFamily="34" charset="-122"/>
                <a:ea typeface="微软雅黑" panose="020B0503020204020204" pitchFamily="34" charset="-122"/>
              </a:rPr>
              <a:t>年对 </a:t>
            </a: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 等方法的改进</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a:lnSpc>
                <a:spcPct val="150000"/>
              </a:lnSpc>
            </a:pPr>
            <a:r>
              <a:rPr lang="zh-CN" altLang="en-US" b="0" i="0" dirty="0">
                <a:solidFill>
                  <a:srgbClr val="121212"/>
                </a:solidFill>
                <a:effectLst/>
                <a:latin typeface="微软雅黑" panose="020B0503020204020204" pitchFamily="34" charset="-122"/>
                <a:ea typeface="微软雅黑" panose="020B0503020204020204" pitchFamily="34" charset="-122"/>
              </a:rPr>
              <a:t>与 </a:t>
            </a:r>
            <a:r>
              <a:rPr lang="en-US" altLang="zh-CN" b="0" i="0" dirty="0">
                <a:solidFill>
                  <a:srgbClr val="121212"/>
                </a:solidFill>
                <a:effectLst/>
                <a:latin typeface="微软雅黑" panose="020B0503020204020204" pitchFamily="34" charset="-122"/>
                <a:ea typeface="微软雅黑" panose="020B0503020204020204" pitchFamily="34" charset="-122"/>
              </a:rPr>
              <a:t>GBDT </a:t>
            </a:r>
            <a:r>
              <a:rPr lang="zh-CN" altLang="en-US" b="0" i="0" dirty="0">
                <a:solidFill>
                  <a:srgbClr val="121212"/>
                </a:solidFill>
                <a:effectLst/>
                <a:latin typeface="微软雅黑" panose="020B0503020204020204" pitchFamily="34" charset="-122"/>
                <a:ea typeface="微软雅黑" panose="020B0503020204020204" pitchFamily="34" charset="-122"/>
              </a:rPr>
              <a:t>对比：</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lvl="1">
              <a:lnSpc>
                <a:spcPct val="150000"/>
              </a:lnSpc>
            </a:pPr>
            <a:r>
              <a:rPr lang="zh-CN" altLang="en-US" dirty="0">
                <a:solidFill>
                  <a:srgbClr val="121212"/>
                </a:solidFill>
                <a:latin typeface="微软雅黑" panose="020B0503020204020204" pitchFamily="34" charset="-122"/>
                <a:ea typeface="微软雅黑" panose="020B0503020204020204" pitchFamily="34" charset="-122"/>
              </a:rPr>
              <a:t>① 提升树基于残差，每一次迭代当前模型都在尽可能拟合残差；</a:t>
            </a:r>
          </a:p>
          <a:p>
            <a:pPr lvl="1">
              <a:lnSpc>
                <a:spcPct val="150000"/>
              </a:lnSpc>
            </a:pPr>
            <a:r>
              <a:rPr lang="zh-CN" altLang="en-US" dirty="0">
                <a:solidFill>
                  <a:srgbClr val="121212"/>
                </a:solidFill>
                <a:latin typeface="微软雅黑" panose="020B0503020204020204" pitchFamily="34" charset="-122"/>
                <a:ea typeface="微软雅黑" panose="020B0503020204020204" pitchFamily="34" charset="-122"/>
              </a:rPr>
              <a:t>② </a:t>
            </a:r>
            <a:r>
              <a:rPr lang="en-US" altLang="zh-CN" dirty="0">
                <a:solidFill>
                  <a:srgbClr val="121212"/>
                </a:solidFill>
                <a:latin typeface="微软雅黑" panose="020B0503020204020204" pitchFamily="34" charset="-122"/>
                <a:ea typeface="微软雅黑" panose="020B0503020204020204" pitchFamily="34" charset="-122"/>
              </a:rPr>
              <a:t>GBDT</a:t>
            </a:r>
            <a:r>
              <a:rPr lang="zh-CN" altLang="en-US" dirty="0">
                <a:solidFill>
                  <a:srgbClr val="121212"/>
                </a:solidFill>
                <a:latin typeface="微软雅黑" panose="020B0503020204020204" pitchFamily="34" charset="-122"/>
                <a:ea typeface="微软雅黑" panose="020B0503020204020204" pitchFamily="34" charset="-122"/>
              </a:rPr>
              <a:t>基于一阶导数（梯度下降法优化）；</a:t>
            </a:r>
          </a:p>
          <a:p>
            <a:pPr lvl="1">
              <a:lnSpc>
                <a:spcPct val="150000"/>
              </a:lnSpc>
            </a:pPr>
            <a:r>
              <a:rPr lang="zh-CN" altLang="en-US" dirty="0">
                <a:solidFill>
                  <a:srgbClr val="121212"/>
                </a:solidFill>
                <a:latin typeface="微软雅黑" panose="020B0503020204020204" pitchFamily="34" charset="-122"/>
                <a:ea typeface="微软雅黑" panose="020B0503020204020204" pitchFamily="34" charset="-122"/>
              </a:rPr>
              <a:t>③ </a:t>
            </a:r>
            <a:r>
              <a:rPr lang="en-US" altLang="zh-CN" dirty="0" err="1">
                <a:solidFill>
                  <a:srgbClr val="121212"/>
                </a:solidFill>
                <a:latin typeface="微软雅黑" panose="020B0503020204020204" pitchFamily="34" charset="-122"/>
                <a:ea typeface="微软雅黑" panose="020B0503020204020204" pitchFamily="34" charset="-122"/>
              </a:rPr>
              <a:t>Xgboost</a:t>
            </a:r>
            <a:r>
              <a:rPr lang="zh-CN" altLang="en-US" dirty="0">
                <a:solidFill>
                  <a:srgbClr val="121212"/>
                </a:solidFill>
                <a:latin typeface="微软雅黑" panose="020B0503020204020204" pitchFamily="34" charset="-122"/>
                <a:ea typeface="微软雅黑" panose="020B0503020204020204" pitchFamily="34" charset="-122"/>
              </a:rPr>
              <a:t>基于</a:t>
            </a:r>
            <a:r>
              <a:rPr lang="en-US" altLang="zh-CN" dirty="0">
                <a:solidFill>
                  <a:srgbClr val="121212"/>
                </a:solidFill>
                <a:latin typeface="微软雅黑" panose="020B0503020204020204" pitchFamily="34" charset="-122"/>
                <a:ea typeface="微软雅黑" panose="020B0503020204020204" pitchFamily="34" charset="-122"/>
              </a:rPr>
              <a:t>GBDT</a:t>
            </a:r>
            <a:r>
              <a:rPr lang="zh-CN" altLang="en-US" dirty="0">
                <a:solidFill>
                  <a:srgbClr val="121212"/>
                </a:solidFill>
                <a:latin typeface="微软雅黑" panose="020B0503020204020204" pitchFamily="34" charset="-122"/>
                <a:ea typeface="微软雅黑" panose="020B0503020204020204" pitchFamily="34" charset="-122"/>
              </a:rPr>
              <a:t>的思想，使用了一阶和二阶导数信息（牛顿法优化，牛顿法等），以及一些正则</a:t>
            </a:r>
            <a:endParaRPr lang="en-US" altLang="zh-CN" dirty="0">
              <a:solidFill>
                <a:srgbClr val="121212"/>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srgbClr val="121212"/>
                </a:solidFill>
                <a:latin typeface="微软雅黑" panose="020B0503020204020204" pitchFamily="34" charset="-122"/>
                <a:ea typeface="微软雅黑" panose="020B0503020204020204" pitchFamily="34" charset="-122"/>
              </a:rPr>
              <a:t>④ 除此之外，</a:t>
            </a:r>
            <a:r>
              <a:rPr lang="en-US" altLang="zh-CN" dirty="0" err="1">
                <a:solidFill>
                  <a:srgbClr val="121212"/>
                </a:solidFill>
                <a:latin typeface="微软雅黑" panose="020B0503020204020204" pitchFamily="34" charset="-122"/>
                <a:ea typeface="微软雅黑" panose="020B0503020204020204" pitchFamily="34" charset="-122"/>
              </a:rPr>
              <a:t>Xgboost</a:t>
            </a:r>
            <a:r>
              <a:rPr lang="zh-CN" altLang="en-US" dirty="0">
                <a:solidFill>
                  <a:srgbClr val="121212"/>
                </a:solidFill>
                <a:latin typeface="微软雅黑" panose="020B0503020204020204" pitchFamily="34" charset="-122"/>
                <a:ea typeface="微软雅黑" panose="020B0503020204020204" pitchFamily="34" charset="-122"/>
              </a:rPr>
              <a:t>的作者陈天奇博士在工程实现方面做了大量的优化策略。</a:t>
            </a:r>
            <a:endParaRPr lang="en-US" altLang="zh-CN" dirty="0">
              <a:solidFill>
                <a:srgbClr val="121212"/>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85629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XGBoost</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4198393"/>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需要安装额外的依赖来使用：</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pip install </a:t>
            </a:r>
            <a:r>
              <a:rPr lang="en-US" altLang="zh-CN" dirty="0" err="1">
                <a:latin typeface="微软雅黑" panose="020B0503020204020204" pitchFamily="34" charset="-122"/>
                <a:ea typeface="微软雅黑" panose="020B0503020204020204" pitchFamily="34" charset="-122"/>
              </a:rPr>
              <a:t>xgboost</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import </a:t>
            </a: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as </a:t>
            </a:r>
            <a:r>
              <a:rPr lang="en-US" altLang="zh-CN" dirty="0" err="1">
                <a:latin typeface="微软雅黑" panose="020B0503020204020204" pitchFamily="34" charset="-122"/>
                <a:ea typeface="微软雅黑" panose="020B0503020204020204" pitchFamily="34" charset="-122"/>
              </a:rPr>
              <a:t>xgb</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dtrain</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xgb.DMatrix</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X_train</a:t>
            </a:r>
            <a:r>
              <a:rPr lang="en-US" altLang="zh-CN" dirty="0">
                <a:latin typeface="微软雅黑" panose="020B0503020204020204" pitchFamily="34" charset="-122"/>
                <a:ea typeface="微软雅黑" panose="020B0503020204020204" pitchFamily="34" charset="-122"/>
              </a:rPr>
              <a:t>, label=</a:t>
            </a:r>
            <a:r>
              <a:rPr lang="en-US" altLang="zh-CN" dirty="0" err="1">
                <a:latin typeface="微软雅黑" panose="020B0503020204020204" pitchFamily="34" charset="-122"/>
                <a:ea typeface="微软雅黑" panose="020B0503020204020204" pitchFamily="34" charset="-122"/>
              </a:rPr>
              <a:t>y_train</a:t>
            </a:r>
            <a:r>
              <a:rPr lang="en-US" altLang="zh-CN" dirty="0">
                <a:latin typeface="微软雅黑" panose="020B0503020204020204" pitchFamily="34" charset="-122"/>
                <a:ea typeface="微软雅黑" panose="020B0503020204020204" pitchFamily="34" charset="-122"/>
              </a:rPr>
              <a:t>)</a:t>
            </a:r>
          </a:p>
          <a:p>
            <a:pPr>
              <a:lnSpc>
                <a:spcPct val="150000"/>
              </a:lnSpc>
            </a:pPr>
            <a:r>
              <a:rPr lang="en-US" altLang="zh-CN" dirty="0" err="1">
                <a:latin typeface="微软雅黑" panose="020B0503020204020204" pitchFamily="34" charset="-122"/>
                <a:ea typeface="微软雅黑" panose="020B0503020204020204" pitchFamily="34" charset="-122"/>
              </a:rPr>
              <a:t>dtest</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xgb.DMatrix</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X_test</a:t>
            </a:r>
            <a:r>
              <a:rPr lang="en-US" altLang="zh-CN" dirty="0">
                <a:latin typeface="微软雅黑" panose="020B0503020204020204" pitchFamily="34" charset="-122"/>
                <a:ea typeface="微软雅黑" panose="020B0503020204020204" pitchFamily="34" charset="-122"/>
              </a:rPr>
              <a:t>, label=</a:t>
            </a:r>
            <a:r>
              <a:rPr lang="en-US" altLang="zh-CN" dirty="0" err="1">
                <a:latin typeface="微软雅黑" panose="020B0503020204020204" pitchFamily="34" charset="-122"/>
                <a:ea typeface="微软雅黑" panose="020B0503020204020204" pitchFamily="34" charset="-122"/>
              </a:rPr>
              <a:t>y_test</a:t>
            </a:r>
            <a:r>
              <a:rPr lang="en-US" altLang="zh-CN" dirty="0">
                <a:latin typeface="微软雅黑" panose="020B0503020204020204" pitchFamily="34" charset="-122"/>
                <a:ea typeface="微软雅黑" panose="020B0503020204020204" pitchFamily="34" charset="-122"/>
              </a:rPr>
              <a:t>)</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bst</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xgb.train</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dtrain</a:t>
            </a:r>
            <a:r>
              <a:rPr lang="en-US" altLang="zh-CN"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3FB64581-386A-4343-8B82-8E07B6162347}"/>
              </a:ext>
            </a:extLst>
          </p:cNvPr>
          <p:cNvSpPr txBox="1"/>
          <p:nvPr/>
        </p:nvSpPr>
        <p:spPr>
          <a:xfrm>
            <a:off x="5554186" y="4786476"/>
            <a:ext cx="4036854"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预处理数据为 </a:t>
            </a:r>
            <a:r>
              <a:rPr lang="en-US" altLang="zh-CN" dirty="0" err="1">
                <a:solidFill>
                  <a:srgbClr val="FF0000"/>
                </a:solidFill>
                <a:latin typeface="微软雅黑" panose="020B0503020204020204" pitchFamily="34" charset="-122"/>
                <a:ea typeface="微软雅黑" panose="020B0503020204020204" pitchFamily="34" charset="-122"/>
              </a:rPr>
              <a:t>XGBoost</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能接受的</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592CA65-A68F-4C7A-A710-B77329BD3607}"/>
              </a:ext>
            </a:extLst>
          </p:cNvPr>
          <p:cNvSpPr txBox="1"/>
          <p:nvPr/>
        </p:nvSpPr>
        <p:spPr>
          <a:xfrm>
            <a:off x="5554186" y="2025206"/>
            <a:ext cx="4036854"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与 </a:t>
            </a:r>
            <a:r>
              <a:rPr lang="en-US" altLang="zh-CN" dirty="0" err="1">
                <a:solidFill>
                  <a:srgbClr val="FF0000"/>
                </a:solidFill>
                <a:latin typeface="微软雅黑" panose="020B0503020204020204" pitchFamily="34" charset="-122"/>
                <a:ea typeface="微软雅黑" panose="020B0503020204020204" pitchFamily="34" charset="-122"/>
              </a:rPr>
              <a:t>sklearn</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稍有不同</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43864B0C-5CB0-453F-9B47-C1BB756FE403}"/>
              </a:ext>
            </a:extLst>
          </p:cNvPr>
          <p:cNvSpPr txBox="1"/>
          <p:nvPr/>
        </p:nvSpPr>
        <p:spPr>
          <a:xfrm>
            <a:off x="3220721" y="5764691"/>
            <a:ext cx="3440826"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训练模型，得到训练后模型 </a:t>
            </a:r>
            <a:r>
              <a:rPr lang="en-US" altLang="zh-CN" dirty="0" err="1">
                <a:solidFill>
                  <a:srgbClr val="FF0000"/>
                </a:solidFill>
                <a:latin typeface="微软雅黑" panose="020B0503020204020204" pitchFamily="34" charset="-122"/>
                <a:ea typeface="微软雅黑" panose="020B0503020204020204" pitchFamily="34" charset="-122"/>
              </a:rPr>
              <a:t>bst</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67510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XGBoost</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4975956" cy="4198393"/>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需要</a:t>
            </a:r>
            <a:r>
              <a:rPr lang="zh-CN" altLang="en-US" b="1" dirty="0">
                <a:solidFill>
                  <a:srgbClr val="FF0000"/>
                </a:solidFill>
                <a:latin typeface="微软雅黑" panose="020B0503020204020204" pitchFamily="34" charset="-122"/>
                <a:ea typeface="微软雅黑" panose="020B0503020204020204" pitchFamily="34" charset="-122"/>
              </a:rPr>
              <a:t>安装额外的依赖</a:t>
            </a:r>
            <a:r>
              <a:rPr lang="zh-CN" altLang="en-US" dirty="0">
                <a:latin typeface="微软雅黑" panose="020B0503020204020204" pitchFamily="34" charset="-122"/>
                <a:ea typeface="微软雅黑" panose="020B0503020204020204" pitchFamily="34" charset="-122"/>
              </a:rPr>
              <a:t>来使用：</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pip install </a:t>
            </a:r>
            <a:r>
              <a:rPr lang="en-US" altLang="zh-CN" dirty="0" err="1">
                <a:latin typeface="微软雅黑" panose="020B0503020204020204" pitchFamily="34" charset="-122"/>
                <a:ea typeface="微软雅黑" panose="020B0503020204020204" pitchFamily="34" charset="-122"/>
              </a:rPr>
              <a:t>xgboost</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import </a:t>
            </a: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as </a:t>
            </a:r>
            <a:r>
              <a:rPr lang="en-US" altLang="zh-CN" dirty="0" err="1">
                <a:latin typeface="微软雅黑" panose="020B0503020204020204" pitchFamily="34" charset="-122"/>
                <a:ea typeface="微软雅黑" panose="020B0503020204020204" pitchFamily="34" charset="-122"/>
              </a:rPr>
              <a:t>xgb</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dtrain</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xgb.DMatrix</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X_train</a:t>
            </a:r>
            <a:r>
              <a:rPr lang="en-US" altLang="zh-CN" dirty="0">
                <a:latin typeface="微软雅黑" panose="020B0503020204020204" pitchFamily="34" charset="-122"/>
                <a:ea typeface="微软雅黑" panose="020B0503020204020204" pitchFamily="34" charset="-122"/>
              </a:rPr>
              <a:t>, label=</a:t>
            </a:r>
            <a:r>
              <a:rPr lang="en-US" altLang="zh-CN" dirty="0" err="1">
                <a:latin typeface="微软雅黑" panose="020B0503020204020204" pitchFamily="34" charset="-122"/>
                <a:ea typeface="微软雅黑" panose="020B0503020204020204" pitchFamily="34" charset="-122"/>
              </a:rPr>
              <a:t>y_train</a:t>
            </a:r>
            <a:r>
              <a:rPr lang="en-US" altLang="zh-CN" dirty="0">
                <a:latin typeface="微软雅黑" panose="020B0503020204020204" pitchFamily="34" charset="-122"/>
                <a:ea typeface="微软雅黑" panose="020B0503020204020204" pitchFamily="34" charset="-122"/>
              </a:rPr>
              <a:t>)</a:t>
            </a:r>
          </a:p>
          <a:p>
            <a:pPr>
              <a:lnSpc>
                <a:spcPct val="150000"/>
              </a:lnSpc>
            </a:pPr>
            <a:r>
              <a:rPr lang="en-US" altLang="zh-CN" dirty="0" err="1">
                <a:latin typeface="微软雅黑" panose="020B0503020204020204" pitchFamily="34" charset="-122"/>
                <a:ea typeface="微软雅黑" panose="020B0503020204020204" pitchFamily="34" charset="-122"/>
              </a:rPr>
              <a:t>dtest</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xgb.DMatrix</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X_test</a:t>
            </a:r>
            <a:r>
              <a:rPr lang="en-US" altLang="zh-CN" dirty="0">
                <a:latin typeface="微软雅黑" panose="020B0503020204020204" pitchFamily="34" charset="-122"/>
                <a:ea typeface="微软雅黑" panose="020B0503020204020204" pitchFamily="34" charset="-122"/>
              </a:rPr>
              <a:t>, label=</a:t>
            </a:r>
            <a:r>
              <a:rPr lang="en-US" altLang="zh-CN" dirty="0" err="1">
                <a:latin typeface="微软雅黑" panose="020B0503020204020204" pitchFamily="34" charset="-122"/>
                <a:ea typeface="微软雅黑" panose="020B0503020204020204" pitchFamily="34" charset="-122"/>
              </a:rPr>
              <a:t>y_test</a:t>
            </a:r>
            <a:r>
              <a:rPr lang="en-US" altLang="zh-CN" dirty="0">
                <a:latin typeface="微软雅黑" panose="020B0503020204020204" pitchFamily="34" charset="-122"/>
                <a:ea typeface="微软雅黑" panose="020B0503020204020204" pitchFamily="34" charset="-122"/>
              </a:rPr>
              <a:t>)</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rPr>
              <a:t>bst</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xgb.train</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dtrain</a:t>
            </a:r>
            <a:r>
              <a:rPr lang="en-US"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1592CA65-A68F-4C7A-A710-B77329BD3607}"/>
              </a:ext>
            </a:extLst>
          </p:cNvPr>
          <p:cNvSpPr txBox="1"/>
          <p:nvPr/>
        </p:nvSpPr>
        <p:spPr>
          <a:xfrm>
            <a:off x="6637816" y="2025206"/>
            <a:ext cx="4036854" cy="874407"/>
          </a:xfrm>
          <a:prstGeom prst="rect">
            <a:avLst/>
          </a:prstGeom>
          <a:noFill/>
        </p:spPr>
        <p:txBody>
          <a:bodyPr wrap="square">
            <a:spAutoFit/>
          </a:bodyPr>
          <a:lstStyle/>
          <a:p>
            <a:pPr algn="ctr">
              <a:lnSpc>
                <a:spcPct val="150000"/>
              </a:lnSpc>
            </a:pPr>
            <a:r>
              <a:rPr lang="en-US" altLang="zh-CN" dirty="0" err="1">
                <a:solidFill>
                  <a:srgbClr val="FF0000"/>
                </a:solidFill>
                <a:latin typeface="微软雅黑" panose="020B0503020204020204" pitchFamily="34" charset="-122"/>
                <a:ea typeface="微软雅黑" panose="020B0503020204020204" pitchFamily="34" charset="-122"/>
              </a:rPr>
              <a:t>XGBoost</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也基于 </a:t>
            </a:r>
            <a:r>
              <a:rPr lang="en-US" altLang="zh-CN" dirty="0" err="1">
                <a:solidFill>
                  <a:srgbClr val="FF0000"/>
                </a:solidFill>
                <a:latin typeface="微软雅黑" panose="020B0503020204020204" pitchFamily="34" charset="-122"/>
                <a:ea typeface="微软雅黑" panose="020B0503020204020204" pitchFamily="34" charset="-122"/>
              </a:rPr>
              <a:t>Sklearn</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的 </a:t>
            </a:r>
            <a:r>
              <a:rPr lang="en-US" altLang="zh-CN" dirty="0">
                <a:solidFill>
                  <a:srgbClr val="FF0000"/>
                </a:solidFill>
                <a:latin typeface="微软雅黑" panose="020B0503020204020204" pitchFamily="34" charset="-122"/>
                <a:ea typeface="微软雅黑" panose="020B0503020204020204" pitchFamily="34" charset="-122"/>
              </a:rPr>
              <a:t>API </a:t>
            </a:r>
            <a:r>
              <a:rPr lang="zh-CN" altLang="en-US" dirty="0">
                <a:solidFill>
                  <a:srgbClr val="FF0000"/>
                </a:solidFill>
                <a:latin typeface="微软雅黑" panose="020B0503020204020204" pitchFamily="34" charset="-122"/>
                <a:ea typeface="微软雅黑" panose="020B0503020204020204" pitchFamily="34" charset="-122"/>
              </a:rPr>
              <a:t>规范封装了代码，如下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Rectangle 3">
            <a:extLst>
              <a:ext uri="{FF2B5EF4-FFF2-40B4-BE49-F238E27FC236}">
                <a16:creationId xmlns:a16="http://schemas.microsoft.com/office/drawing/2014/main" id="{9347BFD0-DD43-47B7-9D0A-ED17AF264352}"/>
              </a:ext>
            </a:extLst>
          </p:cNvPr>
          <p:cNvSpPr>
            <a:spLocks noChangeArrowheads="1"/>
          </p:cNvSpPr>
          <p:nvPr/>
        </p:nvSpPr>
        <p:spPr bwMode="auto">
          <a:xfrm>
            <a:off x="6096000" y="3619090"/>
            <a:ext cx="6096000"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err="1">
                <a:solidFill>
                  <a:srgbClr val="000000"/>
                </a:solidFill>
                <a:latin typeface="Courier New" panose="02070309020205020404" pitchFamily="49" charset="0"/>
                <a:cs typeface="Courier New" panose="02070309020205020404" pitchFamily="49" charset="0"/>
              </a:rPr>
              <a:t>xgb</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 =</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zh-CN" sz="2800" dirty="0" err="1">
                <a:latin typeface="微软雅黑" panose="020B0503020204020204" pitchFamily="34" charset="-122"/>
                <a:ea typeface="微软雅黑" panose="020B0503020204020204" pitchFamily="34" charset="-122"/>
              </a:rPr>
              <a:t>XGBClassifier</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8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err="1">
                <a:solidFill>
                  <a:srgbClr val="000000"/>
                </a:solidFill>
                <a:latin typeface="Courier New" panose="02070309020205020404" pitchFamily="49" charset="0"/>
                <a:cs typeface="Courier New" panose="02070309020205020404" pitchFamily="49" charset="0"/>
              </a:rPr>
              <a:t>xgb</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0.fit(X,y)</a:t>
            </a:r>
            <a:r>
              <a:rPr kumimoji="0" lang="zh-CN" altLang="zh-CN" sz="2400" b="1" i="0" u="none" strike="noStrike" cap="none" normalizeH="0" baseline="0" dirty="0">
                <a:ln>
                  <a:noFill/>
                </a:ln>
                <a:solidFill>
                  <a:schemeClr val="tx1"/>
                </a:solidFill>
                <a:effectLst/>
              </a:rPr>
              <a:t> </a:t>
            </a:r>
            <a:endParaRPr kumimoji="0" lang="zh-CN" altLang="zh-CN" sz="6000" b="1" i="0" u="none" strike="noStrike" cap="none" normalizeH="0" baseline="0" dirty="0">
              <a:ln>
                <a:noFill/>
              </a:ln>
              <a:solidFill>
                <a:schemeClr val="tx1"/>
              </a:solidFill>
              <a:effectLst/>
              <a:latin typeface="Arial" panose="020B0604020202020204" pitchFamily="34" charset="0"/>
            </a:endParaRPr>
          </a:p>
        </p:txBody>
      </p:sp>
      <p:sp>
        <p:nvSpPr>
          <p:cNvPr id="15" name="文本框 14">
            <a:extLst>
              <a:ext uri="{FF2B5EF4-FFF2-40B4-BE49-F238E27FC236}">
                <a16:creationId xmlns:a16="http://schemas.microsoft.com/office/drawing/2014/main" id="{F16E8895-3AA0-452C-B793-F983F50517D5}"/>
              </a:ext>
            </a:extLst>
          </p:cNvPr>
          <p:cNvSpPr txBox="1"/>
          <p:nvPr/>
        </p:nvSpPr>
        <p:spPr>
          <a:xfrm>
            <a:off x="7019670" y="3173292"/>
            <a:ext cx="1254762" cy="458908"/>
          </a:xfrm>
          <a:prstGeom prst="rect">
            <a:avLst/>
          </a:prstGeom>
          <a:noFill/>
        </p:spPr>
        <p:txBody>
          <a:bodyPr wrap="square" rtlCol="0">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定义模型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750F7C2-630D-404D-B47C-8482B4873F4A}"/>
              </a:ext>
            </a:extLst>
          </p:cNvPr>
          <p:cNvSpPr txBox="1"/>
          <p:nvPr/>
        </p:nvSpPr>
        <p:spPr>
          <a:xfrm>
            <a:off x="8274432" y="5309630"/>
            <a:ext cx="1181100"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训练模型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676776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lightgbm</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3367397"/>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由微软提出，主要用于解决 </a:t>
            </a:r>
            <a:r>
              <a:rPr lang="en-US" altLang="zh-CN" dirty="0">
                <a:latin typeface="微软雅黑" panose="020B0503020204020204" pitchFamily="34" charset="-122"/>
                <a:ea typeface="微软雅黑" panose="020B0503020204020204" pitchFamily="34" charset="-122"/>
              </a:rPr>
              <a:t>GDBT </a:t>
            </a:r>
            <a:r>
              <a:rPr lang="zh-CN" altLang="en-US" dirty="0">
                <a:latin typeface="微软雅黑" panose="020B0503020204020204" pitchFamily="34" charset="-122"/>
                <a:ea typeface="微软雅黑" panose="020B0503020204020204" pitchFamily="34" charset="-122"/>
              </a:rPr>
              <a:t>在海量数据中遇到的问题，以便其可以更好更快地用于工业实践中。从 </a:t>
            </a: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名字我们可以看出其是轻量级（</a:t>
            </a:r>
            <a:r>
              <a:rPr lang="en-US" altLang="zh-CN" dirty="0">
                <a:latin typeface="微软雅黑" panose="020B0503020204020204" pitchFamily="34" charset="-122"/>
                <a:ea typeface="微软雅黑" panose="020B0503020204020204" pitchFamily="34" charset="-122"/>
              </a:rPr>
              <a:t>Light</a:t>
            </a:r>
            <a:r>
              <a:rPr lang="zh-CN" altLang="en-US" dirty="0">
                <a:latin typeface="微软雅黑" panose="020B0503020204020204" pitchFamily="34" charset="-122"/>
                <a:ea typeface="微软雅黑" panose="020B0503020204020204" pitchFamily="34" charset="-122"/>
              </a:rPr>
              <a:t>）的梯度提升机（</a:t>
            </a:r>
            <a:r>
              <a:rPr lang="en-US" altLang="zh-CN" dirty="0">
                <a:latin typeface="微软雅黑" panose="020B0503020204020204" pitchFamily="34" charset="-122"/>
                <a:ea typeface="微软雅黑" panose="020B0503020204020204" pitchFamily="34" charset="-122"/>
              </a:rPr>
              <a:t>GBM</a:t>
            </a:r>
            <a:r>
              <a:rPr lang="zh-CN" altLang="en-US" dirty="0">
                <a:latin typeface="微软雅黑" panose="020B0503020204020204" pitchFamily="34" charset="-122"/>
                <a:ea typeface="微软雅黑" panose="020B0503020204020204" pitchFamily="34" charset="-122"/>
              </a:rPr>
              <a:t>），其相对 </a:t>
            </a: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具有训练速度快、内存占用低的特点。</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论文：</a:t>
            </a:r>
            <a:r>
              <a:rPr lang="en-US" altLang="zh-CN" b="0" i="0" u="sng" dirty="0" err="1">
                <a:solidFill>
                  <a:srgbClr val="1A0DAB"/>
                </a:solidFill>
                <a:effectLst/>
                <a:latin typeface="Roboto" panose="02000000000000000000" pitchFamily="2" charset="0"/>
                <a:hlinkClick r:id="rId8"/>
              </a:rPr>
              <a:t>LightGBM</a:t>
            </a:r>
            <a:r>
              <a:rPr lang="en-US" altLang="zh-CN" b="0" i="0" u="sng" dirty="0">
                <a:solidFill>
                  <a:srgbClr val="1A0DAB"/>
                </a:solidFill>
                <a:effectLst/>
                <a:latin typeface="Roboto" panose="02000000000000000000" pitchFamily="2" charset="0"/>
                <a:hlinkClick r:id="rId8"/>
              </a:rPr>
              <a:t>: A Highly Efﬁcient Gradient Boosting Decision Tree</a:t>
            </a:r>
            <a:endParaRPr lang="en-US" altLang="zh-CN" u="sng"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文档：</a:t>
            </a:r>
            <a:r>
              <a:rPr lang="en-US" altLang="zh-CN" dirty="0">
                <a:solidFill>
                  <a:srgbClr val="121212"/>
                </a:solidFill>
                <a:latin typeface="微软雅黑" panose="020B0503020204020204" pitchFamily="34" charset="-122"/>
                <a:ea typeface="微软雅黑" panose="020B0503020204020204" pitchFamily="34" charset="-122"/>
                <a:hlinkClick r:id="rId9"/>
              </a:rPr>
              <a:t>https://lightgbm.readthedocs.io/en/latest/index.html</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0" i="0" dirty="0">
                <a:solidFill>
                  <a:srgbClr val="121212"/>
                </a:solidFill>
                <a:effectLst/>
                <a:latin typeface="微软雅黑" panose="020B0503020204020204" pitchFamily="34" charset="-122"/>
                <a:ea typeface="微软雅黑" panose="020B0503020204020204" pitchFamily="34" charset="-122"/>
              </a:rPr>
              <a:t>源码：</a:t>
            </a:r>
            <a:r>
              <a:rPr lang="en-US" altLang="zh-CN" b="0" i="0" dirty="0">
                <a:solidFill>
                  <a:srgbClr val="121212"/>
                </a:solidFill>
                <a:effectLst/>
                <a:latin typeface="微软雅黑" panose="020B0503020204020204" pitchFamily="34" charset="-122"/>
                <a:ea typeface="微软雅黑" panose="020B0503020204020204" pitchFamily="34" charset="-122"/>
                <a:hlinkClick r:id="rId10"/>
              </a:rPr>
              <a:t>https</a:t>
            </a:r>
            <a:r>
              <a:rPr lang="en-US" altLang="zh-CN" dirty="0">
                <a:solidFill>
                  <a:srgbClr val="121212"/>
                </a:solidFill>
                <a:latin typeface="微软雅黑" panose="020B0503020204020204" pitchFamily="34" charset="-122"/>
                <a:ea typeface="微软雅黑" panose="020B0503020204020204" pitchFamily="34" charset="-122"/>
                <a:hlinkClick r:id="rId10"/>
              </a:rPr>
              <a:t>://github.com/Microsoft/LightGBM</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0" i="0" dirty="0">
                <a:solidFill>
                  <a:srgbClr val="121212"/>
                </a:solidFill>
                <a:effectLst/>
                <a:latin typeface="微软雅黑" panose="020B0503020204020204" pitchFamily="34" charset="-122"/>
                <a:ea typeface="微软雅黑" panose="020B0503020204020204" pitchFamily="34" charset="-122"/>
              </a:rPr>
              <a:t>官网：</a:t>
            </a:r>
            <a:r>
              <a:rPr lang="en-US" altLang="zh-CN" b="0" i="0" dirty="0">
                <a:solidFill>
                  <a:srgbClr val="121212"/>
                </a:solidFill>
                <a:effectLst/>
                <a:latin typeface="微软雅黑" panose="020B0503020204020204" pitchFamily="34" charset="-122"/>
                <a:ea typeface="微软雅黑" panose="020B0503020204020204" pitchFamily="34" charset="-122"/>
                <a:hlinkClick r:id="rId11"/>
              </a:rPr>
              <a:t>https://www.microsoft.com/en-us/research/project/lightgbm/</a:t>
            </a:r>
            <a:endParaRPr lang="en-US" altLang="zh-CN" b="0" i="0" dirty="0">
              <a:solidFill>
                <a:srgbClr val="121212"/>
              </a:solidFill>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2D82A1-E83C-46A3-AED8-8578320D3B5C}"/>
              </a:ext>
            </a:extLst>
          </p:cNvPr>
          <p:cNvPicPr>
            <a:picLocks noChangeAspect="1"/>
          </p:cNvPicPr>
          <p:nvPr/>
        </p:nvPicPr>
        <p:blipFill>
          <a:blip r:embed="rId12"/>
          <a:stretch>
            <a:fillRect/>
          </a:stretch>
        </p:blipFill>
        <p:spPr>
          <a:xfrm>
            <a:off x="7771170" y="5525725"/>
            <a:ext cx="3947502" cy="1028789"/>
          </a:xfrm>
          <a:prstGeom prst="rect">
            <a:avLst/>
          </a:prstGeom>
        </p:spPr>
      </p:pic>
    </p:spTree>
    <p:custDataLst>
      <p:tags r:id="rId1"/>
    </p:custDataLst>
    <p:extLst>
      <p:ext uri="{BB962C8B-B14F-4D97-AF65-F5344CB8AC3E}">
        <p14:creationId xmlns:p14="http://schemas.microsoft.com/office/powerpoint/2010/main" val="16108525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lightgbm</a:t>
            </a:r>
            <a:endParaRPr lang="zh-CN" altLang="en-US"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1289905"/>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由微软提出，主要用于解决 </a:t>
            </a:r>
            <a:r>
              <a:rPr lang="en-US" altLang="zh-CN" dirty="0">
                <a:latin typeface="微软雅黑" panose="020B0503020204020204" pitchFamily="34" charset="-122"/>
                <a:ea typeface="微软雅黑" panose="020B0503020204020204" pitchFamily="34" charset="-122"/>
              </a:rPr>
              <a:t>GDBT </a:t>
            </a:r>
            <a:r>
              <a:rPr lang="zh-CN" altLang="en-US" dirty="0">
                <a:latin typeface="微软雅黑" panose="020B0503020204020204" pitchFamily="34" charset="-122"/>
                <a:ea typeface="微软雅黑" panose="020B0503020204020204" pitchFamily="34" charset="-122"/>
              </a:rPr>
              <a:t>在海量数据中遇到的问题，以便其可以更好更快地用于工业实践中。从 </a:t>
            </a: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名字我们可以看出其是轻量级（</a:t>
            </a:r>
            <a:r>
              <a:rPr lang="en-US" altLang="zh-CN" dirty="0">
                <a:latin typeface="微软雅黑" panose="020B0503020204020204" pitchFamily="34" charset="-122"/>
                <a:ea typeface="微软雅黑" panose="020B0503020204020204" pitchFamily="34" charset="-122"/>
              </a:rPr>
              <a:t>Light</a:t>
            </a:r>
            <a:r>
              <a:rPr lang="zh-CN" altLang="en-US" dirty="0">
                <a:latin typeface="微软雅黑" panose="020B0503020204020204" pitchFamily="34" charset="-122"/>
                <a:ea typeface="微软雅黑" panose="020B0503020204020204" pitchFamily="34" charset="-122"/>
              </a:rPr>
              <a:t>）的梯度提升机（</a:t>
            </a:r>
            <a:r>
              <a:rPr lang="en-US" altLang="zh-CN" dirty="0">
                <a:latin typeface="微软雅黑" panose="020B0503020204020204" pitchFamily="34" charset="-122"/>
                <a:ea typeface="微软雅黑" panose="020B0503020204020204" pitchFamily="34" charset="-122"/>
              </a:rPr>
              <a:t>GBM</a:t>
            </a:r>
            <a:r>
              <a:rPr lang="zh-CN" altLang="en-US" dirty="0">
                <a:latin typeface="微软雅黑" panose="020B0503020204020204" pitchFamily="34" charset="-122"/>
                <a:ea typeface="微软雅黑" panose="020B0503020204020204" pitchFamily="34" charset="-122"/>
              </a:rPr>
              <a:t>），其相对 </a:t>
            </a:r>
            <a:r>
              <a:rPr lang="en-US" altLang="zh-CN" dirty="0" err="1">
                <a:latin typeface="微软雅黑" panose="020B0503020204020204" pitchFamily="34" charset="-122"/>
                <a:ea typeface="微软雅黑" panose="020B0503020204020204" pitchFamily="34" charset="-122"/>
              </a:rPr>
              <a:t>XGBoost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具有训练速度快、内存占用低的特点。</a:t>
            </a:r>
            <a:endParaRPr lang="en-US" altLang="zh-CN" dirty="0">
              <a:latin typeface="微软雅黑" panose="020B0503020204020204" pitchFamily="34" charset="-122"/>
              <a:ea typeface="微软雅黑" panose="020B0503020204020204" pitchFamily="34" charset="-122"/>
            </a:endParaRPr>
          </a:p>
        </p:txBody>
      </p:sp>
      <p:pic>
        <p:nvPicPr>
          <p:cNvPr id="39938" name="Picture 2">
            <a:extLst>
              <a:ext uri="{FF2B5EF4-FFF2-40B4-BE49-F238E27FC236}">
                <a16:creationId xmlns:a16="http://schemas.microsoft.com/office/drawing/2014/main" id="{A99D017F-9B58-4359-AC4D-66022A3C8F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4" y="3429000"/>
            <a:ext cx="11059158" cy="29505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BF54ED4-2CFF-4D3F-8101-E102FE98A147}"/>
              </a:ext>
            </a:extLst>
          </p:cNvPr>
          <p:cNvSpPr txBox="1"/>
          <p:nvPr/>
        </p:nvSpPr>
        <p:spPr>
          <a:xfrm>
            <a:off x="4916550" y="2970092"/>
            <a:ext cx="430873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应用内存更少，速度更快</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30027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err="1">
                <a:solidFill>
                  <a:srgbClr val="373737"/>
                </a:solidFill>
                <a:latin typeface="微软雅黑" panose="020B0503020204020204" pitchFamily="34" charset="-122"/>
                <a:ea typeface="微软雅黑" panose="020B0503020204020204" pitchFamily="34" charset="-122"/>
              </a:rPr>
              <a:t>Lightgbm</a:t>
            </a:r>
            <a:r>
              <a:rPr lang="en-US" altLang="zh-CN" sz="2000" b="1" dirty="0">
                <a:solidFill>
                  <a:srgbClr val="373737"/>
                </a:solidFill>
                <a:latin typeface="微软雅黑" panose="020B0503020204020204" pitchFamily="34" charset="-122"/>
                <a:ea typeface="微软雅黑" panose="020B0503020204020204" pitchFamily="34" charset="-122"/>
              </a:rPr>
              <a:t> </a:t>
            </a:r>
            <a:r>
              <a:rPr lang="zh-CN" altLang="en-US" sz="2000" b="1" dirty="0">
                <a:solidFill>
                  <a:srgbClr val="373737"/>
                </a:solidFill>
                <a:latin typeface="微软雅黑" panose="020B0503020204020204" pitchFamily="34" charset="-122"/>
                <a:ea typeface="微软雅黑" panose="020B0503020204020204" pitchFamily="34" charset="-122"/>
              </a:rPr>
              <a:t>实践</a:t>
            </a:r>
          </a:p>
        </p:txBody>
      </p:sp>
      <p:sp>
        <p:nvSpPr>
          <p:cNvPr id="11" name="文本框 10">
            <a:extLst>
              <a:ext uri="{FF2B5EF4-FFF2-40B4-BE49-F238E27FC236}">
                <a16:creationId xmlns:a16="http://schemas.microsoft.com/office/drawing/2014/main" id="{6DBEC6EC-E48A-4CE6-811C-4859CCD79368}"/>
              </a:ext>
            </a:extLst>
          </p:cNvPr>
          <p:cNvSpPr txBox="1"/>
          <p:nvPr/>
        </p:nvSpPr>
        <p:spPr>
          <a:xfrm>
            <a:off x="578230" y="2025206"/>
            <a:ext cx="11140442" cy="3782895"/>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需要</a:t>
            </a:r>
            <a:r>
              <a:rPr lang="zh-CN" altLang="en-US" b="1" dirty="0">
                <a:solidFill>
                  <a:srgbClr val="FF0000"/>
                </a:solidFill>
                <a:latin typeface="微软雅黑" panose="020B0503020204020204" pitchFamily="34" charset="-122"/>
                <a:ea typeface="微软雅黑" panose="020B0503020204020204" pitchFamily="34" charset="-122"/>
              </a:rPr>
              <a:t>安装额外的依赖</a:t>
            </a:r>
            <a:r>
              <a:rPr lang="zh-CN" altLang="en-US" dirty="0">
                <a:latin typeface="微软雅黑" panose="020B0503020204020204" pitchFamily="34" charset="-122"/>
                <a:ea typeface="微软雅黑" panose="020B0503020204020204" pitchFamily="34" charset="-122"/>
              </a:rPr>
              <a:t>来使用：</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solidFill>
                  <a:srgbClr val="FF0000"/>
                </a:solidFill>
                <a:latin typeface="微软雅黑" panose="020B0503020204020204" pitchFamily="34" charset="-122"/>
                <a:ea typeface="微软雅黑" panose="020B0503020204020204" pitchFamily="34" charset="-122"/>
              </a:rPr>
              <a:t>!pip install </a:t>
            </a:r>
            <a:r>
              <a:rPr lang="en-US" altLang="zh-CN" dirty="0" err="1">
                <a:solidFill>
                  <a:srgbClr val="FF0000"/>
                </a:solidFill>
                <a:latin typeface="微软雅黑" panose="020B0503020204020204" pitchFamily="34" charset="-122"/>
                <a:ea typeface="微软雅黑" panose="020B0503020204020204" pitchFamily="34" charset="-122"/>
              </a:rPr>
              <a:t>lightgbm</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from </a:t>
            </a:r>
            <a:r>
              <a:rPr lang="en-US" altLang="zh-CN" dirty="0" err="1">
                <a:latin typeface="微软雅黑" panose="020B0503020204020204" pitchFamily="34" charset="-122"/>
                <a:ea typeface="微软雅黑" panose="020B0503020204020204" pitchFamily="34" charset="-122"/>
              </a:rPr>
              <a:t>lightgbm</a:t>
            </a:r>
            <a:r>
              <a:rPr lang="en-US" altLang="zh-CN" dirty="0">
                <a:latin typeface="微软雅黑" panose="020B0503020204020204" pitchFamily="34" charset="-122"/>
                <a:ea typeface="微软雅黑" panose="020B0503020204020204" pitchFamily="34" charset="-122"/>
              </a:rPr>
              <a:t> import </a:t>
            </a:r>
            <a:r>
              <a:rPr lang="en-US" altLang="zh-CN" dirty="0" err="1">
                <a:latin typeface="微软雅黑" panose="020B0503020204020204" pitchFamily="34" charset="-122"/>
                <a:ea typeface="微软雅黑" panose="020B0503020204020204" pitchFamily="34" charset="-122"/>
              </a:rPr>
              <a:t>LGBMRegressor</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lightgbm0 = </a:t>
            </a:r>
            <a:r>
              <a:rPr lang="en-US" altLang="zh-CN" dirty="0" err="1">
                <a:latin typeface="微软雅黑" panose="020B0503020204020204" pitchFamily="34" charset="-122"/>
                <a:ea typeface="微软雅黑" panose="020B0503020204020204" pitchFamily="34" charset="-122"/>
              </a:rPr>
              <a:t>LGBMRegressor</a:t>
            </a:r>
            <a:r>
              <a:rPr lang="en-US" altLang="zh-CN" dirty="0">
                <a:latin typeface="微软雅黑" panose="020B0503020204020204" pitchFamily="34" charset="-122"/>
                <a:ea typeface="微软雅黑" panose="020B0503020204020204" pitchFamily="34" charset="-122"/>
              </a:rPr>
              <a:t>()</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lightgbm0.fit(x, y)</a:t>
            </a:r>
          </a:p>
        </p:txBody>
      </p:sp>
      <p:sp>
        <p:nvSpPr>
          <p:cNvPr id="12" name="文本框 11">
            <a:extLst>
              <a:ext uri="{FF2B5EF4-FFF2-40B4-BE49-F238E27FC236}">
                <a16:creationId xmlns:a16="http://schemas.microsoft.com/office/drawing/2014/main" id="{4C4F8C22-B56E-44A6-A44F-B8C794CEBA41}"/>
              </a:ext>
            </a:extLst>
          </p:cNvPr>
          <p:cNvSpPr txBox="1"/>
          <p:nvPr/>
        </p:nvSpPr>
        <p:spPr>
          <a:xfrm>
            <a:off x="4045330" y="4463612"/>
            <a:ext cx="1254762" cy="458908"/>
          </a:xfrm>
          <a:prstGeom prst="rect">
            <a:avLst/>
          </a:prstGeom>
          <a:noFill/>
        </p:spPr>
        <p:txBody>
          <a:bodyPr wrap="square" rtlCol="0">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定义模型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A7B9565-2E63-4533-8CA0-D44A515535EF}"/>
              </a:ext>
            </a:extLst>
          </p:cNvPr>
          <p:cNvSpPr txBox="1"/>
          <p:nvPr/>
        </p:nvSpPr>
        <p:spPr>
          <a:xfrm>
            <a:off x="2767712" y="5349193"/>
            <a:ext cx="1181100"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训练模型</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26849FF-2442-4446-8AC5-5E76D49A6DBD}"/>
              </a:ext>
            </a:extLst>
          </p:cNvPr>
          <p:cNvPicPr>
            <a:picLocks noChangeAspect="1"/>
          </p:cNvPicPr>
          <p:nvPr/>
        </p:nvPicPr>
        <p:blipFill>
          <a:blip r:embed="rId8"/>
          <a:stretch>
            <a:fillRect/>
          </a:stretch>
        </p:blipFill>
        <p:spPr>
          <a:xfrm>
            <a:off x="6096000" y="2284881"/>
            <a:ext cx="5830254" cy="3021964"/>
          </a:xfrm>
          <a:prstGeom prst="rect">
            <a:avLst/>
          </a:prstGeom>
        </p:spPr>
      </p:pic>
    </p:spTree>
    <p:custDataLst>
      <p:tags r:id="rId1"/>
    </p:custDataLst>
    <p:extLst>
      <p:ext uri="{BB962C8B-B14F-4D97-AF65-F5344CB8AC3E}">
        <p14:creationId xmlns:p14="http://schemas.microsoft.com/office/powerpoint/2010/main" val="1964674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管理学中的决策树</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6</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风控业务案例</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735680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2" name="图片 1">
            <a:extLst>
              <a:ext uri="{FF2B5EF4-FFF2-40B4-BE49-F238E27FC236}">
                <a16:creationId xmlns:a16="http://schemas.microsoft.com/office/drawing/2014/main" id="{9D1E0AC3-5A1D-4B53-AB2F-B89D813C8376}"/>
              </a:ext>
            </a:extLst>
          </p:cNvPr>
          <p:cNvPicPr>
            <a:picLocks noChangeAspect="1"/>
          </p:cNvPicPr>
          <p:nvPr/>
        </p:nvPicPr>
        <p:blipFill>
          <a:blip r:embed="rId8"/>
          <a:stretch>
            <a:fillRect/>
          </a:stretch>
        </p:blipFill>
        <p:spPr>
          <a:xfrm>
            <a:off x="727201" y="1136492"/>
            <a:ext cx="10737598" cy="5117720"/>
          </a:xfrm>
          <a:prstGeom prst="rect">
            <a:avLst/>
          </a:prstGeom>
        </p:spPr>
      </p:pic>
    </p:spTree>
    <p:custDataLst>
      <p:tags r:id="rId1"/>
    </p:custDataLst>
    <p:extLst>
      <p:ext uri="{BB962C8B-B14F-4D97-AF65-F5344CB8AC3E}">
        <p14:creationId xmlns:p14="http://schemas.microsoft.com/office/powerpoint/2010/main" val="1432471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4" name="文本框 13">
            <a:extLst>
              <a:ext uri="{FF2B5EF4-FFF2-40B4-BE49-F238E27FC236}">
                <a16:creationId xmlns:a16="http://schemas.microsoft.com/office/drawing/2014/main" id="{C089C727-333B-42D4-89E0-16DCB5252341}"/>
              </a:ext>
            </a:extLst>
          </p:cNvPr>
          <p:cNvSpPr txBox="1"/>
          <p:nvPr/>
        </p:nvSpPr>
        <p:spPr>
          <a:xfrm>
            <a:off x="259396" y="1235500"/>
            <a:ext cx="4816788" cy="4801314"/>
          </a:xfrm>
          <a:prstGeom prst="rect">
            <a:avLst/>
          </a:prstGeom>
          <a:noFill/>
        </p:spPr>
        <p:txBody>
          <a:bodyPr wrap="square">
            <a:spAutoFit/>
          </a:bodyPr>
          <a:lstStyle/>
          <a:p>
            <a:r>
              <a:rPr lang="zh-CN" altLang="en-US" dirty="0"/>
              <a:t># 线性模型</a:t>
            </a:r>
          </a:p>
          <a:p>
            <a:r>
              <a:rPr lang="zh-CN" altLang="en-US" dirty="0"/>
              <a:t>model = LinearRegression()</a:t>
            </a:r>
          </a:p>
          <a:p>
            <a:endParaRPr lang="zh-CN" altLang="en-US" dirty="0"/>
          </a:p>
          <a:p>
            <a:r>
              <a:rPr lang="zh-CN" altLang="en-US" dirty="0"/>
              <a:t># 决策树</a:t>
            </a:r>
          </a:p>
          <a:p>
            <a:r>
              <a:rPr lang="zh-CN" altLang="en-US" dirty="0"/>
              <a:t>model = DecisionTreeRegressor()</a:t>
            </a:r>
          </a:p>
          <a:p>
            <a:endParaRPr lang="zh-CN" altLang="en-US" dirty="0"/>
          </a:p>
          <a:p>
            <a:r>
              <a:rPr lang="zh-CN" altLang="en-US" dirty="0"/>
              <a:t># 随机森林</a:t>
            </a:r>
            <a:endParaRPr lang="en-US" altLang="zh-CN" dirty="0"/>
          </a:p>
          <a:p>
            <a:r>
              <a:rPr lang="zh-CN" altLang="en-US" dirty="0"/>
              <a:t>model = RandomForestRegressor()</a:t>
            </a:r>
            <a:endParaRPr lang="en-US" altLang="zh-CN" dirty="0"/>
          </a:p>
          <a:p>
            <a:endParaRPr lang="zh-CN" altLang="en-US" dirty="0"/>
          </a:p>
          <a:p>
            <a:r>
              <a:rPr lang="zh-CN" altLang="en-US" dirty="0"/>
              <a:t># GBDT</a:t>
            </a:r>
          </a:p>
          <a:p>
            <a:r>
              <a:rPr lang="zh-CN" altLang="en-US" dirty="0"/>
              <a:t>model = GradientBoostingRegressor()</a:t>
            </a:r>
            <a:endParaRPr lang="en-US" altLang="zh-CN" dirty="0"/>
          </a:p>
          <a:p>
            <a:endParaRPr lang="zh-CN" altLang="en-US" dirty="0"/>
          </a:p>
          <a:p>
            <a:r>
              <a:rPr lang="zh-CN" altLang="en-US" dirty="0"/>
              <a:t># XGBoost</a:t>
            </a:r>
            <a:endParaRPr lang="en-US" altLang="zh-CN" dirty="0"/>
          </a:p>
          <a:p>
            <a:r>
              <a:rPr lang="zh-CN" altLang="en-US" dirty="0"/>
              <a:t>model = XGBRegressor()</a:t>
            </a:r>
            <a:endParaRPr lang="en-US" altLang="zh-CN" dirty="0"/>
          </a:p>
          <a:p>
            <a:endParaRPr lang="zh-CN" altLang="en-US" dirty="0"/>
          </a:p>
          <a:p>
            <a:r>
              <a:rPr lang="zh-CN" altLang="en-US" dirty="0"/>
              <a:t># LightGBM)</a:t>
            </a:r>
          </a:p>
          <a:p>
            <a:r>
              <a:rPr lang="zh-CN" altLang="en-US" dirty="0"/>
              <a:t>model = LGBMRegressor()</a:t>
            </a:r>
          </a:p>
        </p:txBody>
      </p:sp>
      <p:sp>
        <p:nvSpPr>
          <p:cNvPr id="15" name="文本框 14">
            <a:extLst>
              <a:ext uri="{FF2B5EF4-FFF2-40B4-BE49-F238E27FC236}">
                <a16:creationId xmlns:a16="http://schemas.microsoft.com/office/drawing/2014/main" id="{E9A4ABC1-B0E5-437D-9D81-FFBED3915B3F}"/>
              </a:ext>
            </a:extLst>
          </p:cNvPr>
          <p:cNvSpPr txBox="1"/>
          <p:nvPr/>
        </p:nvSpPr>
        <p:spPr>
          <a:xfrm>
            <a:off x="4843782" y="970808"/>
            <a:ext cx="4816788" cy="961289"/>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与之前唯一区别就是更改一下模型名称</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（以及模型配置，如果需要的话）</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7C59484-0374-45A8-A5D0-ED2EABAD6DBC}"/>
              </a:ext>
            </a:extLst>
          </p:cNvPr>
          <p:cNvPicPr>
            <a:picLocks noChangeAspect="1"/>
          </p:cNvPicPr>
          <p:nvPr/>
        </p:nvPicPr>
        <p:blipFill>
          <a:blip r:embed="rId8"/>
          <a:stretch>
            <a:fillRect/>
          </a:stretch>
        </p:blipFill>
        <p:spPr>
          <a:xfrm>
            <a:off x="5207832" y="2184292"/>
            <a:ext cx="4452738" cy="4029853"/>
          </a:xfrm>
          <a:prstGeom prst="rect">
            <a:avLst/>
          </a:prstGeom>
        </p:spPr>
      </p:pic>
      <p:sp>
        <p:nvSpPr>
          <p:cNvPr id="16" name="文本框 15">
            <a:extLst>
              <a:ext uri="{FF2B5EF4-FFF2-40B4-BE49-F238E27FC236}">
                <a16:creationId xmlns:a16="http://schemas.microsoft.com/office/drawing/2014/main" id="{0CE985EC-9252-443C-BE66-545FF066738C}"/>
              </a:ext>
            </a:extLst>
          </p:cNvPr>
          <p:cNvSpPr txBox="1"/>
          <p:nvPr/>
        </p:nvSpPr>
        <p:spPr>
          <a:xfrm>
            <a:off x="2781294" y="140350"/>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回归任务</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62345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5" name="文本框 14">
            <a:extLst>
              <a:ext uri="{FF2B5EF4-FFF2-40B4-BE49-F238E27FC236}">
                <a16:creationId xmlns:a16="http://schemas.microsoft.com/office/drawing/2014/main" id="{E9A4ABC1-B0E5-437D-9D81-FFBED3915B3F}"/>
              </a:ext>
            </a:extLst>
          </p:cNvPr>
          <p:cNvSpPr txBox="1"/>
          <p:nvPr/>
        </p:nvSpPr>
        <p:spPr>
          <a:xfrm>
            <a:off x="167638" y="1086876"/>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分类任务</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2F2EFD6-2422-436A-8863-B836C228281A}"/>
              </a:ext>
            </a:extLst>
          </p:cNvPr>
          <p:cNvPicPr>
            <a:picLocks noChangeAspect="1"/>
          </p:cNvPicPr>
          <p:nvPr/>
        </p:nvPicPr>
        <p:blipFill>
          <a:blip r:embed="rId8"/>
          <a:stretch>
            <a:fillRect/>
          </a:stretch>
        </p:blipFill>
        <p:spPr>
          <a:xfrm>
            <a:off x="2872368" y="970808"/>
            <a:ext cx="8580864" cy="5669771"/>
          </a:xfrm>
          <a:prstGeom prst="rect">
            <a:avLst/>
          </a:prstGeom>
        </p:spPr>
      </p:pic>
    </p:spTree>
    <p:custDataLst>
      <p:tags r:id="rId1"/>
    </p:custDataLst>
    <p:extLst>
      <p:ext uri="{BB962C8B-B14F-4D97-AF65-F5344CB8AC3E}">
        <p14:creationId xmlns:p14="http://schemas.microsoft.com/office/powerpoint/2010/main" val="8816175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5" name="文本框 14">
            <a:extLst>
              <a:ext uri="{FF2B5EF4-FFF2-40B4-BE49-F238E27FC236}">
                <a16:creationId xmlns:a16="http://schemas.microsoft.com/office/drawing/2014/main" id="{E9A4ABC1-B0E5-437D-9D81-FFBED3915B3F}"/>
              </a:ext>
            </a:extLst>
          </p:cNvPr>
          <p:cNvSpPr txBox="1"/>
          <p:nvPr/>
        </p:nvSpPr>
        <p:spPr>
          <a:xfrm>
            <a:off x="167638" y="1086876"/>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特征重要性：回归</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72A3E08-403A-46B2-996B-16834A62BC4F}"/>
              </a:ext>
            </a:extLst>
          </p:cNvPr>
          <p:cNvPicPr>
            <a:picLocks noChangeAspect="1"/>
          </p:cNvPicPr>
          <p:nvPr/>
        </p:nvPicPr>
        <p:blipFill>
          <a:blip r:embed="rId8"/>
          <a:stretch>
            <a:fillRect/>
          </a:stretch>
        </p:blipFill>
        <p:spPr>
          <a:xfrm>
            <a:off x="27559" y="1675333"/>
            <a:ext cx="6287045" cy="1661304"/>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4BA905AE-140F-4103-A37D-1CCFBB084CF4}"/>
              </a:ext>
            </a:extLst>
          </p:cNvPr>
          <p:cNvSpPr txBox="1"/>
          <p:nvPr/>
        </p:nvSpPr>
        <p:spPr>
          <a:xfrm>
            <a:off x="2526985" y="2115954"/>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决策树</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F8C4A16-5B1B-47C3-92FC-48F17E8CB1AE}"/>
              </a:ext>
            </a:extLst>
          </p:cNvPr>
          <p:cNvPicPr>
            <a:picLocks noChangeAspect="1"/>
          </p:cNvPicPr>
          <p:nvPr/>
        </p:nvPicPr>
        <p:blipFill>
          <a:blip r:embed="rId9"/>
          <a:stretch>
            <a:fillRect/>
          </a:stretch>
        </p:blipFill>
        <p:spPr>
          <a:xfrm>
            <a:off x="-2" y="3429000"/>
            <a:ext cx="6469941" cy="1668925"/>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0E5035FF-0653-4186-8DDB-74037F004568}"/>
              </a:ext>
            </a:extLst>
          </p:cNvPr>
          <p:cNvSpPr txBox="1"/>
          <p:nvPr/>
        </p:nvSpPr>
        <p:spPr>
          <a:xfrm>
            <a:off x="2462528" y="3869621"/>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随机森林</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922B46C-9937-4098-AEF0-1526F01D2C3B}"/>
              </a:ext>
            </a:extLst>
          </p:cNvPr>
          <p:cNvPicPr>
            <a:picLocks noChangeAspect="1"/>
          </p:cNvPicPr>
          <p:nvPr/>
        </p:nvPicPr>
        <p:blipFill>
          <a:blip r:embed="rId10"/>
          <a:stretch>
            <a:fillRect/>
          </a:stretch>
        </p:blipFill>
        <p:spPr>
          <a:xfrm>
            <a:off x="98540" y="5166133"/>
            <a:ext cx="5997460" cy="1623201"/>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E9DDE2F1-F911-4E80-962E-5914EDC9587C}"/>
              </a:ext>
            </a:extLst>
          </p:cNvPr>
          <p:cNvSpPr txBox="1"/>
          <p:nvPr/>
        </p:nvSpPr>
        <p:spPr>
          <a:xfrm>
            <a:off x="2203910" y="5569172"/>
            <a:ext cx="2294890" cy="499624"/>
          </a:xfrm>
          <a:prstGeom prst="rect">
            <a:avLst/>
          </a:prstGeom>
          <a:noFill/>
        </p:spPr>
        <p:txBody>
          <a:bodyPr wrap="square" rtlCol="0">
            <a:spAutoFit/>
          </a:bodyPr>
          <a:lstStyle/>
          <a:p>
            <a:pPr algn="ct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GBDT</a:t>
            </a:r>
          </a:p>
        </p:txBody>
      </p:sp>
      <p:pic>
        <p:nvPicPr>
          <p:cNvPr id="6" name="图片 5">
            <a:extLst>
              <a:ext uri="{FF2B5EF4-FFF2-40B4-BE49-F238E27FC236}">
                <a16:creationId xmlns:a16="http://schemas.microsoft.com/office/drawing/2014/main" id="{9B3A0993-5E6B-40B4-AC52-861732AAA4EE}"/>
              </a:ext>
            </a:extLst>
          </p:cNvPr>
          <p:cNvPicPr>
            <a:picLocks noChangeAspect="1"/>
          </p:cNvPicPr>
          <p:nvPr/>
        </p:nvPicPr>
        <p:blipFill>
          <a:blip r:embed="rId11"/>
          <a:stretch>
            <a:fillRect/>
          </a:stretch>
        </p:blipFill>
        <p:spPr>
          <a:xfrm>
            <a:off x="6372739" y="1685799"/>
            <a:ext cx="5791702" cy="1615580"/>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89261BE0-0517-42AB-8E90-09DAD559E67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01758" y="4481076"/>
            <a:ext cx="5791702" cy="1559860"/>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F6267380-9BA3-4E0F-BC41-50C45AACB5C4}"/>
              </a:ext>
            </a:extLst>
          </p:cNvPr>
          <p:cNvSpPr txBox="1"/>
          <p:nvPr/>
        </p:nvSpPr>
        <p:spPr>
          <a:xfrm>
            <a:off x="8517570" y="2243777"/>
            <a:ext cx="2294890" cy="499624"/>
          </a:xfrm>
          <a:prstGeom prst="rect">
            <a:avLst/>
          </a:prstGeom>
          <a:noFill/>
        </p:spPr>
        <p:txBody>
          <a:bodyPr wrap="square" rtlCol="0">
            <a:spAutoFit/>
          </a:bodyPr>
          <a:lstStyle/>
          <a:p>
            <a:pPr algn="ctr">
              <a:lnSpc>
                <a:spcPct val="150000"/>
              </a:lnSpc>
            </a:pPr>
            <a:r>
              <a:rPr lang="en-US" altLang="zh-CN" sz="2000" b="1" dirty="0" err="1">
                <a:solidFill>
                  <a:srgbClr val="FF0000"/>
                </a:solidFill>
                <a:latin typeface="微软雅黑" panose="020B0503020204020204" pitchFamily="34" charset="-122"/>
                <a:ea typeface="微软雅黑" panose="020B0503020204020204" pitchFamily="34" charset="-122"/>
              </a:rPr>
              <a:t>XGBoost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C68FDF7-F013-4A19-9843-0CD6165B12C5}"/>
              </a:ext>
            </a:extLst>
          </p:cNvPr>
          <p:cNvSpPr txBox="1"/>
          <p:nvPr/>
        </p:nvSpPr>
        <p:spPr>
          <a:xfrm>
            <a:off x="8504612" y="5011194"/>
            <a:ext cx="2294890" cy="499624"/>
          </a:xfrm>
          <a:prstGeom prst="rect">
            <a:avLst/>
          </a:prstGeom>
          <a:noFill/>
        </p:spPr>
        <p:txBody>
          <a:bodyPr wrap="square" rtlCol="0">
            <a:spAutoFit/>
          </a:bodyPr>
          <a:lstStyle/>
          <a:p>
            <a:pPr algn="ctr">
              <a:lnSpc>
                <a:spcPct val="150000"/>
              </a:lnSpc>
            </a:pPr>
            <a:r>
              <a:rPr lang="en-US" altLang="zh-CN" sz="2000" b="1" dirty="0" err="1">
                <a:solidFill>
                  <a:srgbClr val="FF0000"/>
                </a:solidFill>
                <a:latin typeface="微软雅黑" panose="020B0503020204020204" pitchFamily="34" charset="-122"/>
                <a:ea typeface="微软雅黑" panose="020B0503020204020204" pitchFamily="34" charset="-122"/>
              </a:rPr>
              <a:t>LightGBM</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200936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5" name="文本框 14">
            <a:extLst>
              <a:ext uri="{FF2B5EF4-FFF2-40B4-BE49-F238E27FC236}">
                <a16:creationId xmlns:a16="http://schemas.microsoft.com/office/drawing/2014/main" id="{E9A4ABC1-B0E5-437D-9D81-FFBED3915B3F}"/>
              </a:ext>
            </a:extLst>
          </p:cNvPr>
          <p:cNvSpPr txBox="1"/>
          <p:nvPr/>
        </p:nvSpPr>
        <p:spPr>
          <a:xfrm>
            <a:off x="167638" y="1086876"/>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特征重要性：分类</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72A3E08-403A-46B2-996B-16834A62BC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24063" y="1675333"/>
            <a:ext cx="6094036" cy="1661304"/>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4BA905AE-140F-4103-A37D-1CCFBB084CF4}"/>
              </a:ext>
            </a:extLst>
          </p:cNvPr>
          <p:cNvSpPr txBox="1"/>
          <p:nvPr/>
        </p:nvSpPr>
        <p:spPr>
          <a:xfrm>
            <a:off x="2526985" y="2115954"/>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决策树</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F8C4A16-5B1B-47C3-92FC-48F17E8CB1A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4633" y="3429000"/>
            <a:ext cx="6240671" cy="1668925"/>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0E5035FF-0653-4186-8DDB-74037F004568}"/>
              </a:ext>
            </a:extLst>
          </p:cNvPr>
          <p:cNvSpPr txBox="1"/>
          <p:nvPr/>
        </p:nvSpPr>
        <p:spPr>
          <a:xfrm>
            <a:off x="2462528" y="3869621"/>
            <a:ext cx="2294890" cy="499624"/>
          </a:xfrm>
          <a:prstGeom prst="rect">
            <a:avLst/>
          </a:prstGeom>
          <a:noFill/>
        </p:spPr>
        <p:txBody>
          <a:bodyPr wrap="square" rtlCol="0">
            <a:spAutoFit/>
          </a:bodyPr>
          <a:lstStyle/>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随机森林</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922B46C-9937-4098-AEF0-1526F01D2C3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9655" y="5166133"/>
            <a:ext cx="5815230" cy="1623201"/>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E9DDE2F1-F911-4E80-962E-5914EDC9587C}"/>
              </a:ext>
            </a:extLst>
          </p:cNvPr>
          <p:cNvSpPr txBox="1"/>
          <p:nvPr/>
        </p:nvSpPr>
        <p:spPr>
          <a:xfrm>
            <a:off x="2203910" y="5569172"/>
            <a:ext cx="2294890" cy="499624"/>
          </a:xfrm>
          <a:prstGeom prst="rect">
            <a:avLst/>
          </a:prstGeom>
          <a:noFill/>
        </p:spPr>
        <p:txBody>
          <a:bodyPr wrap="square" rtlCol="0">
            <a:spAutoFit/>
          </a:bodyPr>
          <a:lstStyle/>
          <a:p>
            <a:pPr algn="ct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GBDT</a:t>
            </a:r>
          </a:p>
        </p:txBody>
      </p:sp>
      <p:pic>
        <p:nvPicPr>
          <p:cNvPr id="6" name="图片 5">
            <a:extLst>
              <a:ext uri="{FF2B5EF4-FFF2-40B4-BE49-F238E27FC236}">
                <a16:creationId xmlns:a16="http://schemas.microsoft.com/office/drawing/2014/main" id="{9B3A0993-5E6B-40B4-AC52-861732AAA4E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533119" y="1685799"/>
            <a:ext cx="5470941" cy="1615580"/>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89261BE0-0517-42AB-8E90-09DAD559E67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356946" y="4481076"/>
            <a:ext cx="5681326" cy="1559860"/>
          </a:xfrm>
          <a:prstGeom prst="rect">
            <a:avLst/>
          </a:prstGeom>
          <a:ln>
            <a:noFill/>
          </a:ln>
          <a:effectLst>
            <a:outerShdw blurRad="292100" dist="139700" dir="2700000" algn="tl" rotWithShape="0">
              <a:srgbClr val="333333">
                <a:alpha val="65000"/>
              </a:srgbClr>
            </a:outerShdw>
          </a:effectLst>
        </p:spPr>
      </p:pic>
      <p:sp>
        <p:nvSpPr>
          <p:cNvPr id="18" name="文本框 17">
            <a:extLst>
              <a:ext uri="{FF2B5EF4-FFF2-40B4-BE49-F238E27FC236}">
                <a16:creationId xmlns:a16="http://schemas.microsoft.com/office/drawing/2014/main" id="{F6267380-9BA3-4E0F-BC41-50C45AACB5C4}"/>
              </a:ext>
            </a:extLst>
          </p:cNvPr>
          <p:cNvSpPr txBox="1"/>
          <p:nvPr/>
        </p:nvSpPr>
        <p:spPr>
          <a:xfrm>
            <a:off x="8517570" y="2243777"/>
            <a:ext cx="2294890" cy="499624"/>
          </a:xfrm>
          <a:prstGeom prst="rect">
            <a:avLst/>
          </a:prstGeom>
          <a:noFill/>
        </p:spPr>
        <p:txBody>
          <a:bodyPr wrap="square" rtlCol="0">
            <a:spAutoFit/>
          </a:bodyPr>
          <a:lstStyle/>
          <a:p>
            <a:pPr algn="ctr">
              <a:lnSpc>
                <a:spcPct val="150000"/>
              </a:lnSpc>
            </a:pPr>
            <a:r>
              <a:rPr lang="en-US" altLang="zh-CN" sz="2000" b="1" dirty="0" err="1">
                <a:solidFill>
                  <a:srgbClr val="FF0000"/>
                </a:solidFill>
                <a:latin typeface="微软雅黑" panose="020B0503020204020204" pitchFamily="34" charset="-122"/>
                <a:ea typeface="微软雅黑" panose="020B0503020204020204" pitchFamily="34" charset="-122"/>
              </a:rPr>
              <a:t>XGBoost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C68FDF7-F013-4A19-9843-0CD6165B12C5}"/>
              </a:ext>
            </a:extLst>
          </p:cNvPr>
          <p:cNvSpPr txBox="1"/>
          <p:nvPr/>
        </p:nvSpPr>
        <p:spPr>
          <a:xfrm>
            <a:off x="8504612" y="5011194"/>
            <a:ext cx="2294890" cy="499624"/>
          </a:xfrm>
          <a:prstGeom prst="rect">
            <a:avLst/>
          </a:prstGeom>
          <a:noFill/>
        </p:spPr>
        <p:txBody>
          <a:bodyPr wrap="square" rtlCol="0">
            <a:spAutoFit/>
          </a:bodyPr>
          <a:lstStyle/>
          <a:p>
            <a:pPr algn="ctr">
              <a:lnSpc>
                <a:spcPct val="150000"/>
              </a:lnSpc>
            </a:pPr>
            <a:r>
              <a:rPr lang="en-US" altLang="zh-CN" sz="2000" b="1" dirty="0" err="1">
                <a:solidFill>
                  <a:srgbClr val="FF0000"/>
                </a:solidFill>
                <a:latin typeface="微软雅黑" panose="020B0503020204020204" pitchFamily="34" charset="-122"/>
                <a:ea typeface="微软雅黑" panose="020B0503020204020204" pitchFamily="34" charset="-122"/>
              </a:rPr>
              <a:t>LightGBM</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927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2215991"/>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p>
          <a:p>
            <a:pPr marL="914400" lvl="1" indent="-457200">
              <a:buFont typeface="Wingdings" panose="05000000000000000000" pitchFamily="2" charset="2"/>
              <a:buChar char="p"/>
            </a:pP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836D86F6-0BFF-408D-8AA8-8392B8530EC8}"/>
              </a:ext>
            </a:extLst>
          </p:cNvPr>
          <p:cNvSpPr txBox="1"/>
          <p:nvPr/>
        </p:nvSpPr>
        <p:spPr>
          <a:xfrm>
            <a:off x="2414703" y="3305889"/>
            <a:ext cx="7362594" cy="830997"/>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假设知道各个事件的概率，</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用什么方法可以得到最优的决策呢？</a:t>
            </a:r>
            <a:endParaRPr lang="en-US" altLang="zh-CN"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74925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2215991"/>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p>
          <a:p>
            <a:pPr marL="914400" lvl="1" indent="-457200">
              <a:buFont typeface="Wingdings" panose="05000000000000000000" pitchFamily="2" charset="2"/>
              <a:buChar char="p"/>
            </a:pP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836D86F6-0BFF-408D-8AA8-8392B8530EC8}"/>
              </a:ext>
            </a:extLst>
          </p:cNvPr>
          <p:cNvSpPr txBox="1"/>
          <p:nvPr/>
        </p:nvSpPr>
        <p:spPr>
          <a:xfrm>
            <a:off x="2414703" y="3305889"/>
            <a:ext cx="7362594" cy="1692771"/>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假设知道各个事件的概率，</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用什么方法可以得到最优的决策呢？</a:t>
            </a:r>
            <a:endParaRPr lang="en-US" altLang="zh-CN" sz="2400" dirty="0">
              <a:latin typeface="微软雅黑" panose="020B0503020204020204" pitchFamily="34" charset="-122"/>
              <a:ea typeface="微软雅黑" panose="020B0503020204020204" pitchFamily="34" charset="-122"/>
            </a:endParaRPr>
          </a:p>
          <a:p>
            <a:pPr algn="ctr"/>
            <a:endParaRPr lang="en-US" altLang="zh-CN" sz="2400" dirty="0">
              <a:latin typeface="微软雅黑" panose="020B0503020204020204" pitchFamily="34" charset="-122"/>
              <a:ea typeface="微软雅黑" panose="020B0503020204020204" pitchFamily="34" charset="-122"/>
            </a:endParaRPr>
          </a:p>
          <a:p>
            <a:pPr algn="ctr"/>
            <a:r>
              <a:rPr lang="zh-CN" altLang="en-US" sz="3200" b="1" dirty="0">
                <a:solidFill>
                  <a:srgbClr val="FF0000"/>
                </a:solidFill>
                <a:latin typeface="微软雅黑" panose="020B0503020204020204" pitchFamily="34" charset="-122"/>
                <a:ea typeface="微软雅黑" panose="020B0503020204020204" pitchFamily="34" charset="-122"/>
              </a:rPr>
              <a:t>决策树</a:t>
            </a:r>
            <a:endParaRPr lang="en-US" altLang="zh-CN" sz="32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68362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107" name="文本框 106">
            <a:extLst>
              <a:ext uri="{FF2B5EF4-FFF2-40B4-BE49-F238E27FC236}">
                <a16:creationId xmlns:a16="http://schemas.microsoft.com/office/drawing/2014/main" id="{584C5DF2-8BDD-4FF1-BE5F-B553ADF6CA0A}"/>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108" name="文本框 107">
            <a:extLst>
              <a:ext uri="{FF2B5EF4-FFF2-40B4-BE49-F238E27FC236}">
                <a16:creationId xmlns:a16="http://schemas.microsoft.com/office/drawing/2014/main" id="{E35E06D9-26A1-4FF0-A2C8-D57215DFD3F1}"/>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109" name="文本框 108">
            <a:extLst>
              <a:ext uri="{FF2B5EF4-FFF2-40B4-BE49-F238E27FC236}">
                <a16:creationId xmlns:a16="http://schemas.microsoft.com/office/drawing/2014/main" id="{378D9D6D-5BEE-4686-99B8-4A12C4DECA0F}"/>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110" name="文本框 109">
            <a:extLst>
              <a:ext uri="{FF2B5EF4-FFF2-40B4-BE49-F238E27FC236}">
                <a16:creationId xmlns:a16="http://schemas.microsoft.com/office/drawing/2014/main" id="{82DF46DA-213C-4B0A-BB53-E86089267432}"/>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111" name="文本框 110">
            <a:extLst>
              <a:ext uri="{FF2B5EF4-FFF2-40B4-BE49-F238E27FC236}">
                <a16:creationId xmlns:a16="http://schemas.microsoft.com/office/drawing/2014/main" id="{7DB4C4F3-1CA2-46CA-BE95-2F9E6132A15B}"/>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112" name="文本框 111">
            <a:extLst>
              <a:ext uri="{FF2B5EF4-FFF2-40B4-BE49-F238E27FC236}">
                <a16:creationId xmlns:a16="http://schemas.microsoft.com/office/drawing/2014/main" id="{96017AFB-E13B-4CCC-BE55-EA037A920631}"/>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113" name="文本框 112">
            <a:extLst>
              <a:ext uri="{FF2B5EF4-FFF2-40B4-BE49-F238E27FC236}">
                <a16:creationId xmlns:a16="http://schemas.microsoft.com/office/drawing/2014/main" id="{37A47ACE-3477-4472-88A1-4D5EE5592E0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114" name="文本框 113">
            <a:extLst>
              <a:ext uri="{FF2B5EF4-FFF2-40B4-BE49-F238E27FC236}">
                <a16:creationId xmlns:a16="http://schemas.microsoft.com/office/drawing/2014/main" id="{0B92795F-0162-41E2-A7D4-E821A2882CDB}"/>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115" name="文本框 114">
            <a:extLst>
              <a:ext uri="{FF2B5EF4-FFF2-40B4-BE49-F238E27FC236}">
                <a16:creationId xmlns:a16="http://schemas.microsoft.com/office/drawing/2014/main" id="{948F41D6-713C-4C3C-B5C8-7D3F368EE4EE}"/>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Tree>
    <p:custDataLst>
      <p:tags r:id="rId1"/>
    </p:custDataLst>
    <p:extLst>
      <p:ext uri="{BB962C8B-B14F-4D97-AF65-F5344CB8AC3E}">
        <p14:creationId xmlns:p14="http://schemas.microsoft.com/office/powerpoint/2010/main" val="2071188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56" name="文本框 55">
            <a:extLst>
              <a:ext uri="{FF2B5EF4-FFF2-40B4-BE49-F238E27FC236}">
                <a16:creationId xmlns:a16="http://schemas.microsoft.com/office/drawing/2014/main" id="{3746C884-85B1-4A02-B0F7-5F5A80C80351}"/>
              </a:ext>
            </a:extLst>
          </p:cNvPr>
          <p:cNvSpPr txBox="1"/>
          <p:nvPr/>
        </p:nvSpPr>
        <p:spPr>
          <a:xfrm>
            <a:off x="8136340" y="1802749"/>
            <a:ext cx="3967881" cy="1200329"/>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基于</a:t>
            </a:r>
            <a:r>
              <a:rPr lang="zh-CN" altLang="en-US" sz="2400" dirty="0">
                <a:solidFill>
                  <a:srgbClr val="FF0000"/>
                </a:solidFill>
                <a:latin typeface="微软雅黑" panose="020B0503020204020204" pitchFamily="34" charset="-122"/>
                <a:ea typeface="微软雅黑" panose="020B0503020204020204" pitchFamily="34" charset="-122"/>
              </a:rPr>
              <a:t>先验概率</a:t>
            </a:r>
            <a:r>
              <a:rPr lang="zh-CN" altLang="en-US" sz="2400" dirty="0">
                <a:latin typeface="微软雅黑" panose="020B0503020204020204" pitchFamily="34" charset="-122"/>
                <a:ea typeface="微软雅黑" panose="020B0503020204020204" pitchFamily="34" charset="-122"/>
              </a:rPr>
              <a:t>画出的决策树，可以让我们求得期望收益最高的决策路径。</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EED8C5B-9947-4813-BA2B-BB8D6B7C5B73}"/>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1" name="文本框 60">
            <a:extLst>
              <a:ext uri="{FF2B5EF4-FFF2-40B4-BE49-F238E27FC236}">
                <a16:creationId xmlns:a16="http://schemas.microsoft.com/office/drawing/2014/main" id="{19F2B589-C197-414D-8C0F-ECBE5655920C}"/>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3" name="文本框 62">
            <a:extLst>
              <a:ext uri="{FF2B5EF4-FFF2-40B4-BE49-F238E27FC236}">
                <a16:creationId xmlns:a16="http://schemas.microsoft.com/office/drawing/2014/main" id="{375F419D-BDBF-4880-9C57-C8F5BE0C3619}"/>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4" name="文本框 63">
            <a:extLst>
              <a:ext uri="{FF2B5EF4-FFF2-40B4-BE49-F238E27FC236}">
                <a16:creationId xmlns:a16="http://schemas.microsoft.com/office/drawing/2014/main" id="{63FC7045-1D55-4747-AD8F-42B0029114D6}"/>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6" name="文本框 65">
            <a:extLst>
              <a:ext uri="{FF2B5EF4-FFF2-40B4-BE49-F238E27FC236}">
                <a16:creationId xmlns:a16="http://schemas.microsoft.com/office/drawing/2014/main" id="{AD046EAE-5A93-40BB-9880-3747B5FC47F0}"/>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7" name="文本框 66">
            <a:extLst>
              <a:ext uri="{FF2B5EF4-FFF2-40B4-BE49-F238E27FC236}">
                <a16:creationId xmlns:a16="http://schemas.microsoft.com/office/drawing/2014/main" id="{462CB68F-DA8D-4D77-AFD0-ECA8916BBA0D}"/>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77" name="文本框 76">
            <a:extLst>
              <a:ext uri="{FF2B5EF4-FFF2-40B4-BE49-F238E27FC236}">
                <a16:creationId xmlns:a16="http://schemas.microsoft.com/office/drawing/2014/main" id="{5EFAE4B9-0796-4722-B27D-591E67F5E7C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78" name="文本框 77">
            <a:extLst>
              <a:ext uri="{FF2B5EF4-FFF2-40B4-BE49-F238E27FC236}">
                <a16:creationId xmlns:a16="http://schemas.microsoft.com/office/drawing/2014/main" id="{27C81B64-27FA-4949-8F57-E9CBAE4E0EDA}"/>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0" name="文本框 79">
            <a:extLst>
              <a:ext uri="{FF2B5EF4-FFF2-40B4-BE49-F238E27FC236}">
                <a16:creationId xmlns:a16="http://schemas.microsoft.com/office/drawing/2014/main" id="{60910EBB-E2E5-4FB9-8E20-6F22A0CDECF4}"/>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Tree>
    <p:custDataLst>
      <p:tags r:id="rId1"/>
    </p:custDataLst>
    <p:extLst>
      <p:ext uri="{BB962C8B-B14F-4D97-AF65-F5344CB8AC3E}">
        <p14:creationId xmlns:p14="http://schemas.microsoft.com/office/powerpoint/2010/main" val="30967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58" name="文本框 57">
            <a:extLst>
              <a:ext uri="{FF2B5EF4-FFF2-40B4-BE49-F238E27FC236}">
                <a16:creationId xmlns:a16="http://schemas.microsoft.com/office/drawing/2014/main" id="{9805EB6A-31EE-4795-AE67-CBF6446D03D7}"/>
              </a:ext>
            </a:extLst>
          </p:cNvPr>
          <p:cNvSpPr txBox="1"/>
          <p:nvPr/>
        </p:nvSpPr>
        <p:spPr>
          <a:xfrm>
            <a:off x="7138788" y="3210761"/>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3.4</a:t>
            </a:r>
          </a:p>
        </p:txBody>
      </p:sp>
      <p:sp>
        <p:nvSpPr>
          <p:cNvPr id="59" name="文本框 58">
            <a:extLst>
              <a:ext uri="{FF2B5EF4-FFF2-40B4-BE49-F238E27FC236}">
                <a16:creationId xmlns:a16="http://schemas.microsoft.com/office/drawing/2014/main" id="{0EED8C5B-9947-4813-BA2B-BB8D6B7C5B73}"/>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1" name="文本框 60">
            <a:extLst>
              <a:ext uri="{FF2B5EF4-FFF2-40B4-BE49-F238E27FC236}">
                <a16:creationId xmlns:a16="http://schemas.microsoft.com/office/drawing/2014/main" id="{19F2B589-C197-414D-8C0F-ECBE5655920C}"/>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3" name="文本框 62">
            <a:extLst>
              <a:ext uri="{FF2B5EF4-FFF2-40B4-BE49-F238E27FC236}">
                <a16:creationId xmlns:a16="http://schemas.microsoft.com/office/drawing/2014/main" id="{375F419D-BDBF-4880-9C57-C8F5BE0C3619}"/>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4" name="文本框 63">
            <a:extLst>
              <a:ext uri="{FF2B5EF4-FFF2-40B4-BE49-F238E27FC236}">
                <a16:creationId xmlns:a16="http://schemas.microsoft.com/office/drawing/2014/main" id="{63FC7045-1D55-4747-AD8F-42B0029114D6}"/>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6" name="文本框 65">
            <a:extLst>
              <a:ext uri="{FF2B5EF4-FFF2-40B4-BE49-F238E27FC236}">
                <a16:creationId xmlns:a16="http://schemas.microsoft.com/office/drawing/2014/main" id="{AD046EAE-5A93-40BB-9880-3747B5FC47F0}"/>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7" name="文本框 66">
            <a:extLst>
              <a:ext uri="{FF2B5EF4-FFF2-40B4-BE49-F238E27FC236}">
                <a16:creationId xmlns:a16="http://schemas.microsoft.com/office/drawing/2014/main" id="{462CB68F-DA8D-4D77-AFD0-ECA8916BBA0D}"/>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77" name="文本框 76">
            <a:extLst>
              <a:ext uri="{FF2B5EF4-FFF2-40B4-BE49-F238E27FC236}">
                <a16:creationId xmlns:a16="http://schemas.microsoft.com/office/drawing/2014/main" id="{5EFAE4B9-0796-4722-B27D-591E67F5E7C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78" name="文本框 77">
            <a:extLst>
              <a:ext uri="{FF2B5EF4-FFF2-40B4-BE49-F238E27FC236}">
                <a16:creationId xmlns:a16="http://schemas.microsoft.com/office/drawing/2014/main" id="{27C81B64-27FA-4949-8F57-E9CBAE4E0EDA}"/>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0" name="文本框 79">
            <a:extLst>
              <a:ext uri="{FF2B5EF4-FFF2-40B4-BE49-F238E27FC236}">
                <a16:creationId xmlns:a16="http://schemas.microsoft.com/office/drawing/2014/main" id="{60910EBB-E2E5-4FB9-8E20-6F22A0CDECF4}"/>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1" name="文本框 80">
            <a:extLst>
              <a:ext uri="{FF2B5EF4-FFF2-40B4-BE49-F238E27FC236}">
                <a16:creationId xmlns:a16="http://schemas.microsoft.com/office/drawing/2014/main" id="{B1FD042B-C59F-499F-9BED-BF244ABFE5D7}"/>
              </a:ext>
            </a:extLst>
          </p:cNvPr>
          <p:cNvSpPr txBox="1"/>
          <p:nvPr/>
        </p:nvSpPr>
        <p:spPr>
          <a:xfrm>
            <a:off x="7111232" y="4254404"/>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0.4</a:t>
            </a:r>
          </a:p>
        </p:txBody>
      </p:sp>
      <p:sp>
        <p:nvSpPr>
          <p:cNvPr id="82" name="文本框 81">
            <a:extLst>
              <a:ext uri="{FF2B5EF4-FFF2-40B4-BE49-F238E27FC236}">
                <a16:creationId xmlns:a16="http://schemas.microsoft.com/office/drawing/2014/main" id="{3500BF20-F49B-47B5-A29D-EF1D8F9FFFF6}"/>
              </a:ext>
            </a:extLst>
          </p:cNvPr>
          <p:cNvSpPr txBox="1"/>
          <p:nvPr/>
        </p:nvSpPr>
        <p:spPr>
          <a:xfrm>
            <a:off x="7111232" y="5372263"/>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2.2</a:t>
            </a:r>
          </a:p>
        </p:txBody>
      </p:sp>
    </p:spTree>
    <p:custDataLst>
      <p:tags r:id="rId1"/>
    </p:custDataLst>
    <p:extLst>
      <p:ext uri="{BB962C8B-B14F-4D97-AF65-F5344CB8AC3E}">
        <p14:creationId xmlns:p14="http://schemas.microsoft.com/office/powerpoint/2010/main" val="2928180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58" name="文本框 57">
            <a:extLst>
              <a:ext uri="{FF2B5EF4-FFF2-40B4-BE49-F238E27FC236}">
                <a16:creationId xmlns:a16="http://schemas.microsoft.com/office/drawing/2014/main" id="{9805EB6A-31EE-4795-AE67-CBF6446D03D7}"/>
              </a:ext>
            </a:extLst>
          </p:cNvPr>
          <p:cNvSpPr txBox="1"/>
          <p:nvPr/>
        </p:nvSpPr>
        <p:spPr>
          <a:xfrm>
            <a:off x="7138788" y="3210761"/>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3.4</a:t>
            </a:r>
          </a:p>
        </p:txBody>
      </p:sp>
      <p:sp>
        <p:nvSpPr>
          <p:cNvPr id="59" name="文本框 58">
            <a:extLst>
              <a:ext uri="{FF2B5EF4-FFF2-40B4-BE49-F238E27FC236}">
                <a16:creationId xmlns:a16="http://schemas.microsoft.com/office/drawing/2014/main" id="{0EED8C5B-9947-4813-BA2B-BB8D6B7C5B73}"/>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1" name="文本框 60">
            <a:extLst>
              <a:ext uri="{FF2B5EF4-FFF2-40B4-BE49-F238E27FC236}">
                <a16:creationId xmlns:a16="http://schemas.microsoft.com/office/drawing/2014/main" id="{19F2B589-C197-414D-8C0F-ECBE5655920C}"/>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3" name="文本框 62">
            <a:extLst>
              <a:ext uri="{FF2B5EF4-FFF2-40B4-BE49-F238E27FC236}">
                <a16:creationId xmlns:a16="http://schemas.microsoft.com/office/drawing/2014/main" id="{375F419D-BDBF-4880-9C57-C8F5BE0C3619}"/>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4" name="文本框 63">
            <a:extLst>
              <a:ext uri="{FF2B5EF4-FFF2-40B4-BE49-F238E27FC236}">
                <a16:creationId xmlns:a16="http://schemas.microsoft.com/office/drawing/2014/main" id="{63FC7045-1D55-4747-AD8F-42B0029114D6}"/>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6" name="文本框 65">
            <a:extLst>
              <a:ext uri="{FF2B5EF4-FFF2-40B4-BE49-F238E27FC236}">
                <a16:creationId xmlns:a16="http://schemas.microsoft.com/office/drawing/2014/main" id="{AD046EAE-5A93-40BB-9880-3747B5FC47F0}"/>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7" name="文本框 66">
            <a:extLst>
              <a:ext uri="{FF2B5EF4-FFF2-40B4-BE49-F238E27FC236}">
                <a16:creationId xmlns:a16="http://schemas.microsoft.com/office/drawing/2014/main" id="{462CB68F-DA8D-4D77-AFD0-ECA8916BBA0D}"/>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77" name="文本框 76">
            <a:extLst>
              <a:ext uri="{FF2B5EF4-FFF2-40B4-BE49-F238E27FC236}">
                <a16:creationId xmlns:a16="http://schemas.microsoft.com/office/drawing/2014/main" id="{5EFAE4B9-0796-4722-B27D-591E67F5E7C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78" name="文本框 77">
            <a:extLst>
              <a:ext uri="{FF2B5EF4-FFF2-40B4-BE49-F238E27FC236}">
                <a16:creationId xmlns:a16="http://schemas.microsoft.com/office/drawing/2014/main" id="{27C81B64-27FA-4949-8F57-E9CBAE4E0EDA}"/>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0" name="文本框 79">
            <a:extLst>
              <a:ext uri="{FF2B5EF4-FFF2-40B4-BE49-F238E27FC236}">
                <a16:creationId xmlns:a16="http://schemas.microsoft.com/office/drawing/2014/main" id="{60910EBB-E2E5-4FB9-8E20-6F22A0CDECF4}"/>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1" name="文本框 80">
            <a:extLst>
              <a:ext uri="{FF2B5EF4-FFF2-40B4-BE49-F238E27FC236}">
                <a16:creationId xmlns:a16="http://schemas.microsoft.com/office/drawing/2014/main" id="{B1FD042B-C59F-499F-9BED-BF244ABFE5D7}"/>
              </a:ext>
            </a:extLst>
          </p:cNvPr>
          <p:cNvSpPr txBox="1"/>
          <p:nvPr/>
        </p:nvSpPr>
        <p:spPr>
          <a:xfrm>
            <a:off x="7111232" y="4254404"/>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0.4</a:t>
            </a:r>
          </a:p>
        </p:txBody>
      </p:sp>
      <p:sp>
        <p:nvSpPr>
          <p:cNvPr id="82" name="文本框 81">
            <a:extLst>
              <a:ext uri="{FF2B5EF4-FFF2-40B4-BE49-F238E27FC236}">
                <a16:creationId xmlns:a16="http://schemas.microsoft.com/office/drawing/2014/main" id="{3500BF20-F49B-47B5-A29D-EF1D8F9FFFF6}"/>
              </a:ext>
            </a:extLst>
          </p:cNvPr>
          <p:cNvSpPr txBox="1"/>
          <p:nvPr/>
        </p:nvSpPr>
        <p:spPr>
          <a:xfrm>
            <a:off x="7111232" y="5372263"/>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2.2</a:t>
            </a:r>
          </a:p>
        </p:txBody>
      </p:sp>
      <p:sp>
        <p:nvSpPr>
          <p:cNvPr id="83" name="文本框 82">
            <a:extLst>
              <a:ext uri="{FF2B5EF4-FFF2-40B4-BE49-F238E27FC236}">
                <a16:creationId xmlns:a16="http://schemas.microsoft.com/office/drawing/2014/main" id="{37499168-A176-4EE8-8820-5D7D4B54A00B}"/>
              </a:ext>
            </a:extLst>
          </p:cNvPr>
          <p:cNvSpPr txBox="1"/>
          <p:nvPr/>
        </p:nvSpPr>
        <p:spPr>
          <a:xfrm>
            <a:off x="5408063" y="3216790"/>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2.4</a:t>
            </a:r>
          </a:p>
        </p:txBody>
      </p:sp>
      <p:sp>
        <p:nvSpPr>
          <p:cNvPr id="84" name="文本框 83">
            <a:extLst>
              <a:ext uri="{FF2B5EF4-FFF2-40B4-BE49-F238E27FC236}">
                <a16:creationId xmlns:a16="http://schemas.microsoft.com/office/drawing/2014/main" id="{99933DED-4C77-407B-A53A-ED5117372378}"/>
              </a:ext>
            </a:extLst>
          </p:cNvPr>
          <p:cNvSpPr txBox="1"/>
          <p:nvPr/>
        </p:nvSpPr>
        <p:spPr>
          <a:xfrm>
            <a:off x="5408063" y="4252788"/>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a:t>
            </a:r>
          </a:p>
        </p:txBody>
      </p:sp>
      <p:sp>
        <p:nvSpPr>
          <p:cNvPr id="86" name="文本框 85">
            <a:extLst>
              <a:ext uri="{FF2B5EF4-FFF2-40B4-BE49-F238E27FC236}">
                <a16:creationId xmlns:a16="http://schemas.microsoft.com/office/drawing/2014/main" id="{D19C020D-2D75-4DEC-B5EB-B8EEB3FDA41A}"/>
              </a:ext>
            </a:extLst>
          </p:cNvPr>
          <p:cNvSpPr txBox="1"/>
          <p:nvPr/>
        </p:nvSpPr>
        <p:spPr>
          <a:xfrm>
            <a:off x="5419516" y="5360762"/>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1.2</a:t>
            </a:r>
          </a:p>
        </p:txBody>
      </p:sp>
    </p:spTree>
    <p:custDataLst>
      <p:tags r:id="rId1"/>
    </p:custDataLst>
    <p:extLst>
      <p:ext uri="{BB962C8B-B14F-4D97-AF65-F5344CB8AC3E}">
        <p14:creationId xmlns:p14="http://schemas.microsoft.com/office/powerpoint/2010/main" val="225384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58" name="文本框 57">
            <a:extLst>
              <a:ext uri="{FF2B5EF4-FFF2-40B4-BE49-F238E27FC236}">
                <a16:creationId xmlns:a16="http://schemas.microsoft.com/office/drawing/2014/main" id="{9805EB6A-31EE-4795-AE67-CBF6446D03D7}"/>
              </a:ext>
            </a:extLst>
          </p:cNvPr>
          <p:cNvSpPr txBox="1"/>
          <p:nvPr/>
        </p:nvSpPr>
        <p:spPr>
          <a:xfrm>
            <a:off x="7138788" y="3210761"/>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3.4</a:t>
            </a:r>
          </a:p>
        </p:txBody>
      </p:sp>
      <p:sp>
        <p:nvSpPr>
          <p:cNvPr id="59" name="文本框 58">
            <a:extLst>
              <a:ext uri="{FF2B5EF4-FFF2-40B4-BE49-F238E27FC236}">
                <a16:creationId xmlns:a16="http://schemas.microsoft.com/office/drawing/2014/main" id="{0EED8C5B-9947-4813-BA2B-BB8D6B7C5B73}"/>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1" name="文本框 60">
            <a:extLst>
              <a:ext uri="{FF2B5EF4-FFF2-40B4-BE49-F238E27FC236}">
                <a16:creationId xmlns:a16="http://schemas.microsoft.com/office/drawing/2014/main" id="{19F2B589-C197-414D-8C0F-ECBE5655920C}"/>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3" name="文本框 62">
            <a:extLst>
              <a:ext uri="{FF2B5EF4-FFF2-40B4-BE49-F238E27FC236}">
                <a16:creationId xmlns:a16="http://schemas.microsoft.com/office/drawing/2014/main" id="{375F419D-BDBF-4880-9C57-C8F5BE0C3619}"/>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4" name="文本框 63">
            <a:extLst>
              <a:ext uri="{FF2B5EF4-FFF2-40B4-BE49-F238E27FC236}">
                <a16:creationId xmlns:a16="http://schemas.microsoft.com/office/drawing/2014/main" id="{63FC7045-1D55-4747-AD8F-42B0029114D6}"/>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6" name="文本框 65">
            <a:extLst>
              <a:ext uri="{FF2B5EF4-FFF2-40B4-BE49-F238E27FC236}">
                <a16:creationId xmlns:a16="http://schemas.microsoft.com/office/drawing/2014/main" id="{AD046EAE-5A93-40BB-9880-3747B5FC47F0}"/>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7" name="文本框 66">
            <a:extLst>
              <a:ext uri="{FF2B5EF4-FFF2-40B4-BE49-F238E27FC236}">
                <a16:creationId xmlns:a16="http://schemas.microsoft.com/office/drawing/2014/main" id="{462CB68F-DA8D-4D77-AFD0-ECA8916BBA0D}"/>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77" name="文本框 76">
            <a:extLst>
              <a:ext uri="{FF2B5EF4-FFF2-40B4-BE49-F238E27FC236}">
                <a16:creationId xmlns:a16="http://schemas.microsoft.com/office/drawing/2014/main" id="{5EFAE4B9-0796-4722-B27D-591E67F5E7C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78" name="文本框 77">
            <a:extLst>
              <a:ext uri="{FF2B5EF4-FFF2-40B4-BE49-F238E27FC236}">
                <a16:creationId xmlns:a16="http://schemas.microsoft.com/office/drawing/2014/main" id="{27C81B64-27FA-4949-8F57-E9CBAE4E0EDA}"/>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0" name="文本框 79">
            <a:extLst>
              <a:ext uri="{FF2B5EF4-FFF2-40B4-BE49-F238E27FC236}">
                <a16:creationId xmlns:a16="http://schemas.microsoft.com/office/drawing/2014/main" id="{60910EBB-E2E5-4FB9-8E20-6F22A0CDECF4}"/>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1" name="文本框 80">
            <a:extLst>
              <a:ext uri="{FF2B5EF4-FFF2-40B4-BE49-F238E27FC236}">
                <a16:creationId xmlns:a16="http://schemas.microsoft.com/office/drawing/2014/main" id="{B1FD042B-C59F-499F-9BED-BF244ABFE5D7}"/>
              </a:ext>
            </a:extLst>
          </p:cNvPr>
          <p:cNvSpPr txBox="1"/>
          <p:nvPr/>
        </p:nvSpPr>
        <p:spPr>
          <a:xfrm>
            <a:off x="7111232" y="4254404"/>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0.4</a:t>
            </a:r>
          </a:p>
        </p:txBody>
      </p:sp>
      <p:sp>
        <p:nvSpPr>
          <p:cNvPr id="82" name="文本框 81">
            <a:extLst>
              <a:ext uri="{FF2B5EF4-FFF2-40B4-BE49-F238E27FC236}">
                <a16:creationId xmlns:a16="http://schemas.microsoft.com/office/drawing/2014/main" id="{3500BF20-F49B-47B5-A29D-EF1D8F9FFFF6}"/>
              </a:ext>
            </a:extLst>
          </p:cNvPr>
          <p:cNvSpPr txBox="1"/>
          <p:nvPr/>
        </p:nvSpPr>
        <p:spPr>
          <a:xfrm>
            <a:off x="7111232" y="5372263"/>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2.2</a:t>
            </a:r>
          </a:p>
        </p:txBody>
      </p:sp>
      <p:sp>
        <p:nvSpPr>
          <p:cNvPr id="83" name="文本框 82">
            <a:extLst>
              <a:ext uri="{FF2B5EF4-FFF2-40B4-BE49-F238E27FC236}">
                <a16:creationId xmlns:a16="http://schemas.microsoft.com/office/drawing/2014/main" id="{37499168-A176-4EE8-8820-5D7D4B54A00B}"/>
              </a:ext>
            </a:extLst>
          </p:cNvPr>
          <p:cNvSpPr txBox="1"/>
          <p:nvPr/>
        </p:nvSpPr>
        <p:spPr>
          <a:xfrm>
            <a:off x="5408063" y="3216790"/>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2.4</a:t>
            </a:r>
          </a:p>
        </p:txBody>
      </p:sp>
      <p:sp>
        <p:nvSpPr>
          <p:cNvPr id="84" name="文本框 83">
            <a:extLst>
              <a:ext uri="{FF2B5EF4-FFF2-40B4-BE49-F238E27FC236}">
                <a16:creationId xmlns:a16="http://schemas.microsoft.com/office/drawing/2014/main" id="{99933DED-4C77-407B-A53A-ED5117372378}"/>
              </a:ext>
            </a:extLst>
          </p:cNvPr>
          <p:cNvSpPr txBox="1"/>
          <p:nvPr/>
        </p:nvSpPr>
        <p:spPr>
          <a:xfrm>
            <a:off x="5408063" y="4252788"/>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a:t>
            </a:r>
          </a:p>
        </p:txBody>
      </p:sp>
      <p:sp>
        <p:nvSpPr>
          <p:cNvPr id="86" name="文本框 85">
            <a:extLst>
              <a:ext uri="{FF2B5EF4-FFF2-40B4-BE49-F238E27FC236}">
                <a16:creationId xmlns:a16="http://schemas.microsoft.com/office/drawing/2014/main" id="{D19C020D-2D75-4DEC-B5EB-B8EEB3FDA41A}"/>
              </a:ext>
            </a:extLst>
          </p:cNvPr>
          <p:cNvSpPr txBox="1"/>
          <p:nvPr/>
        </p:nvSpPr>
        <p:spPr>
          <a:xfrm>
            <a:off x="5419516" y="5360762"/>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1.2</a:t>
            </a:r>
          </a:p>
        </p:txBody>
      </p:sp>
      <p:sp>
        <p:nvSpPr>
          <p:cNvPr id="88" name="文本框 87">
            <a:extLst>
              <a:ext uri="{FF2B5EF4-FFF2-40B4-BE49-F238E27FC236}">
                <a16:creationId xmlns:a16="http://schemas.microsoft.com/office/drawing/2014/main" id="{9A4CA1E0-3311-4DD2-87D4-177B2D09FCAE}"/>
              </a:ext>
            </a:extLst>
          </p:cNvPr>
          <p:cNvSpPr txBox="1"/>
          <p:nvPr/>
        </p:nvSpPr>
        <p:spPr>
          <a:xfrm>
            <a:off x="3651280" y="3237595"/>
            <a:ext cx="650077" cy="307777"/>
          </a:xfrm>
          <a:prstGeom prst="rect">
            <a:avLst/>
          </a:prstGeom>
          <a:noFill/>
        </p:spPr>
        <p:txBody>
          <a:bodyPr wrap="square" rtlCol="0">
            <a:spAutoFit/>
          </a:bodyPr>
          <a:lstStyle/>
          <a:p>
            <a:pPr algn="ctr"/>
            <a:r>
              <a:rPr lang="en-US" altLang="zh-CN" sz="1400" dirty="0">
                <a:solidFill>
                  <a:srgbClr val="FF0000"/>
                </a:solidFill>
                <a:latin typeface="微软雅黑" panose="020B0503020204020204" pitchFamily="34" charset="-122"/>
                <a:ea typeface="微软雅黑" panose="020B0503020204020204" pitchFamily="34" charset="-122"/>
              </a:rPr>
              <a:t>1.44</a:t>
            </a:r>
          </a:p>
        </p:txBody>
      </p:sp>
    </p:spTree>
    <p:custDataLst>
      <p:tags r:id="rId1"/>
    </p:custDataLst>
    <p:extLst>
      <p:ext uri="{BB962C8B-B14F-4D97-AF65-F5344CB8AC3E}">
        <p14:creationId xmlns:p14="http://schemas.microsoft.com/office/powerpoint/2010/main" val="70869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2" name="矩形 1">
            <a:extLst>
              <a:ext uri="{FF2B5EF4-FFF2-40B4-BE49-F238E27FC236}">
                <a16:creationId xmlns:a16="http://schemas.microsoft.com/office/drawing/2014/main" id="{D7E9B17D-1A2E-4219-9001-E27BF2A254DA}"/>
              </a:ext>
            </a:extLst>
          </p:cNvPr>
          <p:cNvSpPr/>
          <p:nvPr/>
        </p:nvSpPr>
        <p:spPr>
          <a:xfrm>
            <a:off x="209906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81494" y="1089898"/>
            <a:ext cx="7765949" cy="1785104"/>
          </a:xfrm>
          <a:prstGeom prst="rect">
            <a:avLst/>
          </a:prstGeom>
          <a:noFill/>
        </p:spPr>
        <p:txBody>
          <a:bodyPr wrap="square" rtlCol="0">
            <a:spAutoFit/>
          </a:bodyPr>
          <a:lstStyle/>
          <a:p>
            <a:pPr marL="457200" indent="-457200">
              <a:buFont typeface="Wingdings" panose="05000000000000000000" pitchFamily="2" charset="2"/>
              <a:buChar char="p"/>
            </a:pPr>
            <a:r>
              <a:rPr lang="zh-CN" altLang="en-US" sz="2000" dirty="0">
                <a:solidFill>
                  <a:srgbClr val="00518E"/>
                </a:solidFill>
                <a:latin typeface="微软雅黑" panose="020B0503020204020204" pitchFamily="34" charset="-122"/>
                <a:ea typeface="微软雅黑" panose="020B0503020204020204" pitchFamily="34" charset="-122"/>
              </a:rPr>
              <a:t>回顾我们学过的运筹学中的决策树</a:t>
            </a:r>
            <a:r>
              <a:rPr lang="en-US" altLang="zh-CN" sz="2000" dirty="0">
                <a:solidFill>
                  <a:srgbClr val="00518E"/>
                </a:solidFill>
                <a:latin typeface="微软雅黑" panose="020B0503020204020204" pitchFamily="34" charset="-122"/>
                <a:ea typeface="微软雅黑" panose="020B0503020204020204" pitchFamily="34" charset="-122"/>
              </a:rPr>
              <a:t>…</a:t>
            </a:r>
            <a:endParaRPr lang="en-US" altLang="zh-CN" sz="2800" dirty="0">
              <a:solidFill>
                <a:srgbClr val="00518E"/>
              </a:solidFill>
              <a:latin typeface="微软雅黑" panose="020B0503020204020204" pitchFamily="34" charset="-122"/>
              <a:ea typeface="微软雅黑" panose="020B0503020204020204" pitchFamily="34" charset="-122"/>
            </a:endParaRPr>
          </a:p>
          <a:p>
            <a:r>
              <a:rPr lang="zh-CN" altLang="en-US" dirty="0">
                <a:solidFill>
                  <a:srgbClr val="00518E"/>
                </a:solidFill>
                <a:latin typeface="微软雅黑" panose="020B0503020204020204" pitchFamily="34" charset="-122"/>
                <a:ea typeface="微软雅黑" panose="020B0503020204020204" pitchFamily="34" charset="-122"/>
              </a:rPr>
              <a:t>经典石油钻井问题：</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进行地震试验，花费 </a:t>
            </a:r>
            <a:r>
              <a:rPr lang="en-US" altLang="zh-CN" dirty="0">
                <a:solidFill>
                  <a:srgbClr val="00518E"/>
                </a:solidFill>
                <a:latin typeface="微软雅黑" panose="020B0503020204020204" pitchFamily="34" charset="-122"/>
                <a:ea typeface="微软雅黑" panose="020B0503020204020204" pitchFamily="34" charset="-122"/>
              </a:rPr>
              <a:t>3 </a:t>
            </a:r>
            <a:r>
              <a:rPr lang="zh-CN" altLang="en-US" dirty="0">
                <a:solidFill>
                  <a:srgbClr val="00518E"/>
                </a:solidFill>
                <a:latin typeface="微软雅黑" panose="020B0503020204020204" pitchFamily="34" charset="-122"/>
                <a:ea typeface="微软雅黑" panose="020B0503020204020204" pitchFamily="34" charset="-122"/>
              </a:rPr>
              <a:t>万元，根据试验结果决定是否钻井</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需要决策钻井前是否要地震试验</a:t>
            </a:r>
            <a:endParaRPr lang="en-US" altLang="zh-CN" dirty="0">
              <a:solidFill>
                <a:srgbClr val="00518E"/>
              </a:solidFill>
              <a:latin typeface="微软雅黑" panose="020B0503020204020204" pitchFamily="34" charset="-122"/>
              <a:ea typeface="微软雅黑" panose="020B0503020204020204" pitchFamily="34" charset="-122"/>
            </a:endParaRPr>
          </a:p>
          <a:p>
            <a:pPr marL="285750" indent="-285750">
              <a:buFontTx/>
              <a:buChar char="-"/>
            </a:pPr>
            <a:r>
              <a:rPr lang="zh-CN" altLang="en-US" dirty="0">
                <a:solidFill>
                  <a:srgbClr val="00518E"/>
                </a:solidFill>
                <a:latin typeface="微软雅黑" panose="020B0503020204020204" pitchFamily="34" charset="-122"/>
                <a:ea typeface="微软雅黑" panose="020B0503020204020204" pitchFamily="34" charset="-122"/>
              </a:rPr>
              <a:t>钻井花费 </a:t>
            </a:r>
            <a:r>
              <a:rPr lang="en-US" altLang="zh-CN" dirty="0">
                <a:solidFill>
                  <a:srgbClr val="00518E"/>
                </a:solidFill>
                <a:latin typeface="微软雅黑" panose="020B0503020204020204" pitchFamily="34" charset="-122"/>
                <a:ea typeface="微软雅黑" panose="020B0503020204020204" pitchFamily="34" charset="-122"/>
              </a:rPr>
              <a:t>1 </a:t>
            </a:r>
            <a:r>
              <a:rPr lang="zh-CN" altLang="en-US" dirty="0">
                <a:solidFill>
                  <a:srgbClr val="00518E"/>
                </a:solidFill>
                <a:latin typeface="微软雅黑" panose="020B0503020204020204" pitchFamily="34" charset="-122"/>
                <a:ea typeface="微软雅黑" panose="020B0503020204020204" pitchFamily="34" charset="-122"/>
              </a:rPr>
              <a:t>万元，出油收益 </a:t>
            </a:r>
            <a:r>
              <a:rPr lang="en-US" altLang="zh-CN" dirty="0">
                <a:solidFill>
                  <a:srgbClr val="00518E"/>
                </a:solidFill>
                <a:latin typeface="微软雅黑" panose="020B0503020204020204" pitchFamily="34" charset="-122"/>
                <a:ea typeface="微软雅黑" panose="020B0503020204020204" pitchFamily="34" charset="-122"/>
              </a:rPr>
              <a:t>4 </a:t>
            </a:r>
            <a:r>
              <a:rPr lang="zh-CN" altLang="en-US" dirty="0">
                <a:solidFill>
                  <a:srgbClr val="00518E"/>
                </a:solidFill>
                <a:latin typeface="微软雅黑" panose="020B0503020204020204" pitchFamily="34" charset="-122"/>
                <a:ea typeface="微软雅黑" panose="020B0503020204020204" pitchFamily="34" charset="-122"/>
              </a:rPr>
              <a:t>万元，不出油收益 </a:t>
            </a:r>
            <a:r>
              <a:rPr lang="en-US" altLang="zh-CN" dirty="0">
                <a:solidFill>
                  <a:srgbClr val="00518E"/>
                </a:solidFill>
                <a:latin typeface="微软雅黑" panose="020B0503020204020204" pitchFamily="34" charset="-122"/>
                <a:ea typeface="微软雅黑" panose="020B0503020204020204" pitchFamily="34" charset="-122"/>
              </a:rPr>
              <a:t>0 </a:t>
            </a:r>
            <a:r>
              <a:rPr lang="zh-CN" altLang="en-US" dirty="0">
                <a:solidFill>
                  <a:srgbClr val="00518E"/>
                </a:solidFill>
                <a:latin typeface="微软雅黑" panose="020B0503020204020204" pitchFamily="34" charset="-122"/>
                <a:ea typeface="微软雅黑" panose="020B0503020204020204" pitchFamily="34" charset="-122"/>
              </a:rPr>
              <a:t>万元</a:t>
            </a:r>
            <a:endParaRPr lang="en-US" altLang="zh-CN" dirty="0">
              <a:solidFill>
                <a:srgbClr val="00518E"/>
              </a:solidFill>
              <a:latin typeface="微软雅黑" panose="020B0503020204020204" pitchFamily="34" charset="-122"/>
              <a:ea typeface="微软雅黑" panose="020B0503020204020204" pitchFamily="34" charset="-122"/>
            </a:endParaRPr>
          </a:p>
          <a:p>
            <a:pPr marL="742950" lvl="1" indent="-285750">
              <a:buFontTx/>
              <a:buChar char="-"/>
            </a:pPr>
            <a:r>
              <a:rPr lang="en-US" altLang="zh-CN" dirty="0">
                <a:solidFill>
                  <a:srgbClr val="00518E"/>
                </a:solidFill>
                <a:latin typeface="微软雅黑" panose="020B0503020204020204" pitchFamily="34" charset="-122"/>
                <a:ea typeface="微软雅黑" panose="020B0503020204020204" pitchFamily="34" charset="-122"/>
              </a:rPr>
              <a:t>—— </a:t>
            </a:r>
            <a:r>
              <a:rPr lang="zh-CN" altLang="en-US" dirty="0">
                <a:solidFill>
                  <a:srgbClr val="00518E"/>
                </a:solidFill>
                <a:latin typeface="微软雅黑" panose="020B0503020204020204" pitchFamily="34" charset="-122"/>
                <a:ea typeface="微软雅黑" panose="020B0503020204020204" pitchFamily="34" charset="-122"/>
              </a:rPr>
              <a:t>需要决策是否要钻井</a:t>
            </a:r>
            <a:endParaRPr lang="en-US" altLang="zh-CN" dirty="0">
              <a:solidFill>
                <a:srgbClr val="00518E"/>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C8732E6-D51E-48DF-A7F5-461CA1A5166F}"/>
              </a:ext>
            </a:extLst>
          </p:cNvPr>
          <p:cNvSpPr/>
          <p:nvPr/>
        </p:nvSpPr>
        <p:spPr>
          <a:xfrm>
            <a:off x="3791999"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08AC5E98-AC31-4300-86BD-82E46D5CF925}"/>
              </a:ext>
            </a:extLst>
          </p:cNvPr>
          <p:cNvSpPr/>
          <p:nvPr/>
        </p:nvSpPr>
        <p:spPr>
          <a:xfrm>
            <a:off x="9432142" y="3211241"/>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F11147F-9743-4B94-8401-617BF039ED6B}"/>
              </a:ext>
            </a:extLst>
          </p:cNvPr>
          <p:cNvSpPr/>
          <p:nvPr/>
        </p:nvSpPr>
        <p:spPr>
          <a:xfrm>
            <a:off x="5493188" y="3202394"/>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FAABF0-CE5E-4E1F-B9B7-8A2FD94AE849}"/>
              </a:ext>
            </a:extLst>
          </p:cNvPr>
          <p:cNvSpPr/>
          <p:nvPr/>
        </p:nvSpPr>
        <p:spPr>
          <a:xfrm>
            <a:off x="7194386" y="3166813"/>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C568FD9-64E9-4F0B-AB5E-A6C23084F193}"/>
              </a:ext>
            </a:extLst>
          </p:cNvPr>
          <p:cNvSpPr/>
          <p:nvPr/>
        </p:nvSpPr>
        <p:spPr>
          <a:xfrm>
            <a:off x="5493188" y="4271067"/>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F78C79E-EA6F-4A4D-86A4-30197697926D}"/>
              </a:ext>
            </a:extLst>
          </p:cNvPr>
          <p:cNvSpPr/>
          <p:nvPr/>
        </p:nvSpPr>
        <p:spPr>
          <a:xfrm>
            <a:off x="5493188" y="5371753"/>
            <a:ext cx="379670" cy="360769"/>
          </a:xfrm>
          <a:prstGeom prst="rect">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AAD71FA5-6B72-4819-B096-6EA530E0EF4B}"/>
              </a:ext>
            </a:extLst>
          </p:cNvPr>
          <p:cNvSpPr/>
          <p:nvPr/>
        </p:nvSpPr>
        <p:spPr>
          <a:xfrm>
            <a:off x="7194386" y="4235486"/>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4519FE4-2291-4955-A59B-3491545A2E5D}"/>
              </a:ext>
            </a:extLst>
          </p:cNvPr>
          <p:cNvSpPr/>
          <p:nvPr/>
        </p:nvSpPr>
        <p:spPr>
          <a:xfrm>
            <a:off x="7194386" y="5336172"/>
            <a:ext cx="387928" cy="431930"/>
          </a:xfrm>
          <a:prstGeom prst="ellips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6" name="连接符: 肘形 5">
            <a:extLst>
              <a:ext uri="{FF2B5EF4-FFF2-40B4-BE49-F238E27FC236}">
                <a16:creationId xmlns:a16="http://schemas.microsoft.com/office/drawing/2014/main" id="{3BCC0D92-9461-4132-96D0-906D3D22441C}"/>
              </a:ext>
            </a:extLst>
          </p:cNvPr>
          <p:cNvCxnSpPr>
            <a:cxnSpLocks/>
          </p:cNvCxnSpPr>
          <p:nvPr/>
        </p:nvCxnSpPr>
        <p:spPr>
          <a:xfrm flipV="1">
            <a:off x="2478738" y="3382778"/>
            <a:ext cx="131326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F3D9199B-0BA2-40F0-B489-01306673889D}"/>
              </a:ext>
            </a:extLst>
          </p:cNvPr>
          <p:cNvCxnSpPr>
            <a:cxnSpLocks/>
          </p:cNvCxnSpPr>
          <p:nvPr/>
        </p:nvCxnSpPr>
        <p:spPr>
          <a:xfrm>
            <a:off x="4179927" y="3382778"/>
            <a:ext cx="131326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4E2D098A-44C6-4C0D-AA57-09C7076AAB23}"/>
              </a:ext>
            </a:extLst>
          </p:cNvPr>
          <p:cNvCxnSpPr>
            <a:cxnSpLocks/>
          </p:cNvCxnSpPr>
          <p:nvPr/>
        </p:nvCxnSpPr>
        <p:spPr>
          <a:xfrm flipV="1">
            <a:off x="5847086" y="3382778"/>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B1076B72-F287-456E-8813-DAA2260451F0}"/>
              </a:ext>
            </a:extLst>
          </p:cNvPr>
          <p:cNvCxnSpPr>
            <a:cxnSpLocks/>
          </p:cNvCxnSpPr>
          <p:nvPr/>
        </p:nvCxnSpPr>
        <p:spPr>
          <a:xfrm>
            <a:off x="7582314" y="3382778"/>
            <a:ext cx="19168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BFE4FFCD-A88C-4EB2-81F3-8D29E522827D}"/>
              </a:ext>
            </a:extLst>
          </p:cNvPr>
          <p:cNvCxnSpPr>
            <a:cxnSpLocks/>
            <a:stCxn id="10" idx="2"/>
            <a:endCxn id="43" idx="1"/>
          </p:cNvCxnSpPr>
          <p:nvPr/>
        </p:nvCxnSpPr>
        <p:spPr>
          <a:xfrm rot="16200000" flipH="1">
            <a:off x="7396561" y="1849625"/>
            <a:ext cx="3682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C4488889-B85B-4167-A7AC-D2157F5ACE4B}"/>
              </a:ext>
            </a:extLst>
          </p:cNvPr>
          <p:cNvSpPr/>
          <p:nvPr/>
        </p:nvSpPr>
        <p:spPr>
          <a:xfrm>
            <a:off x="9432142" y="382381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E3CC1D37-A3B4-4523-B73D-81B5B4F8C523}"/>
              </a:ext>
            </a:extLst>
          </p:cNvPr>
          <p:cNvSpPr/>
          <p:nvPr/>
        </p:nvSpPr>
        <p:spPr>
          <a:xfrm>
            <a:off x="9432142" y="427991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9B9E0C7-EDFC-4B52-AD0C-CA2C6FFB17D1}"/>
              </a:ext>
            </a:extLst>
          </p:cNvPr>
          <p:cNvSpPr/>
          <p:nvPr/>
        </p:nvSpPr>
        <p:spPr>
          <a:xfrm>
            <a:off x="9432142" y="4922388"/>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4647C27F-AAAD-4B36-9C5D-C38685460FDF}"/>
              </a:ext>
            </a:extLst>
          </p:cNvPr>
          <p:cNvSpPr/>
          <p:nvPr/>
        </p:nvSpPr>
        <p:spPr>
          <a:xfrm>
            <a:off x="9432142" y="5380600"/>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A9284094-38DD-446D-AB70-F108A77A93E7}"/>
              </a:ext>
            </a:extLst>
          </p:cNvPr>
          <p:cNvSpPr/>
          <p:nvPr/>
        </p:nvSpPr>
        <p:spPr>
          <a:xfrm>
            <a:off x="9432142" y="6012926"/>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48" name="连接符: 肘形 47">
            <a:extLst>
              <a:ext uri="{FF2B5EF4-FFF2-40B4-BE49-F238E27FC236}">
                <a16:creationId xmlns:a16="http://schemas.microsoft.com/office/drawing/2014/main" id="{98252F27-3EBB-425D-BED8-643E53C53ADE}"/>
              </a:ext>
            </a:extLst>
          </p:cNvPr>
          <p:cNvCxnSpPr>
            <a:cxnSpLocks/>
          </p:cNvCxnSpPr>
          <p:nvPr/>
        </p:nvCxnSpPr>
        <p:spPr>
          <a:xfrm flipV="1">
            <a:off x="5847086" y="4451451"/>
            <a:ext cx="13215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A94F776E-D984-4800-8FFB-CFF64B5D83CC}"/>
              </a:ext>
            </a:extLst>
          </p:cNvPr>
          <p:cNvCxnSpPr>
            <a:cxnSpLocks/>
          </p:cNvCxnSpPr>
          <p:nvPr/>
        </p:nvCxnSpPr>
        <p:spPr>
          <a:xfrm flipV="1">
            <a:off x="5847086" y="5552137"/>
            <a:ext cx="1321528" cy="1"/>
          </a:xfrm>
          <a:prstGeom prst="bentConnector3">
            <a:avLst>
              <a:gd name="adj1" fmla="val 5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连接符: 肘形 50">
            <a:extLst>
              <a:ext uri="{FF2B5EF4-FFF2-40B4-BE49-F238E27FC236}">
                <a16:creationId xmlns:a16="http://schemas.microsoft.com/office/drawing/2014/main" id="{08E70414-506D-428A-966C-715EC527CA78}"/>
              </a:ext>
            </a:extLst>
          </p:cNvPr>
          <p:cNvCxnSpPr>
            <a:cxnSpLocks/>
            <a:stCxn id="15" idx="6"/>
            <a:endCxn id="44" idx="1"/>
          </p:cNvCxnSpPr>
          <p:nvPr/>
        </p:nvCxnSpPr>
        <p:spPr>
          <a:xfrm flipV="1">
            <a:off x="7582314" y="4387491"/>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92C7A1D-F3A4-4119-BC8A-7D903AA26FD0}"/>
              </a:ext>
            </a:extLst>
          </p:cNvPr>
          <p:cNvCxnSpPr>
            <a:cxnSpLocks/>
            <a:stCxn id="16" idx="6"/>
            <a:endCxn id="46" idx="1"/>
          </p:cNvCxnSpPr>
          <p:nvPr/>
        </p:nvCxnSpPr>
        <p:spPr>
          <a:xfrm flipV="1">
            <a:off x="7582314" y="5488177"/>
            <a:ext cx="1896013" cy="63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F1575F50-D641-464C-8465-88E2AAF60FA7}"/>
              </a:ext>
            </a:extLst>
          </p:cNvPr>
          <p:cNvCxnSpPr>
            <a:cxnSpLocks/>
            <a:stCxn id="3" idx="4"/>
            <a:endCxn id="12" idx="1"/>
          </p:cNvCxnSpPr>
          <p:nvPr/>
        </p:nvCxnSpPr>
        <p:spPr>
          <a:xfrm rot="16200000" flipH="1">
            <a:off x="4313221" y="3271484"/>
            <a:ext cx="852709" cy="1507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28300100-9760-4D92-BD6C-85F6B0BE494C}"/>
              </a:ext>
            </a:extLst>
          </p:cNvPr>
          <p:cNvCxnSpPr>
            <a:cxnSpLocks/>
            <a:stCxn id="2" idx="2"/>
          </p:cNvCxnSpPr>
          <p:nvPr/>
        </p:nvCxnSpPr>
        <p:spPr>
          <a:xfrm rot="16200000" flipH="1">
            <a:off x="2877585" y="2974480"/>
            <a:ext cx="2016344" cy="3193709"/>
          </a:xfrm>
          <a:prstGeom prst="bentConnector2">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2" name="连接符: 肘形 61">
            <a:extLst>
              <a:ext uri="{FF2B5EF4-FFF2-40B4-BE49-F238E27FC236}">
                <a16:creationId xmlns:a16="http://schemas.microsoft.com/office/drawing/2014/main" id="{92703763-BE76-487B-A851-7412C5026CEE}"/>
              </a:ext>
            </a:extLst>
          </p:cNvPr>
          <p:cNvCxnSpPr>
            <a:cxnSpLocks/>
            <a:stCxn id="12" idx="2"/>
            <a:endCxn id="45" idx="1"/>
          </p:cNvCxnSpPr>
          <p:nvPr/>
        </p:nvCxnSpPr>
        <p:spPr>
          <a:xfrm rot="16200000" flipH="1">
            <a:off x="7381611" y="2933248"/>
            <a:ext cx="398129"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C42BE345-A037-4154-AC5B-760DF2CA1EEA}"/>
              </a:ext>
            </a:extLst>
          </p:cNvPr>
          <p:cNvCxnSpPr>
            <a:cxnSpLocks/>
            <a:stCxn id="14" idx="2"/>
            <a:endCxn id="47" idx="1"/>
          </p:cNvCxnSpPr>
          <p:nvPr/>
        </p:nvCxnSpPr>
        <p:spPr>
          <a:xfrm rot="16200000" flipH="1">
            <a:off x="7386685" y="4028860"/>
            <a:ext cx="387981" cy="379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28024162-30CB-4E87-A9DA-0F764204B8EF}"/>
              </a:ext>
            </a:extLst>
          </p:cNvPr>
          <p:cNvSpPr txBox="1"/>
          <p:nvPr/>
        </p:nvSpPr>
        <p:spPr>
          <a:xfrm>
            <a:off x="2727282" y="2875002"/>
            <a:ext cx="805596"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-0.3</a:t>
            </a:r>
          </a:p>
        </p:txBody>
      </p:sp>
      <p:sp>
        <p:nvSpPr>
          <p:cNvPr id="69" name="文本框 68">
            <a:extLst>
              <a:ext uri="{FF2B5EF4-FFF2-40B4-BE49-F238E27FC236}">
                <a16:creationId xmlns:a16="http://schemas.microsoft.com/office/drawing/2014/main" id="{608A4D3D-F781-49E9-8D8A-E2C712636052}"/>
              </a:ext>
            </a:extLst>
          </p:cNvPr>
          <p:cNvSpPr txBox="1"/>
          <p:nvPr/>
        </p:nvSpPr>
        <p:spPr>
          <a:xfrm>
            <a:off x="2611092" y="508408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不试验</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0</a:t>
            </a:r>
          </a:p>
        </p:txBody>
      </p:sp>
      <p:sp>
        <p:nvSpPr>
          <p:cNvPr id="70" name="文本框 69">
            <a:extLst>
              <a:ext uri="{FF2B5EF4-FFF2-40B4-BE49-F238E27FC236}">
                <a16:creationId xmlns:a16="http://schemas.microsoft.com/office/drawing/2014/main" id="{EA10D59B-8B78-49C2-AE46-4D998C9BD635}"/>
              </a:ext>
            </a:extLst>
          </p:cNvPr>
          <p:cNvSpPr txBox="1"/>
          <p:nvPr/>
        </p:nvSpPr>
        <p:spPr>
          <a:xfrm>
            <a:off x="4338272" y="2871525"/>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结果好</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P=0.6</a:t>
            </a:r>
          </a:p>
        </p:txBody>
      </p:sp>
      <p:sp>
        <p:nvSpPr>
          <p:cNvPr id="71" name="文本框 70">
            <a:extLst>
              <a:ext uri="{FF2B5EF4-FFF2-40B4-BE49-F238E27FC236}">
                <a16:creationId xmlns:a16="http://schemas.microsoft.com/office/drawing/2014/main" id="{8EBF99B7-60A4-441E-990A-0B14405B8610}"/>
              </a:ext>
            </a:extLst>
          </p:cNvPr>
          <p:cNvSpPr txBox="1"/>
          <p:nvPr/>
        </p:nvSpPr>
        <p:spPr>
          <a:xfrm>
            <a:off x="4338272" y="3954177"/>
            <a:ext cx="1032268"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结果差</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en-US" altLang="zh-CN" dirty="0">
                <a:latin typeface="微软雅黑" panose="020B0503020204020204" pitchFamily="34" charset="-122"/>
                <a:ea typeface="微软雅黑" panose="020B0503020204020204" pitchFamily="34" charset="-122"/>
              </a:rPr>
              <a:t>P=0.4</a:t>
            </a:r>
          </a:p>
        </p:txBody>
      </p:sp>
      <p:sp>
        <p:nvSpPr>
          <p:cNvPr id="72" name="文本框 71">
            <a:extLst>
              <a:ext uri="{FF2B5EF4-FFF2-40B4-BE49-F238E27FC236}">
                <a16:creationId xmlns:a16="http://schemas.microsoft.com/office/drawing/2014/main" id="{1D57BAED-ABD7-4DD5-9A5D-BFF3CA2A691C}"/>
              </a:ext>
            </a:extLst>
          </p:cNvPr>
          <p:cNvSpPr txBox="1"/>
          <p:nvPr/>
        </p:nvSpPr>
        <p:spPr>
          <a:xfrm>
            <a:off x="5991716" y="287152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3" name="文本框 72">
            <a:extLst>
              <a:ext uri="{FF2B5EF4-FFF2-40B4-BE49-F238E27FC236}">
                <a16:creationId xmlns:a16="http://schemas.microsoft.com/office/drawing/2014/main" id="{594A88BD-AD97-4CF8-9321-E1D8EC42B782}"/>
              </a:ext>
            </a:extLst>
          </p:cNvPr>
          <p:cNvSpPr txBox="1"/>
          <p:nvPr/>
        </p:nvSpPr>
        <p:spPr>
          <a:xfrm>
            <a:off x="5851255" y="3532962"/>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8D56356E-F93C-4D89-A4BD-2E9E1C06A4BF}"/>
              </a:ext>
            </a:extLst>
          </p:cNvPr>
          <p:cNvSpPr txBox="1"/>
          <p:nvPr/>
        </p:nvSpPr>
        <p:spPr>
          <a:xfrm>
            <a:off x="5851255" y="461834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0DB4709-2BC1-414F-9402-982BB239C3F4}"/>
              </a:ext>
            </a:extLst>
          </p:cNvPr>
          <p:cNvSpPr txBox="1"/>
          <p:nvPr/>
        </p:nvSpPr>
        <p:spPr>
          <a:xfrm>
            <a:off x="5851255" y="5725557"/>
            <a:ext cx="131319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不钻井</a:t>
            </a:r>
            <a:endParaRPr lang="en-US" altLang="zh-CN"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9751F7B6-B7D2-4A5A-ADB0-7D76B4CD4668}"/>
              </a:ext>
            </a:extLst>
          </p:cNvPr>
          <p:cNvSpPr txBox="1"/>
          <p:nvPr/>
        </p:nvSpPr>
        <p:spPr>
          <a:xfrm>
            <a:off x="5991716" y="4029635"/>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79" name="文本框 78">
            <a:extLst>
              <a:ext uri="{FF2B5EF4-FFF2-40B4-BE49-F238E27FC236}">
                <a16:creationId xmlns:a16="http://schemas.microsoft.com/office/drawing/2014/main" id="{FDE7AD84-D4CF-4BC3-A13A-4EFA9C316040}"/>
              </a:ext>
            </a:extLst>
          </p:cNvPr>
          <p:cNvSpPr txBox="1"/>
          <p:nvPr/>
        </p:nvSpPr>
        <p:spPr>
          <a:xfrm>
            <a:off x="5991716" y="5106553"/>
            <a:ext cx="1032268"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钻井 </a:t>
            </a:r>
            <a:r>
              <a:rPr lang="en-US" altLang="zh-CN" dirty="0">
                <a:latin typeface="微软雅黑" panose="020B0503020204020204" pitchFamily="34" charset="-122"/>
                <a:ea typeface="微软雅黑" panose="020B0503020204020204" pitchFamily="34" charset="-122"/>
              </a:rPr>
              <a:t>-1</a:t>
            </a:r>
          </a:p>
        </p:txBody>
      </p:sp>
      <p:sp>
        <p:nvSpPr>
          <p:cNvPr id="85" name="等腰三角形 84">
            <a:extLst>
              <a:ext uri="{FF2B5EF4-FFF2-40B4-BE49-F238E27FC236}">
                <a16:creationId xmlns:a16="http://schemas.microsoft.com/office/drawing/2014/main" id="{0C4E3114-22F0-43BA-BF90-5411F8D46245}"/>
              </a:ext>
            </a:extLst>
          </p:cNvPr>
          <p:cNvSpPr/>
          <p:nvPr/>
        </p:nvSpPr>
        <p:spPr>
          <a:xfrm>
            <a:off x="9442578" y="3527404"/>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7" name="等腰三角形 86">
            <a:extLst>
              <a:ext uri="{FF2B5EF4-FFF2-40B4-BE49-F238E27FC236}">
                <a16:creationId xmlns:a16="http://schemas.microsoft.com/office/drawing/2014/main" id="{7BC448A9-E07C-4C6B-9D97-670D1797841E}"/>
              </a:ext>
            </a:extLst>
          </p:cNvPr>
          <p:cNvSpPr/>
          <p:nvPr/>
        </p:nvSpPr>
        <p:spPr>
          <a:xfrm>
            <a:off x="9431930" y="4647073"/>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等腰三角形 88">
            <a:extLst>
              <a:ext uri="{FF2B5EF4-FFF2-40B4-BE49-F238E27FC236}">
                <a16:creationId xmlns:a16="http://schemas.microsoft.com/office/drawing/2014/main" id="{4A7EFF99-4BF3-4A0D-A15F-FE33249432E0}"/>
              </a:ext>
            </a:extLst>
          </p:cNvPr>
          <p:cNvSpPr/>
          <p:nvPr/>
        </p:nvSpPr>
        <p:spPr>
          <a:xfrm>
            <a:off x="9442578" y="5688495"/>
            <a:ext cx="184740" cy="215154"/>
          </a:xfrm>
          <a:prstGeom prst="triangle">
            <a:avLst/>
          </a:prstGeom>
          <a:noFill/>
          <a:ln w="19050">
            <a:solidFill>
              <a:srgbClr val="1248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90" name="连接符: 肘形 89">
            <a:extLst>
              <a:ext uri="{FF2B5EF4-FFF2-40B4-BE49-F238E27FC236}">
                <a16:creationId xmlns:a16="http://schemas.microsoft.com/office/drawing/2014/main" id="{97917FF9-38D3-4B0D-8666-EB3B3A04F5EC}"/>
              </a:ext>
            </a:extLst>
          </p:cNvPr>
          <p:cNvCxnSpPr>
            <a:cxnSpLocks/>
            <a:stCxn id="11" idx="4"/>
            <a:endCxn id="85" idx="1"/>
          </p:cNvCxnSpPr>
          <p:nvPr/>
        </p:nvCxnSpPr>
        <p:spPr>
          <a:xfrm rot="16200000" flipH="1">
            <a:off x="8420437" y="2566655"/>
            <a:ext cx="36238"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1D2F1C2A-2C14-4B1E-8A55-B664C2B6A8EF}"/>
              </a:ext>
            </a:extLst>
          </p:cNvPr>
          <p:cNvCxnSpPr>
            <a:cxnSpLocks/>
            <a:stCxn id="15" idx="4"/>
            <a:endCxn id="87" idx="1"/>
          </p:cNvCxnSpPr>
          <p:nvPr/>
        </p:nvCxnSpPr>
        <p:spPr>
          <a:xfrm rot="16200000" flipH="1">
            <a:off x="8389615" y="3666150"/>
            <a:ext cx="87234" cy="2089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5E55F6F8-238D-4CD1-870F-1B1AFDB5FB67}"/>
              </a:ext>
            </a:extLst>
          </p:cNvPr>
          <p:cNvCxnSpPr>
            <a:cxnSpLocks/>
            <a:stCxn id="16" idx="4"/>
            <a:endCxn id="89" idx="1"/>
          </p:cNvCxnSpPr>
          <p:nvPr/>
        </p:nvCxnSpPr>
        <p:spPr>
          <a:xfrm rot="16200000" flipH="1">
            <a:off x="8424571" y="4731880"/>
            <a:ext cx="27970" cy="210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75C966C1-E2A5-4BEE-844D-22FFC7B3CD7A}"/>
              </a:ext>
            </a:extLst>
          </p:cNvPr>
          <p:cNvSpPr txBox="1"/>
          <p:nvPr/>
        </p:nvSpPr>
        <p:spPr>
          <a:xfrm>
            <a:off x="7645147" y="298257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P=0.85</a:t>
            </a:r>
          </a:p>
        </p:txBody>
      </p:sp>
      <p:sp>
        <p:nvSpPr>
          <p:cNvPr id="102" name="文本框 101">
            <a:extLst>
              <a:ext uri="{FF2B5EF4-FFF2-40B4-BE49-F238E27FC236}">
                <a16:creationId xmlns:a16="http://schemas.microsoft.com/office/drawing/2014/main" id="{0406EAD0-FCE2-43EB-B0A0-7EE199B3D998}"/>
              </a:ext>
            </a:extLst>
          </p:cNvPr>
          <p:cNvSpPr txBox="1"/>
          <p:nvPr/>
        </p:nvSpPr>
        <p:spPr>
          <a:xfrm>
            <a:off x="7618702" y="3302272"/>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P=0.15</a:t>
            </a:r>
          </a:p>
        </p:txBody>
      </p:sp>
      <p:sp>
        <p:nvSpPr>
          <p:cNvPr id="103" name="文本框 102">
            <a:extLst>
              <a:ext uri="{FF2B5EF4-FFF2-40B4-BE49-F238E27FC236}">
                <a16:creationId xmlns:a16="http://schemas.microsoft.com/office/drawing/2014/main" id="{7DDF18E2-AF2C-4B7F-ABF1-057E2A890B4B}"/>
              </a:ext>
            </a:extLst>
          </p:cNvPr>
          <p:cNvSpPr txBox="1"/>
          <p:nvPr/>
        </p:nvSpPr>
        <p:spPr>
          <a:xfrm>
            <a:off x="7615172" y="44098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P=0.90</a:t>
            </a:r>
          </a:p>
        </p:txBody>
      </p:sp>
      <p:sp>
        <p:nvSpPr>
          <p:cNvPr id="104" name="文本框 103">
            <a:extLst>
              <a:ext uri="{FF2B5EF4-FFF2-40B4-BE49-F238E27FC236}">
                <a16:creationId xmlns:a16="http://schemas.microsoft.com/office/drawing/2014/main" id="{1885FB2C-3C8E-4D71-8567-56BA733FAE1C}"/>
              </a:ext>
            </a:extLst>
          </p:cNvPr>
          <p:cNvSpPr txBox="1"/>
          <p:nvPr/>
        </p:nvSpPr>
        <p:spPr>
          <a:xfrm>
            <a:off x="7645146" y="4032915"/>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P=0.10</a:t>
            </a:r>
          </a:p>
        </p:txBody>
      </p:sp>
      <p:sp>
        <p:nvSpPr>
          <p:cNvPr id="105" name="文本框 104">
            <a:extLst>
              <a:ext uri="{FF2B5EF4-FFF2-40B4-BE49-F238E27FC236}">
                <a16:creationId xmlns:a16="http://schemas.microsoft.com/office/drawing/2014/main" id="{405C8516-927E-49F3-8F10-FD7B0D9E979D}"/>
              </a:ext>
            </a:extLst>
          </p:cNvPr>
          <p:cNvSpPr txBox="1"/>
          <p:nvPr/>
        </p:nvSpPr>
        <p:spPr>
          <a:xfrm>
            <a:off x="7652126" y="5137020"/>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出油</a:t>
            </a:r>
            <a:r>
              <a:rPr lang="en-US" altLang="zh-CN" sz="1400" dirty="0">
                <a:latin typeface="微软雅黑" panose="020B0503020204020204" pitchFamily="34" charset="-122"/>
                <a:ea typeface="微软雅黑" panose="020B0503020204020204" pitchFamily="34" charset="-122"/>
              </a:rPr>
              <a:t>P=0.55</a:t>
            </a:r>
          </a:p>
        </p:txBody>
      </p:sp>
      <p:sp>
        <p:nvSpPr>
          <p:cNvPr id="106" name="文本框 105">
            <a:extLst>
              <a:ext uri="{FF2B5EF4-FFF2-40B4-BE49-F238E27FC236}">
                <a16:creationId xmlns:a16="http://schemas.microsoft.com/office/drawing/2014/main" id="{A0A6798E-1749-473F-B953-041BD9877F0F}"/>
              </a:ext>
            </a:extLst>
          </p:cNvPr>
          <p:cNvSpPr txBox="1"/>
          <p:nvPr/>
        </p:nvSpPr>
        <p:spPr>
          <a:xfrm>
            <a:off x="7665319" y="5479119"/>
            <a:ext cx="1572859" cy="377411"/>
          </a:xfrm>
          <a:prstGeom prst="rect">
            <a:avLst/>
          </a:prstGeom>
          <a:noFill/>
        </p:spPr>
        <p:txBody>
          <a:bodyPr wrap="square" rtlCol="0">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不出油</a:t>
            </a:r>
            <a:r>
              <a:rPr lang="en-US" altLang="zh-CN" sz="1400" dirty="0">
                <a:latin typeface="微软雅黑" panose="020B0503020204020204" pitchFamily="34" charset="-122"/>
                <a:ea typeface="微软雅黑" panose="020B0503020204020204" pitchFamily="34" charset="-122"/>
              </a:rPr>
              <a:t>P=0.45</a:t>
            </a:r>
          </a:p>
        </p:txBody>
      </p:sp>
      <p:sp>
        <p:nvSpPr>
          <p:cNvPr id="56" name="文本框 55">
            <a:extLst>
              <a:ext uri="{FF2B5EF4-FFF2-40B4-BE49-F238E27FC236}">
                <a16:creationId xmlns:a16="http://schemas.microsoft.com/office/drawing/2014/main" id="{3746C884-85B1-4A02-B0F7-5F5A80C80351}"/>
              </a:ext>
            </a:extLst>
          </p:cNvPr>
          <p:cNvSpPr txBox="1"/>
          <p:nvPr/>
        </p:nvSpPr>
        <p:spPr>
          <a:xfrm>
            <a:off x="8136340" y="1802749"/>
            <a:ext cx="3967881" cy="830997"/>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最终发现</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solidFill>
                  <a:srgbClr val="FF0000"/>
                </a:solidFill>
                <a:latin typeface="微软雅黑" panose="020B0503020204020204" pitchFamily="34" charset="-122"/>
                <a:ea typeface="微软雅黑" panose="020B0503020204020204" pitchFamily="34" charset="-122"/>
              </a:rPr>
              <a:t>不试验期望收益更高</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9805EB6A-31EE-4795-AE67-CBF6446D03D7}"/>
              </a:ext>
            </a:extLst>
          </p:cNvPr>
          <p:cNvSpPr txBox="1"/>
          <p:nvPr/>
        </p:nvSpPr>
        <p:spPr>
          <a:xfrm>
            <a:off x="7138788" y="3210761"/>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3.4</a:t>
            </a:r>
          </a:p>
        </p:txBody>
      </p:sp>
      <p:sp>
        <p:nvSpPr>
          <p:cNvPr id="59" name="文本框 58">
            <a:extLst>
              <a:ext uri="{FF2B5EF4-FFF2-40B4-BE49-F238E27FC236}">
                <a16:creationId xmlns:a16="http://schemas.microsoft.com/office/drawing/2014/main" id="{0EED8C5B-9947-4813-BA2B-BB8D6B7C5B73}"/>
              </a:ext>
            </a:extLst>
          </p:cNvPr>
          <p:cNvSpPr txBox="1"/>
          <p:nvPr/>
        </p:nvSpPr>
        <p:spPr>
          <a:xfrm>
            <a:off x="9540121" y="3103407"/>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1" name="文本框 60">
            <a:extLst>
              <a:ext uri="{FF2B5EF4-FFF2-40B4-BE49-F238E27FC236}">
                <a16:creationId xmlns:a16="http://schemas.microsoft.com/office/drawing/2014/main" id="{19F2B589-C197-414D-8C0F-ECBE5655920C}"/>
              </a:ext>
            </a:extLst>
          </p:cNvPr>
          <p:cNvSpPr txBox="1"/>
          <p:nvPr/>
        </p:nvSpPr>
        <p:spPr>
          <a:xfrm>
            <a:off x="9546069" y="3427416"/>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3" name="文本框 62">
            <a:extLst>
              <a:ext uri="{FF2B5EF4-FFF2-40B4-BE49-F238E27FC236}">
                <a16:creationId xmlns:a16="http://schemas.microsoft.com/office/drawing/2014/main" id="{375F419D-BDBF-4880-9C57-C8F5BE0C3619}"/>
              </a:ext>
            </a:extLst>
          </p:cNvPr>
          <p:cNvSpPr txBox="1"/>
          <p:nvPr/>
        </p:nvSpPr>
        <p:spPr>
          <a:xfrm>
            <a:off x="9540122" y="3741888"/>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4" name="文本框 63">
            <a:extLst>
              <a:ext uri="{FF2B5EF4-FFF2-40B4-BE49-F238E27FC236}">
                <a16:creationId xmlns:a16="http://schemas.microsoft.com/office/drawing/2014/main" id="{63FC7045-1D55-4747-AD8F-42B0029114D6}"/>
              </a:ext>
            </a:extLst>
          </p:cNvPr>
          <p:cNvSpPr txBox="1"/>
          <p:nvPr/>
        </p:nvSpPr>
        <p:spPr>
          <a:xfrm>
            <a:off x="9499167" y="416840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66" name="文本框 65">
            <a:extLst>
              <a:ext uri="{FF2B5EF4-FFF2-40B4-BE49-F238E27FC236}">
                <a16:creationId xmlns:a16="http://schemas.microsoft.com/office/drawing/2014/main" id="{AD046EAE-5A93-40BB-9880-3747B5FC47F0}"/>
              </a:ext>
            </a:extLst>
          </p:cNvPr>
          <p:cNvSpPr txBox="1"/>
          <p:nvPr/>
        </p:nvSpPr>
        <p:spPr>
          <a:xfrm>
            <a:off x="9505115" y="449241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67" name="文本框 66">
            <a:extLst>
              <a:ext uri="{FF2B5EF4-FFF2-40B4-BE49-F238E27FC236}">
                <a16:creationId xmlns:a16="http://schemas.microsoft.com/office/drawing/2014/main" id="{462CB68F-DA8D-4D77-AFD0-ECA8916BBA0D}"/>
              </a:ext>
            </a:extLst>
          </p:cNvPr>
          <p:cNvSpPr txBox="1"/>
          <p:nvPr/>
        </p:nvSpPr>
        <p:spPr>
          <a:xfrm>
            <a:off x="9499168" y="480688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77" name="文本框 76">
            <a:extLst>
              <a:ext uri="{FF2B5EF4-FFF2-40B4-BE49-F238E27FC236}">
                <a16:creationId xmlns:a16="http://schemas.microsoft.com/office/drawing/2014/main" id="{5EFAE4B9-0796-4722-B27D-591E67F5E7CC}"/>
              </a:ext>
            </a:extLst>
          </p:cNvPr>
          <p:cNvSpPr txBox="1"/>
          <p:nvPr/>
        </p:nvSpPr>
        <p:spPr>
          <a:xfrm>
            <a:off x="9531161" y="5225044"/>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+4</a:t>
            </a:r>
          </a:p>
        </p:txBody>
      </p:sp>
      <p:sp>
        <p:nvSpPr>
          <p:cNvPr id="78" name="文本框 77">
            <a:extLst>
              <a:ext uri="{FF2B5EF4-FFF2-40B4-BE49-F238E27FC236}">
                <a16:creationId xmlns:a16="http://schemas.microsoft.com/office/drawing/2014/main" id="{27C81B64-27FA-4949-8F57-E9CBAE4E0EDA}"/>
              </a:ext>
            </a:extLst>
          </p:cNvPr>
          <p:cNvSpPr txBox="1"/>
          <p:nvPr/>
        </p:nvSpPr>
        <p:spPr>
          <a:xfrm>
            <a:off x="9537109" y="5549053"/>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0" name="文本框 79">
            <a:extLst>
              <a:ext uri="{FF2B5EF4-FFF2-40B4-BE49-F238E27FC236}">
                <a16:creationId xmlns:a16="http://schemas.microsoft.com/office/drawing/2014/main" id="{60910EBB-E2E5-4FB9-8E20-6F22A0CDECF4}"/>
              </a:ext>
            </a:extLst>
          </p:cNvPr>
          <p:cNvSpPr txBox="1"/>
          <p:nvPr/>
        </p:nvSpPr>
        <p:spPr>
          <a:xfrm>
            <a:off x="9531162" y="5863525"/>
            <a:ext cx="559368"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0</a:t>
            </a:r>
          </a:p>
        </p:txBody>
      </p:sp>
      <p:sp>
        <p:nvSpPr>
          <p:cNvPr id="81" name="文本框 80">
            <a:extLst>
              <a:ext uri="{FF2B5EF4-FFF2-40B4-BE49-F238E27FC236}">
                <a16:creationId xmlns:a16="http://schemas.microsoft.com/office/drawing/2014/main" id="{B1FD042B-C59F-499F-9BED-BF244ABFE5D7}"/>
              </a:ext>
            </a:extLst>
          </p:cNvPr>
          <p:cNvSpPr txBox="1"/>
          <p:nvPr/>
        </p:nvSpPr>
        <p:spPr>
          <a:xfrm>
            <a:off x="7111232" y="4254404"/>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0.4</a:t>
            </a:r>
          </a:p>
        </p:txBody>
      </p:sp>
      <p:sp>
        <p:nvSpPr>
          <p:cNvPr id="82" name="文本框 81">
            <a:extLst>
              <a:ext uri="{FF2B5EF4-FFF2-40B4-BE49-F238E27FC236}">
                <a16:creationId xmlns:a16="http://schemas.microsoft.com/office/drawing/2014/main" id="{3500BF20-F49B-47B5-A29D-EF1D8F9FFFF6}"/>
              </a:ext>
            </a:extLst>
          </p:cNvPr>
          <p:cNvSpPr txBox="1"/>
          <p:nvPr/>
        </p:nvSpPr>
        <p:spPr>
          <a:xfrm>
            <a:off x="7111232" y="5372263"/>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2.2</a:t>
            </a:r>
          </a:p>
        </p:txBody>
      </p:sp>
      <p:sp>
        <p:nvSpPr>
          <p:cNvPr id="83" name="文本框 82">
            <a:extLst>
              <a:ext uri="{FF2B5EF4-FFF2-40B4-BE49-F238E27FC236}">
                <a16:creationId xmlns:a16="http://schemas.microsoft.com/office/drawing/2014/main" id="{37499168-A176-4EE8-8820-5D7D4B54A00B}"/>
              </a:ext>
            </a:extLst>
          </p:cNvPr>
          <p:cNvSpPr txBox="1"/>
          <p:nvPr/>
        </p:nvSpPr>
        <p:spPr>
          <a:xfrm>
            <a:off x="5408063" y="3216790"/>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2.4</a:t>
            </a:r>
          </a:p>
        </p:txBody>
      </p:sp>
      <p:sp>
        <p:nvSpPr>
          <p:cNvPr id="84" name="文本框 83">
            <a:extLst>
              <a:ext uri="{FF2B5EF4-FFF2-40B4-BE49-F238E27FC236}">
                <a16:creationId xmlns:a16="http://schemas.microsoft.com/office/drawing/2014/main" id="{99933DED-4C77-407B-A53A-ED5117372378}"/>
              </a:ext>
            </a:extLst>
          </p:cNvPr>
          <p:cNvSpPr txBox="1"/>
          <p:nvPr/>
        </p:nvSpPr>
        <p:spPr>
          <a:xfrm>
            <a:off x="5408063" y="4252788"/>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0</a:t>
            </a:r>
          </a:p>
        </p:txBody>
      </p:sp>
      <p:sp>
        <p:nvSpPr>
          <p:cNvPr id="86" name="文本框 85">
            <a:extLst>
              <a:ext uri="{FF2B5EF4-FFF2-40B4-BE49-F238E27FC236}">
                <a16:creationId xmlns:a16="http://schemas.microsoft.com/office/drawing/2014/main" id="{D19C020D-2D75-4DEC-B5EB-B8EEB3FDA41A}"/>
              </a:ext>
            </a:extLst>
          </p:cNvPr>
          <p:cNvSpPr txBox="1"/>
          <p:nvPr/>
        </p:nvSpPr>
        <p:spPr>
          <a:xfrm>
            <a:off x="5419516" y="5360762"/>
            <a:ext cx="542259" cy="369332"/>
          </a:xfrm>
          <a:prstGeom prst="rect">
            <a:avLst/>
          </a:prstGeom>
          <a:noFill/>
        </p:spPr>
        <p:txBody>
          <a:bodyPr wrap="square" rtlCol="0">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1.2</a:t>
            </a:r>
          </a:p>
        </p:txBody>
      </p:sp>
      <p:sp>
        <p:nvSpPr>
          <p:cNvPr id="88" name="文本框 87">
            <a:extLst>
              <a:ext uri="{FF2B5EF4-FFF2-40B4-BE49-F238E27FC236}">
                <a16:creationId xmlns:a16="http://schemas.microsoft.com/office/drawing/2014/main" id="{9A4CA1E0-3311-4DD2-87D4-177B2D09FCAE}"/>
              </a:ext>
            </a:extLst>
          </p:cNvPr>
          <p:cNvSpPr txBox="1"/>
          <p:nvPr/>
        </p:nvSpPr>
        <p:spPr>
          <a:xfrm>
            <a:off x="3651280" y="3237595"/>
            <a:ext cx="650077" cy="307777"/>
          </a:xfrm>
          <a:prstGeom prst="rect">
            <a:avLst/>
          </a:prstGeom>
          <a:noFill/>
        </p:spPr>
        <p:txBody>
          <a:bodyPr wrap="square" rtlCol="0">
            <a:spAutoFit/>
          </a:bodyPr>
          <a:lstStyle/>
          <a:p>
            <a:pPr algn="ctr"/>
            <a:r>
              <a:rPr lang="en-US" altLang="zh-CN" sz="1400" dirty="0">
                <a:solidFill>
                  <a:srgbClr val="FF0000"/>
                </a:solidFill>
                <a:latin typeface="微软雅黑" panose="020B0503020204020204" pitchFamily="34" charset="-122"/>
                <a:ea typeface="微软雅黑" panose="020B0503020204020204" pitchFamily="34" charset="-122"/>
              </a:rPr>
              <a:t>1.44</a:t>
            </a:r>
          </a:p>
        </p:txBody>
      </p:sp>
      <p:sp>
        <p:nvSpPr>
          <p:cNvPr id="91" name="文本框 90">
            <a:extLst>
              <a:ext uri="{FF2B5EF4-FFF2-40B4-BE49-F238E27FC236}">
                <a16:creationId xmlns:a16="http://schemas.microsoft.com/office/drawing/2014/main" id="{68F4E558-E1FF-4977-A8D6-BDAE6D701197}"/>
              </a:ext>
            </a:extLst>
          </p:cNvPr>
          <p:cNvSpPr txBox="1"/>
          <p:nvPr/>
        </p:nvSpPr>
        <p:spPr>
          <a:xfrm>
            <a:off x="1947644" y="3237595"/>
            <a:ext cx="650077" cy="307777"/>
          </a:xfrm>
          <a:prstGeom prst="rect">
            <a:avLst/>
          </a:prstGeom>
          <a:noFill/>
        </p:spPr>
        <p:txBody>
          <a:bodyPr wrap="square" rtlCol="0">
            <a:spAutoFit/>
          </a:bodyPr>
          <a:lstStyle/>
          <a:p>
            <a:pPr algn="ctr"/>
            <a:r>
              <a:rPr lang="en-US" altLang="zh-CN" sz="1400" dirty="0">
                <a:solidFill>
                  <a:srgbClr val="FF0000"/>
                </a:solidFill>
                <a:latin typeface="微软雅黑" panose="020B0503020204020204" pitchFamily="34" charset="-122"/>
                <a:ea typeface="微软雅黑" panose="020B0503020204020204" pitchFamily="34" charset="-122"/>
              </a:rPr>
              <a:t>1.2</a:t>
            </a:r>
          </a:p>
        </p:txBody>
      </p:sp>
    </p:spTree>
    <p:custDataLst>
      <p:tags r:id="rId1"/>
    </p:custDataLst>
    <p:extLst>
      <p:ext uri="{BB962C8B-B14F-4D97-AF65-F5344CB8AC3E}">
        <p14:creationId xmlns:p14="http://schemas.microsoft.com/office/powerpoint/2010/main" val="29648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5" cstate="print"/>
          <a:stretch>
            <a:fillRect/>
          </a:stretch>
        </p:blipFill>
        <p:spPr>
          <a:xfrm>
            <a:off x="0" y="0"/>
            <a:ext cx="4572000" cy="6858000"/>
          </a:xfrm>
          <a:prstGeom prst="rect">
            <a:avLst/>
          </a:prstGeom>
        </p:spPr>
      </p:pic>
      <p:pic>
        <p:nvPicPr>
          <p:cNvPr id="19" name="图片 18"/>
          <p:cNvPicPr>
            <a:picLocks noChangeAspect="1"/>
          </p:cNvPicPr>
          <p:nvPr/>
        </p:nvPicPr>
        <p:blipFill>
          <a:blip r:embed="rId6" cstate="print"/>
          <a:stretch>
            <a:fillRect/>
          </a:stretch>
        </p:blipFill>
        <p:spPr>
          <a:xfrm>
            <a:off x="167638" y="6332742"/>
            <a:ext cx="2263588" cy="384810"/>
          </a:xfrm>
          <a:prstGeom prst="rect">
            <a:avLst/>
          </a:prstGeom>
        </p:spPr>
      </p:pic>
      <p:sp>
        <p:nvSpPr>
          <p:cNvPr id="30" name="文本框 29">
            <a:extLst>
              <a:ext uri="{FF2B5EF4-FFF2-40B4-BE49-F238E27FC236}">
                <a16:creationId xmlns:a16="http://schemas.microsoft.com/office/drawing/2014/main" id="{30E391F6-88C1-4F2B-8210-6F4102AEC5C5}"/>
              </a:ext>
            </a:extLst>
          </p:cNvPr>
          <p:cNvSpPr txBox="1"/>
          <p:nvPr>
            <p:custDataLst>
              <p:tags r:id="rId1"/>
            </p:custDataLst>
          </p:nvPr>
        </p:nvSpPr>
        <p:spPr>
          <a:xfrm>
            <a:off x="-10822" y="1272963"/>
            <a:ext cx="4756785" cy="1754326"/>
          </a:xfrm>
          <a:prstGeom prst="rect">
            <a:avLst/>
          </a:prstGeom>
          <a:noFill/>
        </p:spPr>
        <p:txBody>
          <a:bodyPr wrap="square" rtlCol="0">
            <a:spAutoFit/>
          </a:bodyPr>
          <a:lstStyle/>
          <a:p>
            <a:pPr algn="ctr"/>
            <a:r>
              <a:rPr lang="zh-CN" altLang="en-US" sz="5400" b="1" dirty="0">
                <a:solidFill>
                  <a:schemeClr val="bg1"/>
                </a:solidFill>
                <a:latin typeface="Arial Black" panose="020B0A04020102020204" charset="0"/>
                <a:ea typeface="方正书宋繁体" panose="03000509000000000000" pitchFamily="65" charset="-122"/>
                <a:cs typeface="Arial Black" panose="020B0A04020102020204" charset="0"/>
              </a:rPr>
              <a:t>目  录</a:t>
            </a:r>
            <a:r>
              <a:rPr lang="en-US" altLang="zh-CN" sz="5400" b="1" dirty="0">
                <a:solidFill>
                  <a:schemeClr val="bg1"/>
                </a:solidFill>
                <a:latin typeface="Arial Black" panose="020B0A04020102020204" charset="0"/>
                <a:ea typeface="方正书宋繁体" panose="03000509000000000000" pitchFamily="65" charset="-122"/>
                <a:cs typeface="Arial Black" panose="020B0A04020102020204" charset="0"/>
              </a:rPr>
              <a:t>CONTENTS</a:t>
            </a:r>
            <a:endParaRPr lang="zh-CN" altLang="en-US" sz="5400" b="1" dirty="0">
              <a:solidFill>
                <a:schemeClr val="bg1"/>
              </a:solidFill>
              <a:latin typeface="Arial Black" panose="020B0A04020102020204" charset="0"/>
              <a:ea typeface="方正书宋繁体" panose="03000509000000000000" pitchFamily="65" charset="-122"/>
              <a:cs typeface="Arial Black" panose="020B0A04020102020204" charset="0"/>
            </a:endParaRPr>
          </a:p>
        </p:txBody>
      </p:sp>
      <p:sp>
        <p:nvSpPr>
          <p:cNvPr id="31" name="文本框 30">
            <a:extLst>
              <a:ext uri="{FF2B5EF4-FFF2-40B4-BE49-F238E27FC236}">
                <a16:creationId xmlns:a16="http://schemas.microsoft.com/office/drawing/2014/main" id="{95DBCA92-D70C-4C66-9FC4-B860A3B564FA}"/>
              </a:ext>
            </a:extLst>
          </p:cNvPr>
          <p:cNvSpPr txBox="1"/>
          <p:nvPr>
            <p:custDataLst>
              <p:tags r:id="rId2"/>
            </p:custDataLst>
          </p:nvPr>
        </p:nvSpPr>
        <p:spPr>
          <a:xfrm>
            <a:off x="5059532" y="1272963"/>
            <a:ext cx="6507139" cy="3894208"/>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1 </a:t>
            </a:r>
            <a:r>
              <a:rPr lang="zh-CN" altLang="en-US" sz="2800" b="1" dirty="0">
                <a:solidFill>
                  <a:srgbClr val="29415B"/>
                </a:solidFill>
                <a:latin typeface="微软雅黑" panose="020B0503020204020204" pitchFamily="34" charset="-122"/>
                <a:ea typeface="微软雅黑" panose="020B0503020204020204" pitchFamily="34" charset="-122"/>
              </a:rPr>
              <a:t>引言</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2 </a:t>
            </a:r>
            <a:r>
              <a:rPr lang="zh-CN" altLang="en-US" sz="2800" b="1" dirty="0">
                <a:solidFill>
                  <a:srgbClr val="29415B"/>
                </a:solidFill>
                <a:latin typeface="微软雅黑" panose="020B0503020204020204" pitchFamily="34" charset="-122"/>
                <a:ea typeface="微软雅黑" panose="020B0503020204020204" pitchFamily="34" charset="-122"/>
              </a:rPr>
              <a:t>管理学中决策技术：决策树</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3 </a:t>
            </a:r>
            <a:r>
              <a:rPr lang="zh-CN" altLang="en-US" sz="2800" b="1" dirty="0">
                <a:solidFill>
                  <a:srgbClr val="29415B"/>
                </a:solidFill>
                <a:latin typeface="微软雅黑" panose="020B0503020204020204" pitchFamily="34" charset="-122"/>
                <a:ea typeface="微软雅黑" panose="020B0503020204020204" pitchFamily="34" charset="-122"/>
              </a:rPr>
              <a:t>另一种机器学习思路：决策树</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4 </a:t>
            </a:r>
            <a:r>
              <a:rPr lang="zh-CN" altLang="en-US" sz="2800" b="1" dirty="0">
                <a:solidFill>
                  <a:srgbClr val="29415B"/>
                </a:solidFill>
                <a:latin typeface="微软雅黑" panose="020B0503020204020204" pitchFamily="34" charset="-122"/>
                <a:ea typeface="微软雅黑" panose="020B0503020204020204" pitchFamily="34" charset="-122"/>
              </a:rPr>
              <a:t>更强力的模型方案：集成学习</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5 </a:t>
            </a:r>
            <a:r>
              <a:rPr lang="zh-CN" altLang="en-US" sz="2800" b="1" dirty="0">
                <a:solidFill>
                  <a:srgbClr val="29415B"/>
                </a:solidFill>
                <a:latin typeface="微软雅黑" panose="020B0503020204020204" pitchFamily="34" charset="-122"/>
                <a:ea typeface="微软雅黑" panose="020B0503020204020204" pitchFamily="34" charset="-122"/>
              </a:rPr>
              <a:t>经典集成树算法</a:t>
            </a:r>
            <a:endParaRPr lang="en-US" altLang="zh-CN" sz="2800" b="1" dirty="0">
              <a:solidFill>
                <a:srgbClr val="29415B"/>
              </a:solidFill>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Ø"/>
            </a:pPr>
            <a:r>
              <a:rPr lang="en-US" altLang="zh-CN" sz="2800" b="1" dirty="0">
                <a:solidFill>
                  <a:srgbClr val="29415B"/>
                </a:solidFill>
                <a:latin typeface="微软雅黑" panose="020B0503020204020204" pitchFamily="34" charset="-122"/>
                <a:ea typeface="微软雅黑" panose="020B0503020204020204" pitchFamily="34" charset="-122"/>
              </a:rPr>
              <a:t>6 </a:t>
            </a:r>
            <a:r>
              <a:rPr lang="zh-CN" altLang="en-US" sz="2800" b="1" dirty="0">
                <a:solidFill>
                  <a:srgbClr val="29415B"/>
                </a:solidFill>
                <a:latin typeface="微软雅黑" panose="020B0503020204020204" pitchFamily="34" charset="-122"/>
                <a:ea typeface="微软雅黑" panose="020B0503020204020204" pitchFamily="34" charset="-122"/>
              </a:rPr>
              <a:t>风控业务案例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73702"/>
            <a:ext cx="10606826" cy="163121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机器学习中的决策树相同之处在于，</a:t>
            </a:r>
            <a:r>
              <a:rPr lang="zh-CN" altLang="en-US" sz="2000" b="1" dirty="0">
                <a:solidFill>
                  <a:srgbClr val="FF0000"/>
                </a:solidFill>
                <a:latin typeface="微软雅黑" panose="020B0503020204020204" pitchFamily="34" charset="-122"/>
                <a:ea typeface="微软雅黑" panose="020B0503020204020204" pitchFamily="34" charset="-122"/>
              </a:rPr>
              <a:t>二者都是分阶段分层次进行决策</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不同之处在于，机器学习中的决策树体现的是</a:t>
            </a:r>
            <a:r>
              <a:rPr lang="zh-CN" altLang="en-US" sz="2000" b="1" dirty="0">
                <a:solidFill>
                  <a:srgbClr val="FF0000"/>
                </a:solidFill>
                <a:latin typeface="微软雅黑" panose="020B0503020204020204" pitchFamily="34" charset="-122"/>
                <a:ea typeface="微软雅黑" panose="020B0503020204020204" pitchFamily="34" charset="-122"/>
              </a:rPr>
              <a:t>机器决策的过程</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那么，机器学习中的决策树如何解决</a:t>
            </a:r>
            <a:r>
              <a:rPr lang="zh-CN" altLang="en-US" sz="2000" dirty="0">
                <a:solidFill>
                  <a:srgbClr val="FF0000"/>
                </a:solidFill>
                <a:latin typeface="微软雅黑" panose="020B0503020204020204" pitchFamily="34" charset="-122"/>
                <a:ea typeface="微软雅黑" panose="020B0503020204020204" pitchFamily="34" charset="-122"/>
              </a:rPr>
              <a:t>回归的三个要点</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1026" name="Picture 2" descr="查看源图像">
            <a:extLst>
              <a:ext uri="{FF2B5EF4-FFF2-40B4-BE49-F238E27FC236}">
                <a16:creationId xmlns:a16="http://schemas.microsoft.com/office/drawing/2014/main" id="{0EA83AFA-D256-451C-8DB8-5B20CD86CC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3680" y="3429000"/>
            <a:ext cx="5608320" cy="309699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A3D4C65-CCA6-4B69-A46C-92D8C582EB40}"/>
              </a:ext>
            </a:extLst>
          </p:cNvPr>
          <p:cNvSpPr txBox="1"/>
          <p:nvPr/>
        </p:nvSpPr>
        <p:spPr>
          <a:xfrm>
            <a:off x="455294" y="3241862"/>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p:spTree>
    <p:custDataLst>
      <p:tags r:id="rId1"/>
    </p:custDataLst>
    <p:extLst>
      <p:ext uri="{BB962C8B-B14F-4D97-AF65-F5344CB8AC3E}">
        <p14:creationId xmlns:p14="http://schemas.microsoft.com/office/powerpoint/2010/main" val="920359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9"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决策树</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10"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1"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2769078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p:spTree>
    <p:custDataLst>
      <p:tags r:id="rId1"/>
    </p:custDataLst>
    <p:extLst>
      <p:ext uri="{BB962C8B-B14F-4D97-AF65-F5344CB8AC3E}">
        <p14:creationId xmlns:p14="http://schemas.microsoft.com/office/powerpoint/2010/main" val="782362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b="1" dirty="0">
                <a:solidFill>
                  <a:srgbClr val="FF0000"/>
                </a:solidFill>
                <a:latin typeface="微软雅黑" panose="020B0503020204020204" pitchFamily="34" charset="-122"/>
                <a:ea typeface="微软雅黑" panose="020B0503020204020204" pitchFamily="34" charset="-122"/>
              </a:rPr>
              <a:t>函数（映射）的形式及其参数</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C934DCC-8321-40AD-915E-74E0476A53B8}"/>
                  </a:ext>
                </a:extLst>
              </p:cNvPr>
              <p:cNvSpPr txBox="1"/>
              <p:nvPr/>
            </p:nvSpPr>
            <p:spPr>
              <a:xfrm>
                <a:off x="7927752" y="3201161"/>
                <a:ext cx="2864121" cy="1253613"/>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离散函数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12488E"/>
                          </a:solidFill>
                          <a:latin typeface="Cambria Math" panose="02040503050406030204" pitchFamily="18" charset="0"/>
                          <a:ea typeface="+mj-ea"/>
                        </a:rPr>
                        <m:t>𝑓</m:t>
                      </m:r>
                      <m:d>
                        <m:dPr>
                          <m:ctrlPr>
                            <a:rPr lang="en-US" altLang="zh-CN" b="0" i="1" smtClean="0">
                              <a:solidFill>
                                <a:srgbClr val="12488E"/>
                              </a:solidFill>
                              <a:latin typeface="Cambria Math" panose="02040503050406030204" pitchFamily="18" charset="0"/>
                              <a:ea typeface="+mj-ea"/>
                            </a:rPr>
                          </m:ctrlPr>
                        </m:dPr>
                        <m:e>
                          <m:r>
                            <a:rPr lang="en-US" altLang="zh-CN" b="0" i="1" smtClean="0">
                              <a:solidFill>
                                <a:srgbClr val="12488E"/>
                              </a:solidFill>
                              <a:latin typeface="Cambria Math" panose="02040503050406030204" pitchFamily="18" charset="0"/>
                              <a:ea typeface="+mj-ea"/>
                            </a:rPr>
                            <m:t>𝑥</m:t>
                          </m:r>
                        </m:e>
                      </m:d>
                      <m:r>
                        <a:rPr lang="en-US" altLang="zh-CN" b="0" i="1" smtClean="0">
                          <a:solidFill>
                            <a:srgbClr val="12488E"/>
                          </a:solidFill>
                          <a:latin typeface="Cambria Math" panose="02040503050406030204" pitchFamily="18" charset="0"/>
                          <a:ea typeface="+mj-ea"/>
                        </a:rPr>
                        <m:t>=</m:t>
                      </m:r>
                      <m:d>
                        <m:dPr>
                          <m:begChr m:val="{"/>
                          <m:endChr m:val=""/>
                          <m:ctrlPr>
                            <a:rPr lang="en-US" altLang="zh-CN" b="0" i="1" smtClean="0">
                              <a:solidFill>
                                <a:srgbClr val="12488E"/>
                              </a:solidFill>
                              <a:latin typeface="Cambria Math" panose="02040503050406030204" pitchFamily="18" charset="0"/>
                              <a:ea typeface="+mj-ea"/>
                            </a:rPr>
                          </m:ctrlPr>
                        </m:dPr>
                        <m:e>
                          <m:m>
                            <m:mPr>
                              <m:mcs>
                                <m:mc>
                                  <m:mcPr>
                                    <m:count m:val="2"/>
                                    <m:mcJc m:val="center"/>
                                  </m:mcPr>
                                </m:mc>
                              </m:mcs>
                              <m:ctrlPr>
                                <a:rPr lang="en-US" altLang="zh-CN" b="0" i="1" smtClean="0">
                                  <a:solidFill>
                                    <a:srgbClr val="12488E"/>
                                  </a:solidFill>
                                  <a:latin typeface="Cambria Math" panose="02040503050406030204" pitchFamily="18" charset="0"/>
                                  <a:ea typeface="+mj-ea"/>
                                </a:rPr>
                              </m:ctrlPr>
                            </m:mPr>
                            <m:mr>
                              <m:e>
                                <m:r>
                                  <m:rPr>
                                    <m:brk m:alnAt="7"/>
                                  </m:rPr>
                                  <a:rPr lang="en-US" altLang="zh-CN" b="0" i="1" smtClean="0">
                                    <a:solidFill>
                                      <a:srgbClr val="12488E"/>
                                    </a:solidFill>
                                    <a:latin typeface="Cambria Math" panose="02040503050406030204" pitchFamily="18" charset="0"/>
                                    <a:ea typeface="+mj-ea"/>
                                  </a:rPr>
                                  <m:t>4</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≤2</m:t>
                                </m:r>
                              </m:e>
                            </m:mr>
                            <m:mr>
                              <m:e>
                                <m:r>
                                  <a:rPr lang="en-US" altLang="zh-CN" b="0" i="1" smtClean="0">
                                    <a:solidFill>
                                      <a:srgbClr val="12488E"/>
                                    </a:solidFill>
                                    <a:latin typeface="Cambria Math" panose="02040503050406030204" pitchFamily="18" charset="0"/>
                                    <a:ea typeface="+mj-ea"/>
                                  </a:rPr>
                                  <m:t>2</m:t>
                                </m:r>
                              </m:e>
                              <m:e>
                                <m:r>
                                  <a:rPr lang="en-US" altLang="zh-CN" b="0" i="1" smtClean="0">
                                    <a:solidFill>
                                      <a:srgbClr val="12488E"/>
                                    </a:solidFill>
                                    <a:latin typeface="Cambria Math" panose="02040503050406030204" pitchFamily="18" charset="0"/>
                                    <a:ea typeface="+mj-ea"/>
                                  </a:rPr>
                                  <m:t>2&lt;</m:t>
                                </m:r>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≤3</m:t>
                                </m:r>
                              </m:e>
                            </m:mr>
                            <m:mr>
                              <m:e>
                                <m:r>
                                  <a:rPr lang="en-US" altLang="zh-CN" b="0" i="1" smtClean="0">
                                    <a:solidFill>
                                      <a:srgbClr val="12488E"/>
                                    </a:solidFill>
                                    <a:latin typeface="Cambria Math" panose="02040503050406030204" pitchFamily="18" charset="0"/>
                                    <a:ea typeface="+mj-ea"/>
                                  </a:rPr>
                                  <m:t>3</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&gt;3</m:t>
                                </m:r>
                              </m:e>
                            </m:mr>
                          </m:m>
                        </m:e>
                      </m:d>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7C934DCC-8321-40AD-915E-74E0476A53B8}"/>
                  </a:ext>
                </a:extLst>
              </p:cNvPr>
              <p:cNvSpPr txBox="1">
                <a:spLocks noRot="1" noChangeAspect="1" noMove="1" noResize="1" noEditPoints="1" noAdjustHandles="1" noChangeArrowheads="1" noChangeShapeType="1" noTextEdit="1"/>
              </p:cNvSpPr>
              <p:nvPr/>
            </p:nvSpPr>
            <p:spPr>
              <a:xfrm>
                <a:off x="7927752" y="3201161"/>
                <a:ext cx="2864121" cy="1253613"/>
              </a:xfrm>
              <a:prstGeom prst="rect">
                <a:avLst/>
              </a:prstGeom>
              <a:blipFill>
                <a:blip r:embed="rId8"/>
                <a:stretch>
                  <a:fillRect t="-242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B5BE920D-95D3-42AD-B5F1-DFF96D72D4F9}"/>
              </a:ext>
            </a:extLst>
          </p:cNvPr>
          <p:cNvGrpSpPr/>
          <p:nvPr/>
        </p:nvGrpSpPr>
        <p:grpSpPr>
          <a:xfrm>
            <a:off x="7218739" y="837686"/>
            <a:ext cx="4477963" cy="2166749"/>
            <a:chOff x="7509207" y="501942"/>
            <a:chExt cx="4477963" cy="2166749"/>
          </a:xfrm>
        </p:grpSpPr>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4D0C582-52C6-4F2E-BD0E-D6AF650CDDA5}"/>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𝟐</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0" name="椭圆 9">
                  <a:extLst>
                    <a:ext uri="{FF2B5EF4-FFF2-40B4-BE49-F238E27FC236}">
                      <a16:creationId xmlns:a16="http://schemas.microsoft.com/office/drawing/2014/main" id="{04D0C582-52C6-4F2E-BD0E-D6AF650CDDA5}"/>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9"/>
                  <a:stretch>
                    <a:fillRect/>
                  </a:stretch>
                </a:blipFill>
                <a:ln>
                  <a:noFill/>
                </a:ln>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7B6D71FB-20E8-43D4-A16A-4F70F7C5CC1F}"/>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4</a:t>
              </a:r>
            </a:p>
          </p:txBody>
        </p:sp>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FE25A5F5-2AAB-4F99-A8C2-7B23DD302544}"/>
                    </a:ext>
                  </a:extLst>
                </p:cNvPr>
                <p:cNvSpPr/>
                <p:nvPr/>
              </p:nvSpPr>
              <p:spPr>
                <a:xfrm>
                  <a:off x="9518472" y="13147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𝟑</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2" name="椭圆 11">
                  <a:extLst>
                    <a:ext uri="{FF2B5EF4-FFF2-40B4-BE49-F238E27FC236}">
                      <a16:creationId xmlns:a16="http://schemas.microsoft.com/office/drawing/2014/main" id="{FE25A5F5-2AAB-4F99-A8C2-7B23DD302544}"/>
                    </a:ext>
                  </a:extLst>
                </p:cNvPr>
                <p:cNvSpPr>
                  <a:spLocks noRot="1" noChangeAspect="1" noMove="1" noResize="1" noEditPoints="1" noAdjustHandles="1" noChangeArrowheads="1" noChangeShapeType="1" noTextEdit="1"/>
                </p:cNvSpPr>
                <p:nvPr/>
              </p:nvSpPr>
              <p:spPr>
                <a:xfrm>
                  <a:off x="9518472" y="13147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30E6D77C-45B6-43D6-89C0-1F078D3698E1}"/>
                </a:ext>
              </a:extLst>
            </p:cNvPr>
            <p:cNvCxnSpPr>
              <a:stCxn id="10" idx="4"/>
              <a:endCxn id="11"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A24D34E-C551-4B3F-99DB-E70B04265DF7}"/>
                </a:ext>
              </a:extLst>
            </p:cNvPr>
            <p:cNvCxnSpPr>
              <a:cxnSpLocks/>
              <a:stCxn id="10" idx="4"/>
              <a:endCxn id="12" idx="0"/>
            </p:cNvCxnSpPr>
            <p:nvPr/>
          </p:nvCxnSpPr>
          <p:spPr>
            <a:xfrm>
              <a:off x="9107467" y="1056660"/>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1839C4A-47E5-4275-BB5F-B8588D312487}"/>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4B06EAD-4EB0-40DE-9FB4-365AEC8281ED}"/>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D35DFF7-B690-4994-862D-2C6081AD5731}"/>
                </a:ext>
              </a:extLst>
            </p:cNvPr>
            <p:cNvSpPr/>
            <p:nvPr/>
          </p:nvSpPr>
          <p:spPr>
            <a:xfrm>
              <a:off x="8628657"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3</a:t>
              </a:r>
              <a:endParaRPr lang="en-US" altLang="zh-CN" sz="1600" b="1" dirty="0">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B0F12A3C-8956-467D-B320-21FEAE827F43}"/>
                </a:ext>
              </a:extLst>
            </p:cNvPr>
            <p:cNvSpPr/>
            <p:nvPr/>
          </p:nvSpPr>
          <p:spPr>
            <a:xfrm>
              <a:off x="10637922"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2</a:t>
              </a:r>
              <a:endParaRPr lang="en-US" altLang="zh-CN" sz="16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B7AF1557-BE9C-49E6-BA0C-C8E42D4AAA73}"/>
                </a:ext>
              </a:extLst>
            </p:cNvPr>
            <p:cNvCxnSpPr>
              <a:endCxn id="17" idx="0"/>
            </p:cNvCxnSpPr>
            <p:nvPr/>
          </p:nvCxnSpPr>
          <p:spPr>
            <a:xfrm flipH="1">
              <a:off x="9303281" y="1855891"/>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C9ED71-74B9-4580-A311-9FA1255FA3C6}"/>
                </a:ext>
              </a:extLst>
            </p:cNvPr>
            <p:cNvCxnSpPr>
              <a:cxnSpLocks/>
              <a:endCxn id="18" idx="0"/>
            </p:cNvCxnSpPr>
            <p:nvPr/>
          </p:nvCxnSpPr>
          <p:spPr>
            <a:xfrm>
              <a:off x="10226917" y="1855891"/>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272884A-CFA0-4D53-AC7D-904B2AC8ECA8}"/>
                </a:ext>
              </a:extLst>
            </p:cNvPr>
            <p:cNvSpPr txBox="1"/>
            <p:nvPr/>
          </p:nvSpPr>
          <p:spPr>
            <a:xfrm>
              <a:off x="9498565" y="185072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B89577C-D7E5-4CD4-A8E3-CCA1EFCF4F5B}"/>
                </a:ext>
              </a:extLst>
            </p:cNvPr>
            <p:cNvSpPr txBox="1"/>
            <p:nvPr/>
          </p:nvSpPr>
          <p:spPr>
            <a:xfrm>
              <a:off x="10382270" y="184800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D5D7521B-F4BE-43B4-A2DD-4976A798433B}"/>
              </a:ext>
            </a:extLst>
          </p:cNvPr>
          <p:cNvGrpSpPr/>
          <p:nvPr/>
        </p:nvGrpSpPr>
        <p:grpSpPr>
          <a:xfrm>
            <a:off x="7492166" y="745724"/>
            <a:ext cx="1108710" cy="604166"/>
            <a:chOff x="7955280" y="297180"/>
            <a:chExt cx="1108710" cy="604166"/>
          </a:xfrm>
        </p:grpSpPr>
        <p:sp>
          <p:nvSpPr>
            <p:cNvPr id="24" name="椭圆 23">
              <a:extLst>
                <a:ext uri="{FF2B5EF4-FFF2-40B4-BE49-F238E27FC236}">
                  <a16:creationId xmlns:a16="http://schemas.microsoft.com/office/drawing/2014/main" id="{AB652239-92D5-4834-8F44-DCFC3F56B99A}"/>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3E72EA1-0A18-4A54-B5DF-D5E3A452D206}"/>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77609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b="1" dirty="0">
                <a:solidFill>
                  <a:srgbClr val="FF0000"/>
                </a:solidFill>
                <a:latin typeface="微软雅黑" panose="020B0503020204020204" pitchFamily="34" charset="-122"/>
                <a:ea typeface="微软雅黑" panose="020B0503020204020204" pitchFamily="34" charset="-122"/>
              </a:rPr>
              <a:t>“误差最小”（足够接近、良好估计）的衡量标准</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C934DCC-8321-40AD-915E-74E0476A53B8}"/>
                  </a:ext>
                </a:extLst>
              </p:cNvPr>
              <p:cNvSpPr txBox="1"/>
              <p:nvPr/>
            </p:nvSpPr>
            <p:spPr>
              <a:xfrm>
                <a:off x="7927752" y="3201161"/>
                <a:ext cx="2864121" cy="1253613"/>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离散函数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12488E"/>
                          </a:solidFill>
                          <a:latin typeface="Cambria Math" panose="02040503050406030204" pitchFamily="18" charset="0"/>
                          <a:ea typeface="+mj-ea"/>
                        </a:rPr>
                        <m:t>𝑓</m:t>
                      </m:r>
                      <m:d>
                        <m:dPr>
                          <m:ctrlPr>
                            <a:rPr lang="en-US" altLang="zh-CN" b="0" i="1" smtClean="0">
                              <a:solidFill>
                                <a:srgbClr val="12488E"/>
                              </a:solidFill>
                              <a:latin typeface="Cambria Math" panose="02040503050406030204" pitchFamily="18" charset="0"/>
                              <a:ea typeface="+mj-ea"/>
                            </a:rPr>
                          </m:ctrlPr>
                        </m:dPr>
                        <m:e>
                          <m:r>
                            <a:rPr lang="en-US" altLang="zh-CN" b="0" i="1" smtClean="0">
                              <a:solidFill>
                                <a:srgbClr val="12488E"/>
                              </a:solidFill>
                              <a:latin typeface="Cambria Math" panose="02040503050406030204" pitchFamily="18" charset="0"/>
                              <a:ea typeface="+mj-ea"/>
                            </a:rPr>
                            <m:t>𝑥</m:t>
                          </m:r>
                        </m:e>
                      </m:d>
                      <m:r>
                        <a:rPr lang="en-US" altLang="zh-CN" b="0" i="1" smtClean="0">
                          <a:solidFill>
                            <a:srgbClr val="12488E"/>
                          </a:solidFill>
                          <a:latin typeface="Cambria Math" panose="02040503050406030204" pitchFamily="18" charset="0"/>
                          <a:ea typeface="+mj-ea"/>
                        </a:rPr>
                        <m:t>=</m:t>
                      </m:r>
                      <m:d>
                        <m:dPr>
                          <m:begChr m:val="{"/>
                          <m:endChr m:val=""/>
                          <m:ctrlPr>
                            <a:rPr lang="en-US" altLang="zh-CN" b="0" i="1" smtClean="0">
                              <a:solidFill>
                                <a:srgbClr val="12488E"/>
                              </a:solidFill>
                              <a:latin typeface="Cambria Math" panose="02040503050406030204" pitchFamily="18" charset="0"/>
                              <a:ea typeface="+mj-ea"/>
                            </a:rPr>
                          </m:ctrlPr>
                        </m:dPr>
                        <m:e>
                          <m:m>
                            <m:mPr>
                              <m:mcs>
                                <m:mc>
                                  <m:mcPr>
                                    <m:count m:val="2"/>
                                    <m:mcJc m:val="center"/>
                                  </m:mcPr>
                                </m:mc>
                              </m:mcs>
                              <m:ctrlPr>
                                <a:rPr lang="en-US" altLang="zh-CN" b="0" i="1" smtClean="0">
                                  <a:solidFill>
                                    <a:srgbClr val="12488E"/>
                                  </a:solidFill>
                                  <a:latin typeface="Cambria Math" panose="02040503050406030204" pitchFamily="18" charset="0"/>
                                  <a:ea typeface="+mj-ea"/>
                                </a:rPr>
                              </m:ctrlPr>
                            </m:mPr>
                            <m:mr>
                              <m:e>
                                <m:r>
                                  <m:rPr>
                                    <m:brk m:alnAt="7"/>
                                  </m:rPr>
                                  <a:rPr lang="en-US" altLang="zh-CN" b="0" i="1" smtClean="0">
                                    <a:solidFill>
                                      <a:srgbClr val="12488E"/>
                                    </a:solidFill>
                                    <a:latin typeface="Cambria Math" panose="02040503050406030204" pitchFamily="18" charset="0"/>
                                    <a:ea typeface="+mj-ea"/>
                                  </a:rPr>
                                  <m:t>4</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≤2</m:t>
                                </m:r>
                              </m:e>
                            </m:mr>
                            <m:mr>
                              <m:e>
                                <m:r>
                                  <a:rPr lang="en-US" altLang="zh-CN" b="0" i="1" smtClean="0">
                                    <a:solidFill>
                                      <a:srgbClr val="12488E"/>
                                    </a:solidFill>
                                    <a:latin typeface="Cambria Math" panose="02040503050406030204" pitchFamily="18" charset="0"/>
                                    <a:ea typeface="+mj-ea"/>
                                  </a:rPr>
                                  <m:t>2</m:t>
                                </m:r>
                              </m:e>
                              <m:e>
                                <m:r>
                                  <a:rPr lang="en-US" altLang="zh-CN" b="0" i="1" smtClean="0">
                                    <a:solidFill>
                                      <a:srgbClr val="12488E"/>
                                    </a:solidFill>
                                    <a:latin typeface="Cambria Math" panose="02040503050406030204" pitchFamily="18" charset="0"/>
                                    <a:ea typeface="+mj-ea"/>
                                  </a:rPr>
                                  <m:t>2&lt;</m:t>
                                </m:r>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≤3</m:t>
                                </m:r>
                              </m:e>
                            </m:mr>
                            <m:mr>
                              <m:e>
                                <m:r>
                                  <a:rPr lang="en-US" altLang="zh-CN" b="0" i="1" smtClean="0">
                                    <a:solidFill>
                                      <a:srgbClr val="12488E"/>
                                    </a:solidFill>
                                    <a:latin typeface="Cambria Math" panose="02040503050406030204" pitchFamily="18" charset="0"/>
                                    <a:ea typeface="+mj-ea"/>
                                  </a:rPr>
                                  <m:t>3</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&gt;3</m:t>
                                </m:r>
                              </m:e>
                            </m:mr>
                          </m:m>
                        </m:e>
                      </m:d>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7C934DCC-8321-40AD-915E-74E0476A53B8}"/>
                  </a:ext>
                </a:extLst>
              </p:cNvPr>
              <p:cNvSpPr txBox="1">
                <a:spLocks noRot="1" noChangeAspect="1" noMove="1" noResize="1" noEditPoints="1" noAdjustHandles="1" noChangeArrowheads="1" noChangeShapeType="1" noTextEdit="1"/>
              </p:cNvSpPr>
              <p:nvPr/>
            </p:nvSpPr>
            <p:spPr>
              <a:xfrm>
                <a:off x="7927752" y="3201161"/>
                <a:ext cx="2864121" cy="1253613"/>
              </a:xfrm>
              <a:prstGeom prst="rect">
                <a:avLst/>
              </a:prstGeom>
              <a:blipFill>
                <a:blip r:embed="rId8"/>
                <a:stretch>
                  <a:fillRect t="-242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B5BE920D-95D3-42AD-B5F1-DFF96D72D4F9}"/>
              </a:ext>
            </a:extLst>
          </p:cNvPr>
          <p:cNvGrpSpPr/>
          <p:nvPr/>
        </p:nvGrpSpPr>
        <p:grpSpPr>
          <a:xfrm>
            <a:off x="7218739" y="837686"/>
            <a:ext cx="4477963" cy="2166749"/>
            <a:chOff x="7509207" y="501942"/>
            <a:chExt cx="4477963" cy="2166749"/>
          </a:xfrm>
        </p:grpSpPr>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4D0C582-52C6-4F2E-BD0E-D6AF650CDDA5}"/>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𝟐</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0" name="椭圆 9">
                  <a:extLst>
                    <a:ext uri="{FF2B5EF4-FFF2-40B4-BE49-F238E27FC236}">
                      <a16:creationId xmlns:a16="http://schemas.microsoft.com/office/drawing/2014/main" id="{04D0C582-52C6-4F2E-BD0E-D6AF650CDDA5}"/>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9"/>
                  <a:stretch>
                    <a:fillRect/>
                  </a:stretch>
                </a:blipFill>
                <a:ln>
                  <a:noFill/>
                </a:ln>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7B6D71FB-20E8-43D4-A16A-4F70F7C5CC1F}"/>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4</a:t>
              </a:r>
            </a:p>
          </p:txBody>
        </p:sp>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FE25A5F5-2AAB-4F99-A8C2-7B23DD302544}"/>
                    </a:ext>
                  </a:extLst>
                </p:cNvPr>
                <p:cNvSpPr/>
                <p:nvPr/>
              </p:nvSpPr>
              <p:spPr>
                <a:xfrm>
                  <a:off x="9518472" y="13147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𝟑</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2" name="椭圆 11">
                  <a:extLst>
                    <a:ext uri="{FF2B5EF4-FFF2-40B4-BE49-F238E27FC236}">
                      <a16:creationId xmlns:a16="http://schemas.microsoft.com/office/drawing/2014/main" id="{FE25A5F5-2AAB-4F99-A8C2-7B23DD302544}"/>
                    </a:ext>
                  </a:extLst>
                </p:cNvPr>
                <p:cNvSpPr>
                  <a:spLocks noRot="1" noChangeAspect="1" noMove="1" noResize="1" noEditPoints="1" noAdjustHandles="1" noChangeArrowheads="1" noChangeShapeType="1" noTextEdit="1"/>
                </p:cNvSpPr>
                <p:nvPr/>
              </p:nvSpPr>
              <p:spPr>
                <a:xfrm>
                  <a:off x="9518472" y="13147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30E6D77C-45B6-43D6-89C0-1F078D3698E1}"/>
                </a:ext>
              </a:extLst>
            </p:cNvPr>
            <p:cNvCxnSpPr>
              <a:stCxn id="10" idx="4"/>
              <a:endCxn id="11"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A24D34E-C551-4B3F-99DB-E70B04265DF7}"/>
                </a:ext>
              </a:extLst>
            </p:cNvPr>
            <p:cNvCxnSpPr>
              <a:cxnSpLocks/>
              <a:stCxn id="10" idx="4"/>
              <a:endCxn id="12" idx="0"/>
            </p:cNvCxnSpPr>
            <p:nvPr/>
          </p:nvCxnSpPr>
          <p:spPr>
            <a:xfrm>
              <a:off x="9107467" y="1056660"/>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1839C4A-47E5-4275-BB5F-B8588D312487}"/>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4B06EAD-4EB0-40DE-9FB4-365AEC8281ED}"/>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D35DFF7-B690-4994-862D-2C6081AD5731}"/>
                </a:ext>
              </a:extLst>
            </p:cNvPr>
            <p:cNvSpPr/>
            <p:nvPr/>
          </p:nvSpPr>
          <p:spPr>
            <a:xfrm>
              <a:off x="8628657"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3</a:t>
              </a:r>
              <a:endParaRPr lang="en-US" altLang="zh-CN" sz="1600" b="1" dirty="0">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B0F12A3C-8956-467D-B320-21FEAE827F43}"/>
                </a:ext>
              </a:extLst>
            </p:cNvPr>
            <p:cNvSpPr/>
            <p:nvPr/>
          </p:nvSpPr>
          <p:spPr>
            <a:xfrm>
              <a:off x="10637922"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2</a:t>
              </a:r>
              <a:endParaRPr lang="en-US" altLang="zh-CN" sz="16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B7AF1557-BE9C-49E6-BA0C-C8E42D4AAA73}"/>
                </a:ext>
              </a:extLst>
            </p:cNvPr>
            <p:cNvCxnSpPr>
              <a:endCxn id="17" idx="0"/>
            </p:cNvCxnSpPr>
            <p:nvPr/>
          </p:nvCxnSpPr>
          <p:spPr>
            <a:xfrm flipH="1">
              <a:off x="9303281" y="1855891"/>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C9ED71-74B9-4580-A311-9FA1255FA3C6}"/>
                </a:ext>
              </a:extLst>
            </p:cNvPr>
            <p:cNvCxnSpPr>
              <a:cxnSpLocks/>
              <a:endCxn id="18" idx="0"/>
            </p:cNvCxnSpPr>
            <p:nvPr/>
          </p:nvCxnSpPr>
          <p:spPr>
            <a:xfrm>
              <a:off x="10226917" y="1855891"/>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272884A-CFA0-4D53-AC7D-904B2AC8ECA8}"/>
                </a:ext>
              </a:extLst>
            </p:cNvPr>
            <p:cNvSpPr txBox="1"/>
            <p:nvPr/>
          </p:nvSpPr>
          <p:spPr>
            <a:xfrm>
              <a:off x="9498565" y="185072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B89577C-D7E5-4CD4-A8E3-CCA1EFCF4F5B}"/>
                </a:ext>
              </a:extLst>
            </p:cNvPr>
            <p:cNvSpPr txBox="1"/>
            <p:nvPr/>
          </p:nvSpPr>
          <p:spPr>
            <a:xfrm>
              <a:off x="10382270" y="184800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D5D7521B-F4BE-43B4-A2DD-4976A798433B}"/>
              </a:ext>
            </a:extLst>
          </p:cNvPr>
          <p:cNvGrpSpPr/>
          <p:nvPr/>
        </p:nvGrpSpPr>
        <p:grpSpPr>
          <a:xfrm>
            <a:off x="7492166" y="745724"/>
            <a:ext cx="1108710" cy="604166"/>
            <a:chOff x="7955280" y="297180"/>
            <a:chExt cx="1108710" cy="604166"/>
          </a:xfrm>
        </p:grpSpPr>
        <p:sp>
          <p:nvSpPr>
            <p:cNvPr id="24" name="椭圆 23">
              <a:extLst>
                <a:ext uri="{FF2B5EF4-FFF2-40B4-BE49-F238E27FC236}">
                  <a16:creationId xmlns:a16="http://schemas.microsoft.com/office/drawing/2014/main" id="{AB652239-92D5-4834-8F44-DCFC3F56B99A}"/>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3E72EA1-0A18-4A54-B5DF-D5E3A452D206}"/>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3B72583-03F3-40AE-A8F3-649B484E2065}"/>
              </a:ext>
            </a:extLst>
          </p:cNvPr>
          <p:cNvGrpSpPr/>
          <p:nvPr/>
        </p:nvGrpSpPr>
        <p:grpSpPr>
          <a:xfrm>
            <a:off x="258881" y="2899078"/>
            <a:ext cx="1108710" cy="604166"/>
            <a:chOff x="7955280" y="297180"/>
            <a:chExt cx="1108710" cy="604166"/>
          </a:xfrm>
        </p:grpSpPr>
        <p:sp>
          <p:nvSpPr>
            <p:cNvPr id="27" name="椭圆 26">
              <a:extLst>
                <a:ext uri="{FF2B5EF4-FFF2-40B4-BE49-F238E27FC236}">
                  <a16:creationId xmlns:a16="http://schemas.microsoft.com/office/drawing/2014/main" id="{41E4CB6D-EA68-4D06-95C5-E31E9211F765}"/>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9D6EE7C-748E-4CB8-A941-C7DF8BDB4CE4}"/>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EE6E4CBD-6F5F-4A4D-ADCA-E0315CEF708B}"/>
              </a:ext>
            </a:extLst>
          </p:cNvPr>
          <p:cNvSpPr txBox="1"/>
          <p:nvPr/>
        </p:nvSpPr>
        <p:spPr>
          <a:xfrm>
            <a:off x="963678" y="2877995"/>
            <a:ext cx="4461403"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也是使</a:t>
            </a:r>
            <a:r>
              <a:rPr lang="en-US" altLang="zh-CN" sz="3600" dirty="0">
                <a:latin typeface="微软雅黑" panose="020B0503020204020204" pitchFamily="34" charset="-122"/>
                <a:ea typeface="微软雅黑" panose="020B0503020204020204" pitchFamily="34" charset="-122"/>
              </a:rPr>
              <a:t>MSE</a:t>
            </a:r>
            <a:r>
              <a:rPr lang="zh-CN" altLang="en-US" sz="3600" dirty="0">
                <a:latin typeface="微软雅黑" panose="020B0503020204020204" pitchFamily="34" charset="-122"/>
                <a:ea typeface="微软雅黑" panose="020B0503020204020204" pitchFamily="34" charset="-122"/>
              </a:rPr>
              <a:t>尽量小</a:t>
            </a:r>
          </a:p>
        </p:txBody>
      </p:sp>
    </p:spTree>
    <p:custDataLst>
      <p:tags r:id="rId1"/>
    </p:custDataLst>
    <p:extLst>
      <p:ext uri="{BB962C8B-B14F-4D97-AF65-F5344CB8AC3E}">
        <p14:creationId xmlns:p14="http://schemas.microsoft.com/office/powerpoint/2010/main" val="177264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b="1" dirty="0">
                <a:solidFill>
                  <a:srgbClr val="FF0000"/>
                </a:solidFill>
                <a:latin typeface="微软雅黑" panose="020B0503020204020204" pitchFamily="34" charset="-122"/>
                <a:ea typeface="微软雅黑" panose="020B0503020204020204" pitchFamily="34" charset="-122"/>
              </a:rPr>
              <a:t>找到具体（形式）参数值的方法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C934DCC-8321-40AD-915E-74E0476A53B8}"/>
                  </a:ext>
                </a:extLst>
              </p:cNvPr>
              <p:cNvSpPr txBox="1"/>
              <p:nvPr/>
            </p:nvSpPr>
            <p:spPr>
              <a:xfrm>
                <a:off x="7927752" y="3201161"/>
                <a:ext cx="2864121" cy="1253613"/>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离散函数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12488E"/>
                          </a:solidFill>
                          <a:latin typeface="Cambria Math" panose="02040503050406030204" pitchFamily="18" charset="0"/>
                          <a:ea typeface="+mj-ea"/>
                        </a:rPr>
                        <m:t>𝑓</m:t>
                      </m:r>
                      <m:d>
                        <m:dPr>
                          <m:ctrlPr>
                            <a:rPr lang="en-US" altLang="zh-CN" b="0" i="1" smtClean="0">
                              <a:solidFill>
                                <a:srgbClr val="12488E"/>
                              </a:solidFill>
                              <a:latin typeface="Cambria Math" panose="02040503050406030204" pitchFamily="18" charset="0"/>
                              <a:ea typeface="+mj-ea"/>
                            </a:rPr>
                          </m:ctrlPr>
                        </m:dPr>
                        <m:e>
                          <m:r>
                            <a:rPr lang="en-US" altLang="zh-CN" b="0" i="1" smtClean="0">
                              <a:solidFill>
                                <a:srgbClr val="12488E"/>
                              </a:solidFill>
                              <a:latin typeface="Cambria Math" panose="02040503050406030204" pitchFamily="18" charset="0"/>
                              <a:ea typeface="+mj-ea"/>
                            </a:rPr>
                            <m:t>𝑥</m:t>
                          </m:r>
                        </m:e>
                      </m:d>
                      <m:r>
                        <a:rPr lang="en-US" altLang="zh-CN" b="0" i="1" smtClean="0">
                          <a:solidFill>
                            <a:srgbClr val="12488E"/>
                          </a:solidFill>
                          <a:latin typeface="Cambria Math" panose="02040503050406030204" pitchFamily="18" charset="0"/>
                          <a:ea typeface="+mj-ea"/>
                        </a:rPr>
                        <m:t>=</m:t>
                      </m:r>
                      <m:d>
                        <m:dPr>
                          <m:begChr m:val="{"/>
                          <m:endChr m:val=""/>
                          <m:ctrlPr>
                            <a:rPr lang="en-US" altLang="zh-CN" b="0" i="1" smtClean="0">
                              <a:solidFill>
                                <a:srgbClr val="12488E"/>
                              </a:solidFill>
                              <a:latin typeface="Cambria Math" panose="02040503050406030204" pitchFamily="18" charset="0"/>
                              <a:ea typeface="+mj-ea"/>
                            </a:rPr>
                          </m:ctrlPr>
                        </m:dPr>
                        <m:e>
                          <m:m>
                            <m:mPr>
                              <m:mcs>
                                <m:mc>
                                  <m:mcPr>
                                    <m:count m:val="2"/>
                                    <m:mcJc m:val="center"/>
                                  </m:mcPr>
                                </m:mc>
                              </m:mcs>
                              <m:ctrlPr>
                                <a:rPr lang="en-US" altLang="zh-CN" b="0" i="1" smtClean="0">
                                  <a:solidFill>
                                    <a:srgbClr val="12488E"/>
                                  </a:solidFill>
                                  <a:latin typeface="Cambria Math" panose="02040503050406030204" pitchFamily="18" charset="0"/>
                                  <a:ea typeface="+mj-ea"/>
                                </a:rPr>
                              </m:ctrlPr>
                            </m:mPr>
                            <m:mr>
                              <m:e>
                                <m:r>
                                  <m:rPr>
                                    <m:brk m:alnAt="7"/>
                                  </m:rPr>
                                  <a:rPr lang="en-US" altLang="zh-CN" b="0" i="1" smtClean="0">
                                    <a:solidFill>
                                      <a:srgbClr val="12488E"/>
                                    </a:solidFill>
                                    <a:latin typeface="Cambria Math" panose="02040503050406030204" pitchFamily="18" charset="0"/>
                                    <a:ea typeface="+mj-ea"/>
                                  </a:rPr>
                                  <m:t>4</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≤2</m:t>
                                </m:r>
                              </m:e>
                            </m:mr>
                            <m:mr>
                              <m:e>
                                <m:r>
                                  <a:rPr lang="en-US" altLang="zh-CN" b="0" i="1" smtClean="0">
                                    <a:solidFill>
                                      <a:srgbClr val="12488E"/>
                                    </a:solidFill>
                                    <a:latin typeface="Cambria Math" panose="02040503050406030204" pitchFamily="18" charset="0"/>
                                    <a:ea typeface="+mj-ea"/>
                                  </a:rPr>
                                  <m:t>2</m:t>
                                </m:r>
                              </m:e>
                              <m:e>
                                <m:r>
                                  <a:rPr lang="en-US" altLang="zh-CN" b="0" i="1" smtClean="0">
                                    <a:solidFill>
                                      <a:srgbClr val="12488E"/>
                                    </a:solidFill>
                                    <a:latin typeface="Cambria Math" panose="02040503050406030204" pitchFamily="18" charset="0"/>
                                    <a:ea typeface="+mj-ea"/>
                                  </a:rPr>
                                  <m:t>2&lt;</m:t>
                                </m:r>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≤3</m:t>
                                </m:r>
                              </m:e>
                            </m:mr>
                            <m:mr>
                              <m:e>
                                <m:r>
                                  <a:rPr lang="en-US" altLang="zh-CN" b="0" i="1" smtClean="0">
                                    <a:solidFill>
                                      <a:srgbClr val="12488E"/>
                                    </a:solidFill>
                                    <a:latin typeface="Cambria Math" panose="02040503050406030204" pitchFamily="18" charset="0"/>
                                    <a:ea typeface="+mj-ea"/>
                                  </a:rPr>
                                  <m:t>3</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&gt;3</m:t>
                                </m:r>
                              </m:e>
                            </m:mr>
                          </m:m>
                        </m:e>
                      </m:d>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7C934DCC-8321-40AD-915E-74E0476A53B8}"/>
                  </a:ext>
                </a:extLst>
              </p:cNvPr>
              <p:cNvSpPr txBox="1">
                <a:spLocks noRot="1" noChangeAspect="1" noMove="1" noResize="1" noEditPoints="1" noAdjustHandles="1" noChangeArrowheads="1" noChangeShapeType="1" noTextEdit="1"/>
              </p:cNvSpPr>
              <p:nvPr/>
            </p:nvSpPr>
            <p:spPr>
              <a:xfrm>
                <a:off x="7927752" y="3201161"/>
                <a:ext cx="2864121" cy="1253613"/>
              </a:xfrm>
              <a:prstGeom prst="rect">
                <a:avLst/>
              </a:prstGeom>
              <a:blipFill>
                <a:blip r:embed="rId8"/>
                <a:stretch>
                  <a:fillRect t="-242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B5BE920D-95D3-42AD-B5F1-DFF96D72D4F9}"/>
              </a:ext>
            </a:extLst>
          </p:cNvPr>
          <p:cNvGrpSpPr/>
          <p:nvPr/>
        </p:nvGrpSpPr>
        <p:grpSpPr>
          <a:xfrm>
            <a:off x="7218739" y="837686"/>
            <a:ext cx="4477963" cy="2166749"/>
            <a:chOff x="7509207" y="501942"/>
            <a:chExt cx="4477963" cy="2166749"/>
          </a:xfrm>
        </p:grpSpPr>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4D0C582-52C6-4F2E-BD0E-D6AF650CDDA5}"/>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𝟐</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0" name="椭圆 9">
                  <a:extLst>
                    <a:ext uri="{FF2B5EF4-FFF2-40B4-BE49-F238E27FC236}">
                      <a16:creationId xmlns:a16="http://schemas.microsoft.com/office/drawing/2014/main" id="{04D0C582-52C6-4F2E-BD0E-D6AF650CDDA5}"/>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9"/>
                  <a:stretch>
                    <a:fillRect/>
                  </a:stretch>
                </a:blipFill>
                <a:ln>
                  <a:noFill/>
                </a:ln>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7B6D71FB-20E8-43D4-A16A-4F70F7C5CC1F}"/>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4</a:t>
              </a:r>
            </a:p>
          </p:txBody>
        </p:sp>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FE25A5F5-2AAB-4F99-A8C2-7B23DD302544}"/>
                    </a:ext>
                  </a:extLst>
                </p:cNvPr>
                <p:cNvSpPr/>
                <p:nvPr/>
              </p:nvSpPr>
              <p:spPr>
                <a:xfrm>
                  <a:off x="9518472" y="13147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𝟑</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2" name="椭圆 11">
                  <a:extLst>
                    <a:ext uri="{FF2B5EF4-FFF2-40B4-BE49-F238E27FC236}">
                      <a16:creationId xmlns:a16="http://schemas.microsoft.com/office/drawing/2014/main" id="{FE25A5F5-2AAB-4F99-A8C2-7B23DD302544}"/>
                    </a:ext>
                  </a:extLst>
                </p:cNvPr>
                <p:cNvSpPr>
                  <a:spLocks noRot="1" noChangeAspect="1" noMove="1" noResize="1" noEditPoints="1" noAdjustHandles="1" noChangeArrowheads="1" noChangeShapeType="1" noTextEdit="1"/>
                </p:cNvSpPr>
                <p:nvPr/>
              </p:nvSpPr>
              <p:spPr>
                <a:xfrm>
                  <a:off x="9518472" y="13147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30E6D77C-45B6-43D6-89C0-1F078D3698E1}"/>
                </a:ext>
              </a:extLst>
            </p:cNvPr>
            <p:cNvCxnSpPr>
              <a:stCxn id="10" idx="4"/>
              <a:endCxn id="11"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A24D34E-C551-4B3F-99DB-E70B04265DF7}"/>
                </a:ext>
              </a:extLst>
            </p:cNvPr>
            <p:cNvCxnSpPr>
              <a:cxnSpLocks/>
              <a:stCxn id="10" idx="4"/>
              <a:endCxn id="12" idx="0"/>
            </p:cNvCxnSpPr>
            <p:nvPr/>
          </p:nvCxnSpPr>
          <p:spPr>
            <a:xfrm>
              <a:off x="9107467" y="1056660"/>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1839C4A-47E5-4275-BB5F-B8588D312487}"/>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4B06EAD-4EB0-40DE-9FB4-365AEC8281ED}"/>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D35DFF7-B690-4994-862D-2C6081AD5731}"/>
                </a:ext>
              </a:extLst>
            </p:cNvPr>
            <p:cNvSpPr/>
            <p:nvPr/>
          </p:nvSpPr>
          <p:spPr>
            <a:xfrm>
              <a:off x="8628657"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3</a:t>
              </a:r>
              <a:endParaRPr lang="en-US" altLang="zh-CN" sz="1600" b="1" dirty="0">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B0F12A3C-8956-467D-B320-21FEAE827F43}"/>
                </a:ext>
              </a:extLst>
            </p:cNvPr>
            <p:cNvSpPr/>
            <p:nvPr/>
          </p:nvSpPr>
          <p:spPr>
            <a:xfrm>
              <a:off x="10637922"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2</a:t>
              </a:r>
              <a:endParaRPr lang="en-US" altLang="zh-CN" sz="1600" b="1"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B7AF1557-BE9C-49E6-BA0C-C8E42D4AAA73}"/>
                </a:ext>
              </a:extLst>
            </p:cNvPr>
            <p:cNvCxnSpPr>
              <a:endCxn id="17" idx="0"/>
            </p:cNvCxnSpPr>
            <p:nvPr/>
          </p:nvCxnSpPr>
          <p:spPr>
            <a:xfrm flipH="1">
              <a:off x="9303281" y="1855891"/>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C9ED71-74B9-4580-A311-9FA1255FA3C6}"/>
                </a:ext>
              </a:extLst>
            </p:cNvPr>
            <p:cNvCxnSpPr>
              <a:cxnSpLocks/>
              <a:endCxn id="18" idx="0"/>
            </p:cNvCxnSpPr>
            <p:nvPr/>
          </p:nvCxnSpPr>
          <p:spPr>
            <a:xfrm>
              <a:off x="10226917" y="1855891"/>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272884A-CFA0-4D53-AC7D-904B2AC8ECA8}"/>
                </a:ext>
              </a:extLst>
            </p:cNvPr>
            <p:cNvSpPr txBox="1"/>
            <p:nvPr/>
          </p:nvSpPr>
          <p:spPr>
            <a:xfrm>
              <a:off x="9498565" y="185072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B89577C-D7E5-4CD4-A8E3-CCA1EFCF4F5B}"/>
                </a:ext>
              </a:extLst>
            </p:cNvPr>
            <p:cNvSpPr txBox="1"/>
            <p:nvPr/>
          </p:nvSpPr>
          <p:spPr>
            <a:xfrm>
              <a:off x="10382270" y="184800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D5D7521B-F4BE-43B4-A2DD-4976A798433B}"/>
              </a:ext>
            </a:extLst>
          </p:cNvPr>
          <p:cNvGrpSpPr/>
          <p:nvPr/>
        </p:nvGrpSpPr>
        <p:grpSpPr>
          <a:xfrm>
            <a:off x="7492166" y="745724"/>
            <a:ext cx="1108710" cy="604166"/>
            <a:chOff x="7955280" y="297180"/>
            <a:chExt cx="1108710" cy="604166"/>
          </a:xfrm>
        </p:grpSpPr>
        <p:sp>
          <p:nvSpPr>
            <p:cNvPr id="24" name="椭圆 23">
              <a:extLst>
                <a:ext uri="{FF2B5EF4-FFF2-40B4-BE49-F238E27FC236}">
                  <a16:creationId xmlns:a16="http://schemas.microsoft.com/office/drawing/2014/main" id="{AB652239-92D5-4834-8F44-DCFC3F56B99A}"/>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F3E72EA1-0A18-4A54-B5DF-D5E3A452D206}"/>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73B72583-03F3-40AE-A8F3-649B484E2065}"/>
              </a:ext>
            </a:extLst>
          </p:cNvPr>
          <p:cNvGrpSpPr/>
          <p:nvPr/>
        </p:nvGrpSpPr>
        <p:grpSpPr>
          <a:xfrm>
            <a:off x="258881" y="2899078"/>
            <a:ext cx="1108710" cy="604166"/>
            <a:chOff x="7955280" y="297180"/>
            <a:chExt cx="1108710" cy="604166"/>
          </a:xfrm>
        </p:grpSpPr>
        <p:sp>
          <p:nvSpPr>
            <p:cNvPr id="27" name="椭圆 26">
              <a:extLst>
                <a:ext uri="{FF2B5EF4-FFF2-40B4-BE49-F238E27FC236}">
                  <a16:creationId xmlns:a16="http://schemas.microsoft.com/office/drawing/2014/main" id="{41E4CB6D-EA68-4D06-95C5-E31E9211F765}"/>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9D6EE7C-748E-4CB8-A941-C7DF8BDB4CE4}"/>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EE6E4CBD-6F5F-4A4D-ADCA-E0315CEF708B}"/>
              </a:ext>
            </a:extLst>
          </p:cNvPr>
          <p:cNvSpPr txBox="1"/>
          <p:nvPr/>
        </p:nvSpPr>
        <p:spPr>
          <a:xfrm>
            <a:off x="963678" y="2877995"/>
            <a:ext cx="4461403"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也是使</a:t>
            </a:r>
            <a:r>
              <a:rPr lang="en-US" altLang="zh-CN" sz="3600" dirty="0">
                <a:latin typeface="微软雅黑" panose="020B0503020204020204" pitchFamily="34" charset="-122"/>
                <a:ea typeface="微软雅黑" panose="020B0503020204020204" pitchFamily="34" charset="-122"/>
              </a:rPr>
              <a:t>MSE</a:t>
            </a:r>
            <a:r>
              <a:rPr lang="zh-CN" altLang="en-US" sz="3600" dirty="0">
                <a:latin typeface="微软雅黑" panose="020B0503020204020204" pitchFamily="34" charset="-122"/>
                <a:ea typeface="微软雅黑" panose="020B0503020204020204" pitchFamily="34" charset="-122"/>
              </a:rPr>
              <a:t>尽量小</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79D6154-5D34-4E04-95AF-AF75B8714AF7}"/>
                  </a:ext>
                </a:extLst>
              </p:cNvPr>
              <p:cNvSpPr/>
              <p:nvPr/>
            </p:nvSpPr>
            <p:spPr>
              <a:xfrm>
                <a:off x="1253472" y="3834642"/>
                <a:ext cx="295232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0" i="1" strike="sngStrike" dirty="0" smtClean="0">
                          <a:latin typeface="Cambria Math" charset="0"/>
                          <a:ea typeface="Cambria Math" charset="0"/>
                          <a:cs typeface="Cambria Math" charset="0"/>
                        </a:rPr>
                        <m:t>𝜃</m:t>
                      </m:r>
                      <m:r>
                        <a:rPr kumimoji="1" lang="en-US" altLang="zh-CN" sz="2400" b="0" i="1" strike="sngStrike" dirty="0" smtClean="0">
                          <a:latin typeface="Cambria Math" charset="0"/>
                          <a:ea typeface="Cambria Math" charset="0"/>
                          <a:cs typeface="Cambria Math" charset="0"/>
                        </a:rPr>
                        <m:t>=</m:t>
                      </m:r>
                      <m:sSup>
                        <m:sSupPr>
                          <m:ctrlPr>
                            <a:rPr kumimoji="1" lang="en-US" altLang="zh-CN" sz="2400" b="0" i="1" strike="sngStrike" dirty="0" smtClean="0">
                              <a:latin typeface="Cambria Math" panose="02040503050406030204" pitchFamily="18" charset="0"/>
                              <a:ea typeface="Cambria Math" charset="0"/>
                              <a:cs typeface="Cambria Math" charset="0"/>
                            </a:rPr>
                          </m:ctrlPr>
                        </m:sSupPr>
                        <m:e>
                          <m:sSup>
                            <m:sSupPr>
                              <m:ctrlPr>
                                <a:rPr kumimoji="1" lang="en-US" altLang="zh-CN" sz="2400" i="1" strike="sngStrike" dirty="0">
                                  <a:latin typeface="Cambria Math" panose="02040503050406030204" pitchFamily="18" charset="0"/>
                                  <a:ea typeface="Cambria Math" charset="0"/>
                                  <a:cs typeface="Cambria Math" charset="0"/>
                                </a:rPr>
                              </m:ctrlPr>
                            </m:sSupPr>
                            <m:e>
                              <m:r>
                                <a:rPr kumimoji="1" lang="en-US" altLang="zh-CN" sz="2400" i="1" strike="sngStrike" dirty="0">
                                  <a:latin typeface="Cambria Math" charset="0"/>
                                  <a:ea typeface="Cambria Math" charset="0"/>
                                  <a:cs typeface="Cambria Math" charset="0"/>
                                </a:rPr>
                                <m:t>(</m:t>
                              </m:r>
                              <m:r>
                                <a:rPr kumimoji="1" lang="en-US" altLang="zh-CN" sz="2400" i="1" strike="sngStrike" dirty="0">
                                  <a:latin typeface="Cambria Math" charset="0"/>
                                  <a:ea typeface="Cambria Math" charset="0"/>
                                  <a:cs typeface="Cambria Math" charset="0"/>
                                </a:rPr>
                                <m:t>𝑋</m:t>
                              </m:r>
                            </m:e>
                            <m:sup>
                              <m:r>
                                <a:rPr kumimoji="1" lang="en-US" altLang="zh-CN" sz="2400" i="1" strike="sngStrike" dirty="0">
                                  <a:latin typeface="Cambria Math" charset="0"/>
                                  <a:ea typeface="Cambria Math" charset="0"/>
                                  <a:cs typeface="Cambria Math" charset="0"/>
                                </a:rPr>
                                <m:t>𝑇</m:t>
                              </m:r>
                            </m:sup>
                          </m:sSup>
                          <m:r>
                            <a:rPr kumimoji="1" lang="en-US" altLang="zh-CN" sz="2400" i="1" strike="sngStrike" dirty="0">
                              <a:latin typeface="Cambria Math" charset="0"/>
                              <a:ea typeface="Cambria Math" charset="0"/>
                              <a:cs typeface="Cambria Math" charset="0"/>
                            </a:rPr>
                            <m:t>𝑋</m:t>
                          </m:r>
                          <m:r>
                            <a:rPr kumimoji="1" lang="en-US" altLang="zh-CN" sz="2400" i="1" strike="sngStrike" dirty="0">
                              <a:latin typeface="Cambria Math" charset="0"/>
                              <a:ea typeface="Cambria Math" charset="0"/>
                              <a:cs typeface="Cambria Math" charset="0"/>
                            </a:rPr>
                            <m:t>)</m:t>
                          </m:r>
                          <m:r>
                            <m:rPr>
                              <m:nor/>
                            </m:rPr>
                            <a:rPr lang="zh-CN" altLang="en-US" sz="2400" strike="sngStrike" dirty="0">
                              <a:latin typeface="微软雅黑" panose="020B0503020204020204" pitchFamily="34" charset="-122"/>
                              <a:ea typeface="微软雅黑" panose="020B0503020204020204" pitchFamily="34" charset="-122"/>
                            </a:rPr>
                            <m:t> </m:t>
                          </m:r>
                        </m:e>
                        <m:sup>
                          <m:r>
                            <a:rPr kumimoji="1" lang="en-US" altLang="zh-CN" sz="2400" b="0" i="1" strike="sngStrike" dirty="0" smtClean="0">
                              <a:latin typeface="Cambria Math" charset="0"/>
                              <a:ea typeface="Cambria Math" charset="0"/>
                              <a:cs typeface="Cambria Math" charset="0"/>
                            </a:rPr>
                            <m:t>−1</m:t>
                          </m:r>
                        </m:sup>
                      </m:sSup>
                      <m:sSup>
                        <m:sSupPr>
                          <m:ctrlPr>
                            <a:rPr kumimoji="1" lang="en-US" altLang="zh-CN" sz="2400" i="1" strike="sngStrike" dirty="0">
                              <a:latin typeface="Cambria Math" panose="02040503050406030204" pitchFamily="18" charset="0"/>
                              <a:ea typeface="Cambria Math" charset="0"/>
                              <a:cs typeface="Cambria Math" charset="0"/>
                            </a:rPr>
                          </m:ctrlPr>
                        </m:sSupPr>
                        <m:e>
                          <m:r>
                            <a:rPr kumimoji="1" lang="en-US" altLang="zh-CN" sz="2400" i="1" strike="sngStrike" dirty="0">
                              <a:latin typeface="Cambria Math" charset="0"/>
                              <a:ea typeface="Cambria Math" charset="0"/>
                              <a:cs typeface="Cambria Math" charset="0"/>
                            </a:rPr>
                            <m:t>𝑋</m:t>
                          </m:r>
                        </m:e>
                        <m:sup>
                          <m:r>
                            <a:rPr kumimoji="1" lang="en-US" altLang="zh-CN" sz="2400" i="1" strike="sngStrike" dirty="0">
                              <a:latin typeface="Cambria Math" charset="0"/>
                              <a:ea typeface="Cambria Math" charset="0"/>
                              <a:cs typeface="Cambria Math" charset="0"/>
                            </a:rPr>
                            <m:t>𝑇</m:t>
                          </m:r>
                        </m:sup>
                      </m:sSup>
                      <m:r>
                        <a:rPr kumimoji="1" lang="en-US" altLang="zh-CN" sz="2400" b="0" i="1" strike="sngStrike" dirty="0" smtClean="0">
                          <a:latin typeface="Cambria Math" charset="0"/>
                          <a:ea typeface="Cambria Math" charset="0"/>
                          <a:cs typeface="Cambria Math" charset="0"/>
                        </a:rPr>
                        <m:t>𝑌</m:t>
                      </m:r>
                    </m:oMath>
                  </m:oMathPara>
                </a14:m>
                <a:endParaRPr kumimoji="1" lang="en-US" altLang="zh-CN" sz="2400" b="0" strike="sngStrike" dirty="0">
                  <a:latin typeface="微软雅黑" panose="020B0503020204020204" pitchFamily="34" charset="-122"/>
                  <a:ea typeface="微软雅黑" panose="020B0503020204020204" pitchFamily="34" charset="-122"/>
                  <a:cs typeface="Cambria Math" charset="0"/>
                </a:endParaRPr>
              </a:p>
            </p:txBody>
          </p:sp>
        </mc:Choice>
        <mc:Fallback xmlns="">
          <p:sp>
            <p:nvSpPr>
              <p:cNvPr id="30" name="矩形 29">
                <a:extLst>
                  <a:ext uri="{FF2B5EF4-FFF2-40B4-BE49-F238E27FC236}">
                    <a16:creationId xmlns:a16="http://schemas.microsoft.com/office/drawing/2014/main" id="{179D6154-5D34-4E04-95AF-AF75B8714AF7}"/>
                  </a:ext>
                </a:extLst>
              </p:cNvPr>
              <p:cNvSpPr>
                <a:spLocks noRot="1" noChangeAspect="1" noMove="1" noResize="1" noEditPoints="1" noAdjustHandles="1" noChangeArrowheads="1" noChangeShapeType="1" noTextEdit="1"/>
              </p:cNvSpPr>
              <p:nvPr/>
            </p:nvSpPr>
            <p:spPr>
              <a:xfrm>
                <a:off x="1253472" y="3834642"/>
                <a:ext cx="2952328" cy="461665"/>
              </a:xfrm>
              <a:prstGeom prst="rect">
                <a:avLst/>
              </a:prstGeom>
              <a:blipFill>
                <a:blip r:embed="rId11"/>
                <a:stretch>
                  <a:fillRect b="-18421"/>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CFFA76F4-A443-4775-B123-02AB8FAC3101}"/>
              </a:ext>
            </a:extLst>
          </p:cNvPr>
          <p:cNvGrpSpPr/>
          <p:nvPr/>
        </p:nvGrpSpPr>
        <p:grpSpPr>
          <a:xfrm>
            <a:off x="258881" y="3763392"/>
            <a:ext cx="1108710" cy="604166"/>
            <a:chOff x="7955280" y="297180"/>
            <a:chExt cx="1108710" cy="604166"/>
          </a:xfrm>
        </p:grpSpPr>
        <p:sp>
          <p:nvSpPr>
            <p:cNvPr id="32" name="椭圆 31">
              <a:extLst>
                <a:ext uri="{FF2B5EF4-FFF2-40B4-BE49-F238E27FC236}">
                  <a16:creationId xmlns:a16="http://schemas.microsoft.com/office/drawing/2014/main" id="{30DC13B6-17C3-4CED-B971-462CE424793B}"/>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CEC8E11E-AD0E-4A0B-9400-C8EA0CD4A19C}"/>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3</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1CCD4AD0-5C40-4426-8615-DD303CECABA7}"/>
              </a:ext>
            </a:extLst>
          </p:cNvPr>
          <p:cNvSpPr txBox="1"/>
          <p:nvPr/>
        </p:nvSpPr>
        <p:spPr>
          <a:xfrm>
            <a:off x="2124178" y="4606623"/>
            <a:ext cx="4461403" cy="954107"/>
          </a:xfrm>
          <a:prstGeom prst="rect">
            <a:avLst/>
          </a:prstGeom>
          <a:noFill/>
        </p:spPr>
        <p:txBody>
          <a:bodyPr wrap="square" rtlCol="0">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无法再使用连续函数的</a:t>
            </a:r>
            <a:endParaRPr lang="en-US" altLang="zh-CN" sz="2800" b="1" dirty="0">
              <a:solidFill>
                <a:srgbClr val="FF0000"/>
              </a:solidFill>
              <a:latin typeface="微软雅黑" panose="020B0503020204020204" pitchFamily="34" charset="-122"/>
              <a:ea typeface="微软雅黑" panose="020B0503020204020204" pitchFamily="34" charset="-122"/>
            </a:endParaRPr>
          </a:p>
          <a:p>
            <a:pPr algn="ctr"/>
            <a:r>
              <a:rPr lang="zh-CN" altLang="en-US" sz="2800" b="1" dirty="0">
                <a:solidFill>
                  <a:srgbClr val="FF0000"/>
                </a:solidFill>
                <a:latin typeface="微软雅黑" panose="020B0503020204020204" pitchFamily="34" charset="-122"/>
                <a:ea typeface="微软雅黑" panose="020B0503020204020204" pitchFamily="34" charset="-122"/>
              </a:rPr>
              <a:t>梯度</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解方程方法</a:t>
            </a:r>
          </a:p>
        </p:txBody>
      </p:sp>
      <p:pic>
        <p:nvPicPr>
          <p:cNvPr id="35" name="图片 34">
            <a:extLst>
              <a:ext uri="{FF2B5EF4-FFF2-40B4-BE49-F238E27FC236}">
                <a16:creationId xmlns:a16="http://schemas.microsoft.com/office/drawing/2014/main" id="{379A9333-DC51-4D2C-B77F-22913C182552}"/>
              </a:ext>
            </a:extLst>
          </p:cNvPr>
          <p:cNvPicPr>
            <a:picLocks noChangeAspect="1"/>
          </p:cNvPicPr>
          <p:nvPr/>
        </p:nvPicPr>
        <p:blipFill>
          <a:blip r:embed="rId12"/>
          <a:stretch>
            <a:fillRect/>
          </a:stretch>
        </p:blipFill>
        <p:spPr>
          <a:xfrm>
            <a:off x="6585581" y="4684430"/>
            <a:ext cx="1000125" cy="876300"/>
          </a:xfrm>
          <a:prstGeom prst="rect">
            <a:avLst/>
          </a:prstGeom>
        </p:spPr>
      </p:pic>
    </p:spTree>
    <p:custDataLst>
      <p:tags r:id="rId1"/>
    </p:custDataLst>
    <p:extLst>
      <p:ext uri="{BB962C8B-B14F-4D97-AF65-F5344CB8AC3E}">
        <p14:creationId xmlns:p14="http://schemas.microsoft.com/office/powerpoint/2010/main" val="47327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例如有一个数据集我们要进行回归</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095D50B-6E9F-4B2D-834D-4F350EE24838}"/>
              </a:ext>
            </a:extLst>
          </p:cNvPr>
          <p:cNvPicPr>
            <a:picLocks noChangeAspect="1"/>
          </p:cNvPicPr>
          <p:nvPr/>
        </p:nvPicPr>
        <p:blipFill>
          <a:blip r:embed="rId8"/>
          <a:stretch>
            <a:fillRect/>
          </a:stretch>
        </p:blipFill>
        <p:spPr>
          <a:xfrm>
            <a:off x="5901009" y="1487383"/>
            <a:ext cx="5662151" cy="4099915"/>
          </a:xfrm>
          <a:prstGeom prst="rect">
            <a:avLst/>
          </a:prstGeom>
        </p:spPr>
      </p:pic>
    </p:spTree>
    <p:custDataLst>
      <p:tags r:id="rId1"/>
    </p:custDataLst>
    <p:extLst>
      <p:ext uri="{BB962C8B-B14F-4D97-AF65-F5344CB8AC3E}">
        <p14:creationId xmlns:p14="http://schemas.microsoft.com/office/powerpoint/2010/main" val="254903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例如有一个数据集我们要进行回归</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095D50B-6E9F-4B2D-834D-4F350EE24838}"/>
              </a:ext>
            </a:extLst>
          </p:cNvPr>
          <p:cNvPicPr>
            <a:picLocks noChangeAspect="1"/>
          </p:cNvPicPr>
          <p:nvPr/>
        </p:nvPicPr>
        <p:blipFill>
          <a:blip r:embed="rId8"/>
          <a:stretch>
            <a:fillRect/>
          </a:stretch>
        </p:blipFill>
        <p:spPr>
          <a:xfrm>
            <a:off x="5901009" y="1487383"/>
            <a:ext cx="5662151" cy="4099915"/>
          </a:xfrm>
          <a:prstGeom prst="rect">
            <a:avLst/>
          </a:prstGeom>
        </p:spPr>
      </p:pic>
      <p:cxnSp>
        <p:nvCxnSpPr>
          <p:cNvPr id="4" name="直接连接符 3">
            <a:extLst>
              <a:ext uri="{FF2B5EF4-FFF2-40B4-BE49-F238E27FC236}">
                <a16:creationId xmlns:a16="http://schemas.microsoft.com/office/drawing/2014/main" id="{B1D7626C-5EBE-4D7B-83A9-D534F1394647}"/>
              </a:ext>
            </a:extLst>
          </p:cNvPr>
          <p:cNvCxnSpPr>
            <a:cxnSpLocks/>
          </p:cNvCxnSpPr>
          <p:nvPr/>
        </p:nvCxnSpPr>
        <p:spPr>
          <a:xfrm flipV="1">
            <a:off x="8497453" y="2076750"/>
            <a:ext cx="0" cy="233523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DCA47DBC-AB07-41E9-A876-310E88D4F9C4}"/>
              </a:ext>
            </a:extLst>
          </p:cNvPr>
          <p:cNvCxnSpPr>
            <a:cxnSpLocks/>
          </p:cNvCxnSpPr>
          <p:nvPr/>
        </p:nvCxnSpPr>
        <p:spPr>
          <a:xfrm flipH="1">
            <a:off x="6656833" y="4403552"/>
            <a:ext cx="1858517"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3E9D93EB-DE04-429D-B091-4CE099215B11}"/>
              </a:ext>
            </a:extLst>
          </p:cNvPr>
          <p:cNvCxnSpPr>
            <a:cxnSpLocks/>
          </p:cNvCxnSpPr>
          <p:nvPr/>
        </p:nvCxnSpPr>
        <p:spPr>
          <a:xfrm flipH="1">
            <a:off x="8478404" y="2084370"/>
            <a:ext cx="260869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D1B2634-4796-4518-9112-4AE2E86F5956}"/>
                  </a:ext>
                </a:extLst>
              </p:cNvPr>
              <p:cNvSpPr txBox="1"/>
              <p:nvPr/>
            </p:nvSpPr>
            <p:spPr>
              <a:xfrm>
                <a:off x="1272649" y="4944558"/>
                <a:ext cx="3330138"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12488E"/>
                                    </a:solidFill>
                                    <a:latin typeface="Cambria Math" panose="02040503050406030204" pitchFamily="18" charset="0"/>
                                    <a:ea typeface="+mj-ea"/>
                                  </a:rPr>
                                  <m:t>2</m:t>
                                </m:r>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&lt;0.4</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≥0.4</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ED1B2634-4796-4518-9112-4AE2E86F5956}"/>
                  </a:ext>
                </a:extLst>
              </p:cNvPr>
              <p:cNvSpPr txBox="1">
                <a:spLocks noRot="1" noChangeAspect="1" noMove="1" noResize="1" noEditPoints="1" noAdjustHandles="1" noChangeArrowheads="1" noChangeShapeType="1" noTextEdit="1"/>
              </p:cNvSpPr>
              <p:nvPr/>
            </p:nvSpPr>
            <p:spPr>
              <a:xfrm>
                <a:off x="1272649" y="4944558"/>
                <a:ext cx="3330138" cy="1285480"/>
              </a:xfrm>
              <a:prstGeom prst="rect">
                <a:avLst/>
              </a:prstGeom>
              <a:blipFill>
                <a:blip r:embed="rId9"/>
                <a:stretch>
                  <a:fillRect t="-3791"/>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B8D532A1-4461-44FB-8FE0-9B13D2CC0B5F}"/>
              </a:ext>
            </a:extLst>
          </p:cNvPr>
          <p:cNvGrpSpPr/>
          <p:nvPr/>
        </p:nvGrpSpPr>
        <p:grpSpPr>
          <a:xfrm>
            <a:off x="1145476" y="2875213"/>
            <a:ext cx="3457311" cy="1386795"/>
            <a:chOff x="7509207" y="501942"/>
            <a:chExt cx="3457311" cy="1386795"/>
          </a:xfrm>
        </p:grpSpPr>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E8CD8E03-FEF6-4F8B-A668-68AB0B921A90}"/>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&lt;</m:t>
                        </m:r>
                        <m:r>
                          <a:rPr lang="en-US" altLang="zh-CN" sz="1600" b="1" i="1" smtClean="0">
                            <a:latin typeface="Cambria Math" panose="02040503050406030204" pitchFamily="18" charset="0"/>
                            <a:ea typeface="微软雅黑" panose="020B0503020204020204" pitchFamily="34" charset="-122"/>
                          </a:rPr>
                          <m:t>𝟎</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𝟒</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4" name="椭圆 13">
                  <a:extLst>
                    <a:ext uri="{FF2B5EF4-FFF2-40B4-BE49-F238E27FC236}">
                      <a16:creationId xmlns:a16="http://schemas.microsoft.com/office/drawing/2014/main" id="{E8CD8E03-FEF6-4F8B-A668-68AB0B921A90}"/>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1AF1331A-01FA-4CCF-9C7A-49B5ACB49429}"/>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2.5</a:t>
              </a:r>
            </a:p>
          </p:txBody>
        </p:sp>
        <p:cxnSp>
          <p:nvCxnSpPr>
            <p:cNvPr id="17" name="直接箭头连接符 16">
              <a:extLst>
                <a:ext uri="{FF2B5EF4-FFF2-40B4-BE49-F238E27FC236}">
                  <a16:creationId xmlns:a16="http://schemas.microsoft.com/office/drawing/2014/main" id="{9144912B-338D-4F55-B03C-323ED4E2CC8D}"/>
                </a:ext>
              </a:extLst>
            </p:cNvPr>
            <p:cNvCxnSpPr>
              <a:stCxn id="14" idx="4"/>
              <a:endCxn id="15"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2CF1AD2-E52B-494F-86B9-A188C6F14822}"/>
                </a:ext>
              </a:extLst>
            </p:cNvPr>
            <p:cNvCxnSpPr>
              <a:cxnSpLocks/>
              <a:stCxn id="14" idx="4"/>
              <a:endCxn id="28" idx="0"/>
            </p:cNvCxnSpPr>
            <p:nvPr/>
          </p:nvCxnSpPr>
          <p:spPr>
            <a:xfrm>
              <a:off x="9107467" y="1056660"/>
              <a:ext cx="1184427" cy="2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A215A86-A935-437D-A8B3-327BE7FE8094}"/>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846E5DB-47D2-46A6-84C3-2CFD8780DB2C}"/>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3D30B9CB-020A-41D1-BD17-29298EBBBCD6}"/>
                </a:ext>
              </a:extLst>
            </p:cNvPr>
            <p:cNvSpPr/>
            <p:nvPr/>
          </p:nvSpPr>
          <p:spPr>
            <a:xfrm>
              <a:off x="9617270" y="1334019"/>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5</a:t>
              </a:r>
            </a:p>
          </p:txBody>
        </p:sp>
      </p:grpSp>
    </p:spTree>
    <p:custDataLst>
      <p:tags r:id="rId1"/>
    </p:custDataLst>
    <p:extLst>
      <p:ext uri="{BB962C8B-B14F-4D97-AF65-F5344CB8AC3E}">
        <p14:creationId xmlns:p14="http://schemas.microsoft.com/office/powerpoint/2010/main" val="358146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例如有一个数据集我们要进行回归</a:t>
            </a:r>
            <a:endParaRPr lang="en-US" altLang="zh-CN"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B8D532A1-4461-44FB-8FE0-9B13D2CC0B5F}"/>
              </a:ext>
            </a:extLst>
          </p:cNvPr>
          <p:cNvGrpSpPr/>
          <p:nvPr/>
        </p:nvGrpSpPr>
        <p:grpSpPr>
          <a:xfrm>
            <a:off x="1145476" y="2875213"/>
            <a:ext cx="3457311" cy="1386795"/>
            <a:chOff x="7509207" y="501942"/>
            <a:chExt cx="3457311" cy="1386795"/>
          </a:xfrm>
        </p:grpSpPr>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E8CD8E03-FEF6-4F8B-A668-68AB0B921A90}"/>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&lt;</m:t>
                        </m:r>
                        <m:r>
                          <a:rPr lang="en-US" altLang="zh-CN" sz="1600" b="1" i="1" smtClean="0">
                            <a:latin typeface="Cambria Math" panose="02040503050406030204" pitchFamily="18" charset="0"/>
                            <a:ea typeface="微软雅黑" panose="020B0503020204020204" pitchFamily="34" charset="-122"/>
                          </a:rPr>
                          <m:t>𝟎</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𝟒</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4" name="椭圆 13">
                  <a:extLst>
                    <a:ext uri="{FF2B5EF4-FFF2-40B4-BE49-F238E27FC236}">
                      <a16:creationId xmlns:a16="http://schemas.microsoft.com/office/drawing/2014/main" id="{E8CD8E03-FEF6-4F8B-A668-68AB0B921A90}"/>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8"/>
                  <a:stretch>
                    <a:fillRect/>
                  </a:stretch>
                </a:blipFill>
                <a:ln>
                  <a:noFill/>
                </a:ln>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1AF1331A-01FA-4CCF-9C7A-49B5ACB49429}"/>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2.5</a:t>
              </a:r>
            </a:p>
          </p:txBody>
        </p:sp>
        <p:cxnSp>
          <p:nvCxnSpPr>
            <p:cNvPr id="17" name="直接箭头连接符 16">
              <a:extLst>
                <a:ext uri="{FF2B5EF4-FFF2-40B4-BE49-F238E27FC236}">
                  <a16:creationId xmlns:a16="http://schemas.microsoft.com/office/drawing/2014/main" id="{9144912B-338D-4F55-B03C-323ED4E2CC8D}"/>
                </a:ext>
              </a:extLst>
            </p:cNvPr>
            <p:cNvCxnSpPr>
              <a:stCxn id="14" idx="4"/>
              <a:endCxn id="15"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2CF1AD2-E52B-494F-86B9-A188C6F14822}"/>
                </a:ext>
              </a:extLst>
            </p:cNvPr>
            <p:cNvCxnSpPr>
              <a:cxnSpLocks/>
              <a:stCxn id="14" idx="4"/>
              <a:endCxn id="28" idx="0"/>
            </p:cNvCxnSpPr>
            <p:nvPr/>
          </p:nvCxnSpPr>
          <p:spPr>
            <a:xfrm>
              <a:off x="9107467" y="1056660"/>
              <a:ext cx="1184427" cy="2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A215A86-A935-437D-A8B3-327BE7FE8094}"/>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846E5DB-47D2-46A6-84C3-2CFD8780DB2C}"/>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3D30B9CB-020A-41D1-BD17-29298EBBBCD6}"/>
                </a:ext>
              </a:extLst>
            </p:cNvPr>
            <p:cNvSpPr/>
            <p:nvPr/>
          </p:nvSpPr>
          <p:spPr>
            <a:xfrm>
              <a:off x="9617270" y="1334019"/>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5</a:t>
              </a:r>
            </a:p>
          </p:txBody>
        </p:sp>
      </p:grpSp>
      <p:sp>
        <p:nvSpPr>
          <p:cNvPr id="30" name="文本框 29">
            <a:extLst>
              <a:ext uri="{FF2B5EF4-FFF2-40B4-BE49-F238E27FC236}">
                <a16:creationId xmlns:a16="http://schemas.microsoft.com/office/drawing/2014/main" id="{562E7C33-85F3-4352-9E70-EB4F94C960AA}"/>
              </a:ext>
            </a:extLst>
          </p:cNvPr>
          <p:cNvSpPr txBox="1"/>
          <p:nvPr/>
        </p:nvSpPr>
        <p:spPr>
          <a:xfrm>
            <a:off x="4342477" y="5657503"/>
            <a:ext cx="2864121" cy="461665"/>
          </a:xfrm>
          <a:prstGeom prst="rect">
            <a:avLst/>
          </a:prstGeom>
          <a:noFill/>
        </p:spPr>
        <p:txBody>
          <a:bodyPr wrap="square" rtlCol="0">
            <a:spAutoFit/>
          </a:bodyPr>
          <a:lstStyle/>
          <a:p>
            <a:pPr algn="ctr"/>
            <a:r>
              <a:rPr lang="en-US" altLang="zh-CN" sz="2400" dirty="0">
                <a:solidFill>
                  <a:srgbClr val="FF0000"/>
                </a:solidFill>
                <a:latin typeface="微软雅黑" panose="020B0503020204020204" pitchFamily="34" charset="-122"/>
                <a:ea typeface="微软雅黑" panose="020B0503020204020204" pitchFamily="34" charset="-122"/>
              </a:rPr>
              <a:t>MSE = 195.03</a:t>
            </a:r>
          </a:p>
        </p:txBody>
      </p:sp>
      <p:sp>
        <p:nvSpPr>
          <p:cNvPr id="22" name="文本框 21">
            <a:extLst>
              <a:ext uri="{FF2B5EF4-FFF2-40B4-BE49-F238E27FC236}">
                <a16:creationId xmlns:a16="http://schemas.microsoft.com/office/drawing/2014/main" id="{2D76E087-AB29-45A6-B903-D6CBB1366859}"/>
              </a:ext>
            </a:extLst>
          </p:cNvPr>
          <p:cNvSpPr txBox="1"/>
          <p:nvPr/>
        </p:nvSpPr>
        <p:spPr>
          <a:xfrm>
            <a:off x="7210318" y="5661855"/>
            <a:ext cx="2864121" cy="830997"/>
          </a:xfrm>
          <a:prstGeom prst="rect">
            <a:avLst/>
          </a:prstGeom>
          <a:noFill/>
        </p:spPr>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效果不太好</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a:r>
              <a:rPr lang="zh-CN" altLang="en-US" sz="2400" b="1" dirty="0">
                <a:solidFill>
                  <a:srgbClr val="FF0000"/>
                </a:solidFill>
                <a:latin typeface="微软雅黑" panose="020B0503020204020204" pitchFamily="34" charset="-122"/>
                <a:ea typeface="微软雅黑" panose="020B0503020204020204" pitchFamily="34" charset="-122"/>
              </a:rPr>
              <a:t>再调整一下决策树</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8F903D17-01C5-49EE-B8A7-9B994F3FFE7E}"/>
              </a:ext>
            </a:extLst>
          </p:cNvPr>
          <p:cNvPicPr>
            <a:picLocks noChangeAspect="1"/>
          </p:cNvPicPr>
          <p:nvPr/>
        </p:nvPicPr>
        <p:blipFill>
          <a:blip r:embed="rId9"/>
          <a:stretch>
            <a:fillRect/>
          </a:stretch>
        </p:blipFill>
        <p:spPr>
          <a:xfrm>
            <a:off x="5901009" y="1487383"/>
            <a:ext cx="5662151" cy="4099915"/>
          </a:xfrm>
          <a:prstGeom prst="rect">
            <a:avLst/>
          </a:prstGeom>
        </p:spPr>
      </p:pic>
      <p:cxnSp>
        <p:nvCxnSpPr>
          <p:cNvPr id="24" name="直接连接符 23">
            <a:extLst>
              <a:ext uri="{FF2B5EF4-FFF2-40B4-BE49-F238E27FC236}">
                <a16:creationId xmlns:a16="http://schemas.microsoft.com/office/drawing/2014/main" id="{7FB80CFD-08C7-457A-A044-52367F9117A4}"/>
              </a:ext>
            </a:extLst>
          </p:cNvPr>
          <p:cNvCxnSpPr>
            <a:cxnSpLocks/>
          </p:cNvCxnSpPr>
          <p:nvPr/>
        </p:nvCxnSpPr>
        <p:spPr>
          <a:xfrm flipV="1">
            <a:off x="8497453" y="2076750"/>
            <a:ext cx="0" cy="233523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F47236CA-1664-4D44-A028-631BE9E2AA50}"/>
              </a:ext>
            </a:extLst>
          </p:cNvPr>
          <p:cNvCxnSpPr>
            <a:cxnSpLocks/>
          </p:cNvCxnSpPr>
          <p:nvPr/>
        </p:nvCxnSpPr>
        <p:spPr>
          <a:xfrm flipH="1">
            <a:off x="6656833" y="4403552"/>
            <a:ext cx="1858517"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6" name="直接连接符 25">
            <a:extLst>
              <a:ext uri="{FF2B5EF4-FFF2-40B4-BE49-F238E27FC236}">
                <a16:creationId xmlns:a16="http://schemas.microsoft.com/office/drawing/2014/main" id="{EE2D9F7C-2131-487C-97C5-2CD7A3F8AD69}"/>
              </a:ext>
            </a:extLst>
          </p:cNvPr>
          <p:cNvCxnSpPr>
            <a:cxnSpLocks/>
          </p:cNvCxnSpPr>
          <p:nvPr/>
        </p:nvCxnSpPr>
        <p:spPr>
          <a:xfrm flipH="1">
            <a:off x="8478404" y="2084370"/>
            <a:ext cx="260869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C08550F-AF6B-450B-B16B-FFD406960EB4}"/>
                  </a:ext>
                </a:extLst>
              </p:cNvPr>
              <p:cNvSpPr txBox="1"/>
              <p:nvPr/>
            </p:nvSpPr>
            <p:spPr>
              <a:xfrm>
                <a:off x="1272649" y="4944558"/>
                <a:ext cx="3330138"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12488E"/>
                                    </a:solidFill>
                                    <a:latin typeface="Cambria Math" panose="02040503050406030204" pitchFamily="18" charset="0"/>
                                    <a:ea typeface="+mj-ea"/>
                                  </a:rPr>
                                  <m:t>2</m:t>
                                </m:r>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&lt;0.4</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≥0.4</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6C08550F-AF6B-450B-B16B-FFD406960EB4}"/>
                  </a:ext>
                </a:extLst>
              </p:cNvPr>
              <p:cNvSpPr txBox="1">
                <a:spLocks noRot="1" noChangeAspect="1" noMove="1" noResize="1" noEditPoints="1" noAdjustHandles="1" noChangeArrowheads="1" noChangeShapeType="1" noTextEdit="1"/>
              </p:cNvSpPr>
              <p:nvPr/>
            </p:nvSpPr>
            <p:spPr>
              <a:xfrm>
                <a:off x="1272649" y="4944558"/>
                <a:ext cx="3330138" cy="1285480"/>
              </a:xfrm>
              <a:prstGeom prst="rect">
                <a:avLst/>
              </a:prstGeom>
              <a:blipFill>
                <a:blip r:embed="rId10"/>
                <a:stretch>
                  <a:fillRect t="-379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082902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例如有一个数据集我们要进行回归</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095D50B-6E9F-4B2D-834D-4F350EE24838}"/>
              </a:ext>
            </a:extLst>
          </p:cNvPr>
          <p:cNvPicPr>
            <a:picLocks noChangeAspect="1"/>
          </p:cNvPicPr>
          <p:nvPr/>
        </p:nvPicPr>
        <p:blipFill>
          <a:blip r:embed="rId8"/>
          <a:stretch>
            <a:fillRect/>
          </a:stretch>
        </p:blipFill>
        <p:spPr>
          <a:xfrm>
            <a:off x="5901009" y="1487383"/>
            <a:ext cx="5662151" cy="4099915"/>
          </a:xfrm>
          <a:prstGeom prst="rect">
            <a:avLst/>
          </a:prstGeom>
        </p:spPr>
      </p:pic>
      <p:cxnSp>
        <p:nvCxnSpPr>
          <p:cNvPr id="4" name="直接连接符 3">
            <a:extLst>
              <a:ext uri="{FF2B5EF4-FFF2-40B4-BE49-F238E27FC236}">
                <a16:creationId xmlns:a16="http://schemas.microsoft.com/office/drawing/2014/main" id="{B1D7626C-5EBE-4D7B-83A9-D534F1394647}"/>
              </a:ext>
            </a:extLst>
          </p:cNvPr>
          <p:cNvCxnSpPr>
            <a:cxnSpLocks/>
          </p:cNvCxnSpPr>
          <p:nvPr/>
        </p:nvCxnSpPr>
        <p:spPr>
          <a:xfrm flipV="1">
            <a:off x="8924173" y="2076750"/>
            <a:ext cx="0" cy="280005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DCA47DBC-AB07-41E9-A876-310E88D4F9C4}"/>
              </a:ext>
            </a:extLst>
          </p:cNvPr>
          <p:cNvCxnSpPr>
            <a:cxnSpLocks/>
          </p:cNvCxnSpPr>
          <p:nvPr/>
        </p:nvCxnSpPr>
        <p:spPr>
          <a:xfrm flipH="1">
            <a:off x="6656833" y="4865370"/>
            <a:ext cx="2267340"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3E9D93EB-DE04-429D-B091-4CE099215B11}"/>
              </a:ext>
            </a:extLst>
          </p:cNvPr>
          <p:cNvCxnSpPr>
            <a:cxnSpLocks/>
          </p:cNvCxnSpPr>
          <p:nvPr/>
        </p:nvCxnSpPr>
        <p:spPr>
          <a:xfrm flipH="1">
            <a:off x="8924173" y="2084370"/>
            <a:ext cx="2162927"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D1B2634-4796-4518-9112-4AE2E86F5956}"/>
                  </a:ext>
                </a:extLst>
              </p:cNvPr>
              <p:cNvSpPr txBox="1"/>
              <p:nvPr/>
            </p:nvSpPr>
            <p:spPr>
              <a:xfrm>
                <a:off x="1272649" y="4944558"/>
                <a:ext cx="2864121"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FF0000"/>
                                    </a:solidFill>
                                    <a:latin typeface="Cambria Math" panose="02040503050406030204" pitchFamily="18" charset="0"/>
                                    <a:ea typeface="+mj-ea"/>
                                  </a:rPr>
                                  <m:t>2</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&lt;0.5</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≥0.5</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ED1B2634-4796-4518-9112-4AE2E86F5956}"/>
                  </a:ext>
                </a:extLst>
              </p:cNvPr>
              <p:cNvSpPr txBox="1">
                <a:spLocks noRot="1" noChangeAspect="1" noMove="1" noResize="1" noEditPoints="1" noAdjustHandles="1" noChangeArrowheads="1" noChangeShapeType="1" noTextEdit="1"/>
              </p:cNvSpPr>
              <p:nvPr/>
            </p:nvSpPr>
            <p:spPr>
              <a:xfrm>
                <a:off x="1272649" y="4944558"/>
                <a:ext cx="2864121" cy="1285480"/>
              </a:xfrm>
              <a:prstGeom prst="rect">
                <a:avLst/>
              </a:prstGeom>
              <a:blipFill>
                <a:blip r:embed="rId9"/>
                <a:stretch>
                  <a:fillRect l="-638" t="-3791"/>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B8D532A1-4461-44FB-8FE0-9B13D2CC0B5F}"/>
              </a:ext>
            </a:extLst>
          </p:cNvPr>
          <p:cNvGrpSpPr/>
          <p:nvPr/>
        </p:nvGrpSpPr>
        <p:grpSpPr>
          <a:xfrm>
            <a:off x="1145476" y="2875213"/>
            <a:ext cx="3457311" cy="1386795"/>
            <a:chOff x="7509207" y="501942"/>
            <a:chExt cx="3457311" cy="1386795"/>
          </a:xfrm>
        </p:grpSpPr>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E8CD8E03-FEF6-4F8B-A668-68AB0B921A90}"/>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&lt;</m:t>
                        </m:r>
                        <m:r>
                          <a:rPr lang="en-US" altLang="zh-CN" sz="1600" b="1" i="1" smtClean="0">
                            <a:solidFill>
                              <a:srgbClr val="FFFF00"/>
                            </a:solidFill>
                            <a:latin typeface="Cambria Math" panose="02040503050406030204" pitchFamily="18" charset="0"/>
                            <a:ea typeface="微软雅黑" panose="020B0503020204020204" pitchFamily="34" charset="-122"/>
                          </a:rPr>
                          <m:t>𝟎</m:t>
                        </m:r>
                        <m:r>
                          <a:rPr lang="en-US" altLang="zh-CN" sz="1600" b="1" i="1" smtClean="0">
                            <a:solidFill>
                              <a:srgbClr val="FFFF00"/>
                            </a:solidFill>
                            <a:latin typeface="Cambria Math" panose="02040503050406030204" pitchFamily="18" charset="0"/>
                            <a:ea typeface="微软雅黑" panose="020B0503020204020204" pitchFamily="34" charset="-122"/>
                          </a:rPr>
                          <m:t>.</m:t>
                        </m:r>
                        <m:r>
                          <a:rPr lang="en-US" altLang="zh-CN" sz="1600" b="1" i="1" smtClean="0">
                            <a:solidFill>
                              <a:srgbClr val="FFFF00"/>
                            </a:solidFill>
                            <a:latin typeface="Cambria Math" panose="02040503050406030204" pitchFamily="18" charset="0"/>
                            <a:ea typeface="微软雅黑" panose="020B0503020204020204" pitchFamily="34" charset="-122"/>
                          </a:rPr>
                          <m:t>𝟓</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14" name="椭圆 13">
                  <a:extLst>
                    <a:ext uri="{FF2B5EF4-FFF2-40B4-BE49-F238E27FC236}">
                      <a16:creationId xmlns:a16="http://schemas.microsoft.com/office/drawing/2014/main" id="{E8CD8E03-FEF6-4F8B-A668-68AB0B921A90}"/>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1AF1331A-01FA-4CCF-9C7A-49B5ACB49429}"/>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solidFill>
                    <a:srgbClr val="FFFF00"/>
                  </a:solidFill>
                  <a:latin typeface="微软雅黑" panose="020B0503020204020204" pitchFamily="34" charset="-122"/>
                  <a:ea typeface="微软雅黑" panose="020B0503020204020204" pitchFamily="34" charset="-122"/>
                </a:rPr>
                <a:t>2</a:t>
              </a:r>
            </a:p>
          </p:txBody>
        </p:sp>
        <p:cxnSp>
          <p:nvCxnSpPr>
            <p:cNvPr id="17" name="直接箭头连接符 16">
              <a:extLst>
                <a:ext uri="{FF2B5EF4-FFF2-40B4-BE49-F238E27FC236}">
                  <a16:creationId xmlns:a16="http://schemas.microsoft.com/office/drawing/2014/main" id="{9144912B-338D-4F55-B03C-323ED4E2CC8D}"/>
                </a:ext>
              </a:extLst>
            </p:cNvPr>
            <p:cNvCxnSpPr>
              <a:stCxn id="14" idx="4"/>
              <a:endCxn id="15"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2CF1AD2-E52B-494F-86B9-A188C6F14822}"/>
                </a:ext>
              </a:extLst>
            </p:cNvPr>
            <p:cNvCxnSpPr>
              <a:cxnSpLocks/>
              <a:stCxn id="14" idx="4"/>
              <a:endCxn id="28" idx="0"/>
            </p:cNvCxnSpPr>
            <p:nvPr/>
          </p:nvCxnSpPr>
          <p:spPr>
            <a:xfrm>
              <a:off x="9107467" y="1056660"/>
              <a:ext cx="1184427" cy="2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A215A86-A935-437D-A8B3-327BE7FE8094}"/>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846E5DB-47D2-46A6-84C3-2CFD8780DB2C}"/>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3D30B9CB-020A-41D1-BD17-29298EBBBCD6}"/>
                </a:ext>
              </a:extLst>
            </p:cNvPr>
            <p:cNvSpPr/>
            <p:nvPr/>
          </p:nvSpPr>
          <p:spPr>
            <a:xfrm>
              <a:off x="9617270" y="1334019"/>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5</a:t>
              </a:r>
            </a:p>
          </p:txBody>
        </p:sp>
      </p:grpSp>
      <p:sp>
        <p:nvSpPr>
          <p:cNvPr id="24" name="文本框 23">
            <a:extLst>
              <a:ext uri="{FF2B5EF4-FFF2-40B4-BE49-F238E27FC236}">
                <a16:creationId xmlns:a16="http://schemas.microsoft.com/office/drawing/2014/main" id="{834A574A-62B3-4AF3-A53E-09BFD777EF74}"/>
              </a:ext>
            </a:extLst>
          </p:cNvPr>
          <p:cNvSpPr txBox="1"/>
          <p:nvPr/>
        </p:nvSpPr>
        <p:spPr>
          <a:xfrm>
            <a:off x="4342477" y="5657503"/>
            <a:ext cx="2864121" cy="461665"/>
          </a:xfrm>
          <a:prstGeom prst="rect">
            <a:avLst/>
          </a:prstGeom>
          <a:noFill/>
        </p:spPr>
        <p:txBody>
          <a:bodyPr wrap="square" rtlCol="0">
            <a:spAutoFit/>
          </a:bodyPr>
          <a:lstStyle/>
          <a:p>
            <a:pPr algn="ctr"/>
            <a:r>
              <a:rPr lang="en-US" altLang="zh-CN" sz="2400" dirty="0">
                <a:solidFill>
                  <a:srgbClr val="FF0000"/>
                </a:solidFill>
                <a:latin typeface="微软雅黑" panose="020B0503020204020204" pitchFamily="34" charset="-122"/>
                <a:ea typeface="微软雅黑" panose="020B0503020204020204" pitchFamily="34" charset="-122"/>
              </a:rPr>
              <a:t>MSE = 91.17</a:t>
            </a:r>
          </a:p>
        </p:txBody>
      </p:sp>
    </p:spTree>
    <p:custDataLst>
      <p:tags r:id="rId1"/>
    </p:custDataLst>
    <p:extLst>
      <p:ext uri="{BB962C8B-B14F-4D97-AF65-F5344CB8AC3E}">
        <p14:creationId xmlns:p14="http://schemas.microsoft.com/office/powerpoint/2010/main" val="330304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引言</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3002710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1289905"/>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我们发现，做决策树需要考虑两个问题：</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切分点怎么找？输出值又怎么确定？</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此外，在某棵子树内，又可以再切分</a:t>
            </a:r>
            <a:endParaRPr lang="en-US" altLang="zh-CN" b="1" dirty="0">
              <a:solidFill>
                <a:srgbClr val="FF0000"/>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FEE25C4A-0EF1-44E3-87A3-104FBB85E716}"/>
              </a:ext>
            </a:extLst>
          </p:cNvPr>
          <p:cNvGrpSpPr/>
          <p:nvPr/>
        </p:nvGrpSpPr>
        <p:grpSpPr>
          <a:xfrm>
            <a:off x="5901009" y="1487383"/>
            <a:ext cx="5662151" cy="4099915"/>
            <a:chOff x="5901009" y="1487383"/>
            <a:chExt cx="5662151" cy="4099915"/>
          </a:xfrm>
        </p:grpSpPr>
        <p:grpSp>
          <p:nvGrpSpPr>
            <p:cNvPr id="53" name="组合 52">
              <a:extLst>
                <a:ext uri="{FF2B5EF4-FFF2-40B4-BE49-F238E27FC236}">
                  <a16:creationId xmlns:a16="http://schemas.microsoft.com/office/drawing/2014/main" id="{F4596243-59A4-4714-AD4B-940DD372C1E4}"/>
                </a:ext>
              </a:extLst>
            </p:cNvPr>
            <p:cNvGrpSpPr/>
            <p:nvPr/>
          </p:nvGrpSpPr>
          <p:grpSpPr>
            <a:xfrm>
              <a:off x="5901009" y="1487383"/>
              <a:ext cx="5662151" cy="4099915"/>
              <a:chOff x="5901009" y="1487383"/>
              <a:chExt cx="5662151" cy="4099915"/>
            </a:xfrm>
          </p:grpSpPr>
          <p:pic>
            <p:nvPicPr>
              <p:cNvPr id="49" name="图片 48">
                <a:extLst>
                  <a:ext uri="{FF2B5EF4-FFF2-40B4-BE49-F238E27FC236}">
                    <a16:creationId xmlns:a16="http://schemas.microsoft.com/office/drawing/2014/main" id="{5EC9168E-C178-4781-8480-803DD71091B9}"/>
                  </a:ext>
                </a:extLst>
              </p:cNvPr>
              <p:cNvPicPr>
                <a:picLocks noChangeAspect="1"/>
              </p:cNvPicPr>
              <p:nvPr/>
            </p:nvPicPr>
            <p:blipFill>
              <a:blip r:embed="rId8"/>
              <a:stretch>
                <a:fillRect/>
              </a:stretch>
            </p:blipFill>
            <p:spPr>
              <a:xfrm>
                <a:off x="5901009" y="1487383"/>
                <a:ext cx="5662151" cy="4099915"/>
              </a:xfrm>
              <a:prstGeom prst="rect">
                <a:avLst/>
              </a:prstGeom>
            </p:spPr>
          </p:pic>
          <p:cxnSp>
            <p:nvCxnSpPr>
              <p:cNvPr id="50" name="直接连接符 49">
                <a:extLst>
                  <a:ext uri="{FF2B5EF4-FFF2-40B4-BE49-F238E27FC236}">
                    <a16:creationId xmlns:a16="http://schemas.microsoft.com/office/drawing/2014/main" id="{32542C88-4D96-4A44-A46A-085C59CEF440}"/>
                  </a:ext>
                </a:extLst>
              </p:cNvPr>
              <p:cNvCxnSpPr>
                <a:cxnSpLocks/>
              </p:cNvCxnSpPr>
              <p:nvPr/>
            </p:nvCxnSpPr>
            <p:spPr>
              <a:xfrm flipV="1">
                <a:off x="8924173" y="2076750"/>
                <a:ext cx="0" cy="280005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51" name="直接连接符 50">
                <a:extLst>
                  <a:ext uri="{FF2B5EF4-FFF2-40B4-BE49-F238E27FC236}">
                    <a16:creationId xmlns:a16="http://schemas.microsoft.com/office/drawing/2014/main" id="{43318B72-ED05-472F-A445-3ED959C1DF5E}"/>
                  </a:ext>
                </a:extLst>
              </p:cNvPr>
              <p:cNvCxnSpPr>
                <a:cxnSpLocks/>
              </p:cNvCxnSpPr>
              <p:nvPr/>
            </p:nvCxnSpPr>
            <p:spPr>
              <a:xfrm flipH="1">
                <a:off x="6656833" y="4865370"/>
                <a:ext cx="2267340"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52" name="直接连接符 51">
                <a:extLst>
                  <a:ext uri="{FF2B5EF4-FFF2-40B4-BE49-F238E27FC236}">
                    <a16:creationId xmlns:a16="http://schemas.microsoft.com/office/drawing/2014/main" id="{7658B352-2A14-4A6C-A7C4-D3DF834E4B61}"/>
                  </a:ext>
                </a:extLst>
              </p:cNvPr>
              <p:cNvCxnSpPr>
                <a:cxnSpLocks/>
              </p:cNvCxnSpPr>
              <p:nvPr/>
            </p:nvCxnSpPr>
            <p:spPr>
              <a:xfrm flipH="1">
                <a:off x="8924173" y="2084370"/>
                <a:ext cx="2162927"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grpSp>
        <p:grpSp>
          <p:nvGrpSpPr>
            <p:cNvPr id="57" name="组合 56">
              <a:extLst>
                <a:ext uri="{FF2B5EF4-FFF2-40B4-BE49-F238E27FC236}">
                  <a16:creationId xmlns:a16="http://schemas.microsoft.com/office/drawing/2014/main" id="{8E97BDB5-E835-493C-8F37-3C52CE652DAC}"/>
                </a:ext>
              </a:extLst>
            </p:cNvPr>
            <p:cNvGrpSpPr/>
            <p:nvPr/>
          </p:nvGrpSpPr>
          <p:grpSpPr>
            <a:xfrm>
              <a:off x="6656833" y="2076750"/>
              <a:ext cx="4430267" cy="2335230"/>
              <a:chOff x="6656833" y="2076750"/>
              <a:chExt cx="4430267" cy="2335230"/>
            </a:xfrm>
          </p:grpSpPr>
          <p:cxnSp>
            <p:nvCxnSpPr>
              <p:cNvPr id="54" name="直接连接符 53">
                <a:extLst>
                  <a:ext uri="{FF2B5EF4-FFF2-40B4-BE49-F238E27FC236}">
                    <a16:creationId xmlns:a16="http://schemas.microsoft.com/office/drawing/2014/main" id="{225C73E5-E0D4-46D5-A920-5809DDB74878}"/>
                  </a:ext>
                </a:extLst>
              </p:cNvPr>
              <p:cNvCxnSpPr>
                <a:cxnSpLocks/>
              </p:cNvCxnSpPr>
              <p:nvPr/>
            </p:nvCxnSpPr>
            <p:spPr>
              <a:xfrm flipV="1">
                <a:off x="8497453" y="2076750"/>
                <a:ext cx="0" cy="233523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直接连接符 54">
                <a:extLst>
                  <a:ext uri="{FF2B5EF4-FFF2-40B4-BE49-F238E27FC236}">
                    <a16:creationId xmlns:a16="http://schemas.microsoft.com/office/drawing/2014/main" id="{C4BE5BEB-17AD-448E-8C69-4D445FEAE67E}"/>
                  </a:ext>
                </a:extLst>
              </p:cNvPr>
              <p:cNvCxnSpPr>
                <a:cxnSpLocks/>
              </p:cNvCxnSpPr>
              <p:nvPr/>
            </p:nvCxnSpPr>
            <p:spPr>
              <a:xfrm flipH="1">
                <a:off x="6656833" y="4403552"/>
                <a:ext cx="1858517"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6" name="直接连接符 55">
                <a:extLst>
                  <a:ext uri="{FF2B5EF4-FFF2-40B4-BE49-F238E27FC236}">
                    <a16:creationId xmlns:a16="http://schemas.microsoft.com/office/drawing/2014/main" id="{BDB875C3-DF34-453B-BF19-873D98180D35}"/>
                  </a:ext>
                </a:extLst>
              </p:cNvPr>
              <p:cNvCxnSpPr>
                <a:cxnSpLocks/>
              </p:cNvCxnSpPr>
              <p:nvPr/>
            </p:nvCxnSpPr>
            <p:spPr>
              <a:xfrm flipH="1">
                <a:off x="8478404" y="2084370"/>
                <a:ext cx="260869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grpSp>
      <p:grpSp>
        <p:nvGrpSpPr>
          <p:cNvPr id="59" name="组合 58">
            <a:extLst>
              <a:ext uri="{FF2B5EF4-FFF2-40B4-BE49-F238E27FC236}">
                <a16:creationId xmlns:a16="http://schemas.microsoft.com/office/drawing/2014/main" id="{3AEBAC13-08D4-4EB7-A49F-3EB19D6EDBFF}"/>
              </a:ext>
            </a:extLst>
          </p:cNvPr>
          <p:cNvGrpSpPr/>
          <p:nvPr/>
        </p:nvGrpSpPr>
        <p:grpSpPr>
          <a:xfrm>
            <a:off x="1036596" y="3860733"/>
            <a:ext cx="3457311" cy="1386795"/>
            <a:chOff x="7509207" y="501942"/>
            <a:chExt cx="3457311" cy="1386795"/>
          </a:xfrm>
        </p:grpSpPr>
        <mc:AlternateContent xmlns:mc="http://schemas.openxmlformats.org/markup-compatibility/2006" xmlns:a14="http://schemas.microsoft.com/office/drawing/2010/main">
          <mc:Choice Requires="a14">
            <p:sp>
              <p:nvSpPr>
                <p:cNvPr id="60" name="椭圆 59">
                  <a:extLst>
                    <a:ext uri="{FF2B5EF4-FFF2-40B4-BE49-F238E27FC236}">
                      <a16:creationId xmlns:a16="http://schemas.microsoft.com/office/drawing/2014/main" id="{9221DB0F-2FB6-4CD3-8347-D752D9AB5643}"/>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&lt;</m:t>
                        </m:r>
                        <m:r>
                          <a:rPr lang="en-US" altLang="zh-CN" sz="1600" b="1" i="1" smtClean="0">
                            <a:solidFill>
                              <a:srgbClr val="FFFF00"/>
                            </a:solidFill>
                            <a:latin typeface="Cambria Math" panose="02040503050406030204" pitchFamily="18" charset="0"/>
                            <a:ea typeface="微软雅黑" panose="020B0503020204020204" pitchFamily="34" charset="-122"/>
                          </a:rPr>
                          <m:t>𝟎</m:t>
                        </m:r>
                        <m:r>
                          <a:rPr lang="en-US" altLang="zh-CN" sz="1600" b="1" i="1" smtClean="0">
                            <a:solidFill>
                              <a:srgbClr val="FFFF00"/>
                            </a:solidFill>
                            <a:latin typeface="Cambria Math" panose="02040503050406030204" pitchFamily="18" charset="0"/>
                            <a:ea typeface="微软雅黑" panose="020B0503020204020204" pitchFamily="34" charset="-122"/>
                          </a:rPr>
                          <m:t>.</m:t>
                        </m:r>
                        <m:r>
                          <a:rPr lang="en-US" altLang="zh-CN" sz="1600" b="1" i="1" smtClean="0">
                            <a:solidFill>
                              <a:srgbClr val="FFFF00"/>
                            </a:solidFill>
                            <a:latin typeface="Cambria Math" panose="02040503050406030204" pitchFamily="18" charset="0"/>
                            <a:ea typeface="微软雅黑" panose="020B0503020204020204" pitchFamily="34" charset="-122"/>
                          </a:rPr>
                          <m:t>𝟓</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60" name="椭圆 59">
                  <a:extLst>
                    <a:ext uri="{FF2B5EF4-FFF2-40B4-BE49-F238E27FC236}">
                      <a16:creationId xmlns:a16="http://schemas.microsoft.com/office/drawing/2014/main" id="{9221DB0F-2FB6-4CD3-8347-D752D9AB5643}"/>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9"/>
                  <a:stretch>
                    <a:fillRect/>
                  </a:stretch>
                </a:blipFill>
                <a:ln>
                  <a:noFill/>
                </a:ln>
              </p:spPr>
              <p:txBody>
                <a:bodyPr/>
                <a:lstStyle/>
                <a:p>
                  <a:r>
                    <a:rPr lang="zh-CN" altLang="en-US">
                      <a:noFill/>
                    </a:rPr>
                    <a:t> </a:t>
                  </a:r>
                </a:p>
              </p:txBody>
            </p:sp>
          </mc:Fallback>
        </mc:AlternateContent>
        <p:sp>
          <p:nvSpPr>
            <p:cNvPr id="61" name="椭圆 60">
              <a:extLst>
                <a:ext uri="{FF2B5EF4-FFF2-40B4-BE49-F238E27FC236}">
                  <a16:creationId xmlns:a16="http://schemas.microsoft.com/office/drawing/2014/main" id="{2036B265-FBD1-4250-A1D8-CEAF06E8ACF1}"/>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solidFill>
                    <a:srgbClr val="FFFF00"/>
                  </a:solidFill>
                  <a:latin typeface="微软雅黑" panose="020B0503020204020204" pitchFamily="34" charset="-122"/>
                  <a:ea typeface="微软雅黑" panose="020B0503020204020204" pitchFamily="34" charset="-122"/>
                </a:rPr>
                <a:t>2</a:t>
              </a:r>
            </a:p>
          </p:txBody>
        </p:sp>
        <p:cxnSp>
          <p:nvCxnSpPr>
            <p:cNvPr id="62" name="直接箭头连接符 61">
              <a:extLst>
                <a:ext uri="{FF2B5EF4-FFF2-40B4-BE49-F238E27FC236}">
                  <a16:creationId xmlns:a16="http://schemas.microsoft.com/office/drawing/2014/main" id="{010A529B-D3D0-4320-8FD7-570B0293F5CB}"/>
                </a:ext>
              </a:extLst>
            </p:cNvPr>
            <p:cNvCxnSpPr>
              <a:stCxn id="60" idx="4"/>
              <a:endCxn id="61"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A66E15B-0B42-4807-BC8D-EEAA7BCD62BC}"/>
                </a:ext>
              </a:extLst>
            </p:cNvPr>
            <p:cNvCxnSpPr>
              <a:cxnSpLocks/>
              <a:stCxn id="60" idx="4"/>
              <a:endCxn id="66" idx="0"/>
            </p:cNvCxnSpPr>
            <p:nvPr/>
          </p:nvCxnSpPr>
          <p:spPr>
            <a:xfrm>
              <a:off x="9107467" y="1056660"/>
              <a:ext cx="1184427" cy="2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20AB4058-BADF-4FA6-9777-92C2E4FEBCE2}"/>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BCE2D104-92FE-4BE2-8F27-BE9111EF4E93}"/>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6" name="椭圆 65">
              <a:extLst>
                <a:ext uri="{FF2B5EF4-FFF2-40B4-BE49-F238E27FC236}">
                  <a16:creationId xmlns:a16="http://schemas.microsoft.com/office/drawing/2014/main" id="{11EE977C-B2CE-4C08-9A6E-E675DD3177DD}"/>
                </a:ext>
              </a:extLst>
            </p:cNvPr>
            <p:cNvSpPr/>
            <p:nvPr/>
          </p:nvSpPr>
          <p:spPr>
            <a:xfrm>
              <a:off x="9617270" y="1334019"/>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5</a:t>
              </a:r>
            </a:p>
          </p:txBody>
        </p:sp>
      </p:grpSp>
    </p:spTree>
    <p:custDataLst>
      <p:tags r:id="rId1"/>
    </p:custDataLst>
    <p:extLst>
      <p:ext uri="{BB962C8B-B14F-4D97-AF65-F5344CB8AC3E}">
        <p14:creationId xmlns:p14="http://schemas.microsoft.com/office/powerpoint/2010/main" val="3890273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1289905"/>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我们发现，做决策树需要考虑两个问题：</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切分点怎么找？输出值又怎么确定？</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此外，在某棵子树内，又可以再切分</a:t>
            </a:r>
            <a:endParaRPr lang="en-US" altLang="zh-CN"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B20505E-1493-45AC-B422-17D24D9E39D1}"/>
                  </a:ext>
                </a:extLst>
              </p:cNvPr>
              <p:cNvSpPr txBox="1"/>
              <p:nvPr/>
            </p:nvSpPr>
            <p:spPr>
              <a:xfrm>
                <a:off x="1151580" y="3847278"/>
                <a:ext cx="2864121"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FF0000"/>
                                    </a:solidFill>
                                    <a:latin typeface="Cambria Math" panose="02040503050406030204" pitchFamily="18" charset="0"/>
                                    <a:ea typeface="+mj-ea"/>
                                  </a:rPr>
                                  <m:t>2</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&lt;0.5</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≥0.5</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B20505E-1493-45AC-B422-17D24D9E39D1}"/>
                  </a:ext>
                </a:extLst>
              </p:cNvPr>
              <p:cNvSpPr txBox="1">
                <a:spLocks noRot="1" noChangeAspect="1" noMove="1" noResize="1" noEditPoints="1" noAdjustHandles="1" noChangeArrowheads="1" noChangeShapeType="1" noTextEdit="1"/>
              </p:cNvSpPr>
              <p:nvPr/>
            </p:nvSpPr>
            <p:spPr>
              <a:xfrm>
                <a:off x="1151580" y="3847278"/>
                <a:ext cx="2864121" cy="1285480"/>
              </a:xfrm>
              <a:prstGeom prst="rect">
                <a:avLst/>
              </a:prstGeom>
              <a:blipFill>
                <a:blip r:embed="rId8"/>
                <a:stretch>
                  <a:fillRect l="-638" t="-3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73F9A8F-21F0-4E32-A2F9-BF6E6C18C9F9}"/>
                  </a:ext>
                </a:extLst>
              </p:cNvPr>
              <p:cNvSpPr txBox="1"/>
              <p:nvPr/>
            </p:nvSpPr>
            <p:spPr>
              <a:xfrm>
                <a:off x="4424581" y="2670460"/>
                <a:ext cx="7700249"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lim>
                      </m:limLow>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lim>
                              </m:limLow>
                            </m:fName>
                            <m:e>
                              <m:r>
                                <m:rPr>
                                  <m:sty m:val="p"/>
                                </m:rPr>
                                <a:rPr lang="en-US" altLang="zh-CN" sz="2400" b="0" i="0" smtClean="0">
                                  <a:latin typeface="Cambria Math" panose="02040503050406030204" pitchFamily="18" charset="0"/>
                                </a:rPr>
                                <m:t>Σ</m:t>
                              </m:r>
                            </m:e>
                          </m:func>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lim>
                              </m:limLow>
                            </m:fName>
                            <m:e>
                              <m:r>
                                <m:rPr>
                                  <m:sty m:val="p"/>
                                </m:rPr>
                                <a:rPr lang="en-US" altLang="zh-CN" sz="2400">
                                  <a:latin typeface="Cambria Math" panose="02040503050406030204" pitchFamily="18" charset="0"/>
                                </a:rPr>
                                <m:t>Σ</m:t>
                              </m:r>
                            </m:e>
                          </m:func>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b="0" dirty="0"/>
              </a:p>
            </p:txBody>
          </p:sp>
        </mc:Choice>
        <mc:Fallback xmlns="">
          <p:sp>
            <p:nvSpPr>
              <p:cNvPr id="2" name="文本框 1">
                <a:extLst>
                  <a:ext uri="{FF2B5EF4-FFF2-40B4-BE49-F238E27FC236}">
                    <a16:creationId xmlns:a16="http://schemas.microsoft.com/office/drawing/2014/main" id="{B73F9A8F-21F0-4E32-A2F9-BF6E6C18C9F9}"/>
                  </a:ext>
                </a:extLst>
              </p:cNvPr>
              <p:cNvSpPr txBox="1">
                <a:spLocks noRot="1" noChangeAspect="1" noMove="1" noResize="1" noEditPoints="1" noAdjustHandles="1" noChangeArrowheads="1" noChangeShapeType="1" noTextEdit="1"/>
              </p:cNvSpPr>
              <p:nvPr/>
            </p:nvSpPr>
            <p:spPr>
              <a:xfrm>
                <a:off x="4424581" y="2670460"/>
                <a:ext cx="7700249" cy="624338"/>
              </a:xfrm>
              <a:prstGeom prst="rect">
                <a:avLst/>
              </a:prstGeom>
              <a:blipFill>
                <a:blip r:embed="rId9"/>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754A00-6FF2-4BD5-BE7A-EACA8AAF46C8}"/>
                  </a:ext>
                </a:extLst>
              </p:cNvPr>
              <p:cNvSpPr txBox="1"/>
              <p:nvPr/>
            </p:nvSpPr>
            <p:spPr>
              <a:xfrm>
                <a:off x="5138976" y="1818602"/>
                <a:ext cx="6271460" cy="51629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b="0" i="1" smtClean="0">
                            <a:latin typeface="Cambria Math" panose="02040503050406030204" pitchFamily="18" charset="0"/>
                          </a:rPr>
                          <m:t>&gt;</m:t>
                        </m:r>
                        <m:r>
                          <a:rPr lang="en-US" altLang="zh-CN" sz="2400" i="1">
                            <a:latin typeface="Cambria Math" panose="02040503050406030204" pitchFamily="18" charset="0"/>
                          </a:rPr>
                          <m:t>𝑠</m:t>
                        </m:r>
                      </m:e>
                    </m:d>
                  </m:oMath>
                </a14:m>
                <a:endParaRPr lang="en-US" altLang="zh-CN" sz="2400" dirty="0"/>
              </a:p>
            </p:txBody>
          </p:sp>
        </mc:Choice>
        <mc:Fallback xmlns="">
          <p:sp>
            <p:nvSpPr>
              <p:cNvPr id="28" name="文本框 27">
                <a:extLst>
                  <a:ext uri="{FF2B5EF4-FFF2-40B4-BE49-F238E27FC236}">
                    <a16:creationId xmlns:a16="http://schemas.microsoft.com/office/drawing/2014/main" id="{94754A00-6FF2-4BD5-BE7A-EACA8AAF46C8}"/>
                  </a:ext>
                </a:extLst>
              </p:cNvPr>
              <p:cNvSpPr txBox="1">
                <a:spLocks noRot="1" noChangeAspect="1" noMove="1" noResize="1" noEditPoints="1" noAdjustHandles="1" noChangeArrowheads="1" noChangeShapeType="1" noTextEdit="1"/>
              </p:cNvSpPr>
              <p:nvPr/>
            </p:nvSpPr>
            <p:spPr>
              <a:xfrm>
                <a:off x="5138976" y="1818602"/>
                <a:ext cx="6271460" cy="516295"/>
              </a:xfrm>
              <a:prstGeom prst="rect">
                <a:avLst/>
              </a:prstGeom>
              <a:blipFill>
                <a:blip r:embed="rId10"/>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7AAE5E7D-3B2C-438B-9630-447B1DEE5D5A}"/>
              </a:ext>
            </a:extLst>
          </p:cNvPr>
          <p:cNvSpPr txBox="1"/>
          <p:nvPr/>
        </p:nvSpPr>
        <p:spPr>
          <a:xfrm>
            <a:off x="6169094" y="3704340"/>
            <a:ext cx="4956106" cy="662554"/>
          </a:xfrm>
          <a:prstGeom prst="rect">
            <a:avLst/>
          </a:prstGeom>
          <a:noFill/>
        </p:spPr>
        <p:txBody>
          <a:bodyPr wrap="square" rtlCol="0">
            <a:spAutoFit/>
          </a:bodyPr>
          <a:lstStyle/>
          <a:p>
            <a:pPr algn="ct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目标优化函数有点类似 </a:t>
            </a:r>
            <a:r>
              <a:rPr lang="en-US" altLang="zh-CN" sz="2800" b="1" dirty="0">
                <a:solidFill>
                  <a:srgbClr val="FF0000"/>
                </a:solidFill>
                <a:latin typeface="微软雅黑" panose="020B0503020204020204" pitchFamily="34" charset="-122"/>
                <a:ea typeface="微软雅黑" panose="020B0503020204020204" pitchFamily="34" charset="-122"/>
              </a:rPr>
              <a:t>MSE</a:t>
            </a:r>
          </a:p>
        </p:txBody>
      </p:sp>
    </p:spTree>
    <p:custDataLst>
      <p:tags r:id="rId1"/>
    </p:custDataLst>
    <p:extLst>
      <p:ext uri="{BB962C8B-B14F-4D97-AF65-F5344CB8AC3E}">
        <p14:creationId xmlns:p14="http://schemas.microsoft.com/office/powerpoint/2010/main" val="355171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1289905"/>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我们发现，做决策树需要考虑两个问题：</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切分点</a:t>
            </a:r>
            <a:r>
              <a:rPr lang="zh-CN" altLang="en-US" b="1" dirty="0">
                <a:solidFill>
                  <a:srgbClr val="FF0000"/>
                </a:solidFill>
                <a:latin typeface="微软雅黑" panose="020B0503020204020204" pitchFamily="34" charset="-122"/>
                <a:ea typeface="微软雅黑" panose="020B0503020204020204" pitchFamily="34" charset="-122"/>
              </a:rPr>
              <a:t>怎么找？输出值又怎么确定？</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此外，在某棵子树内，又可以再切分</a:t>
            </a:r>
            <a:endParaRPr lang="en-US" altLang="zh-CN"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B20505E-1493-45AC-B422-17D24D9E39D1}"/>
                  </a:ext>
                </a:extLst>
              </p:cNvPr>
              <p:cNvSpPr txBox="1"/>
              <p:nvPr/>
            </p:nvSpPr>
            <p:spPr>
              <a:xfrm>
                <a:off x="1151580" y="3847278"/>
                <a:ext cx="2864121"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FF0000"/>
                                    </a:solidFill>
                                    <a:latin typeface="Cambria Math" panose="02040503050406030204" pitchFamily="18" charset="0"/>
                                    <a:ea typeface="+mj-ea"/>
                                  </a:rPr>
                                  <m:t>2</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&lt;0.5</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≥0.5</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B20505E-1493-45AC-B422-17D24D9E39D1}"/>
                  </a:ext>
                </a:extLst>
              </p:cNvPr>
              <p:cNvSpPr txBox="1">
                <a:spLocks noRot="1" noChangeAspect="1" noMove="1" noResize="1" noEditPoints="1" noAdjustHandles="1" noChangeArrowheads="1" noChangeShapeType="1" noTextEdit="1"/>
              </p:cNvSpPr>
              <p:nvPr/>
            </p:nvSpPr>
            <p:spPr>
              <a:xfrm>
                <a:off x="1151580" y="3847278"/>
                <a:ext cx="2864121" cy="1285480"/>
              </a:xfrm>
              <a:prstGeom prst="rect">
                <a:avLst/>
              </a:prstGeom>
              <a:blipFill>
                <a:blip r:embed="rId8"/>
                <a:stretch>
                  <a:fillRect l="-638" t="-3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73F9A8F-21F0-4E32-A2F9-BF6E6C18C9F9}"/>
                  </a:ext>
                </a:extLst>
              </p:cNvPr>
              <p:cNvSpPr txBox="1"/>
              <p:nvPr/>
            </p:nvSpPr>
            <p:spPr>
              <a:xfrm>
                <a:off x="4424581" y="2670460"/>
                <a:ext cx="7700249"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lim>
                      </m:limLow>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lim>
                              </m:limLow>
                            </m:fName>
                            <m:e>
                              <m:r>
                                <m:rPr>
                                  <m:sty m:val="p"/>
                                </m:rPr>
                                <a:rPr lang="en-US" altLang="zh-CN" sz="2400" b="0" i="0" smtClean="0">
                                  <a:latin typeface="Cambria Math" panose="02040503050406030204" pitchFamily="18" charset="0"/>
                                </a:rPr>
                                <m:t>Σ</m:t>
                              </m:r>
                            </m:e>
                          </m:func>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lim>
                              </m:limLow>
                            </m:fName>
                            <m:e>
                              <m:r>
                                <m:rPr>
                                  <m:sty m:val="p"/>
                                </m:rPr>
                                <a:rPr lang="en-US" altLang="zh-CN" sz="2400">
                                  <a:latin typeface="Cambria Math" panose="02040503050406030204" pitchFamily="18" charset="0"/>
                                </a:rPr>
                                <m:t>Σ</m:t>
                              </m:r>
                            </m:e>
                          </m:func>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b="0" dirty="0"/>
              </a:p>
            </p:txBody>
          </p:sp>
        </mc:Choice>
        <mc:Fallback xmlns="">
          <p:sp>
            <p:nvSpPr>
              <p:cNvPr id="2" name="文本框 1">
                <a:extLst>
                  <a:ext uri="{FF2B5EF4-FFF2-40B4-BE49-F238E27FC236}">
                    <a16:creationId xmlns:a16="http://schemas.microsoft.com/office/drawing/2014/main" id="{B73F9A8F-21F0-4E32-A2F9-BF6E6C18C9F9}"/>
                  </a:ext>
                </a:extLst>
              </p:cNvPr>
              <p:cNvSpPr txBox="1">
                <a:spLocks noRot="1" noChangeAspect="1" noMove="1" noResize="1" noEditPoints="1" noAdjustHandles="1" noChangeArrowheads="1" noChangeShapeType="1" noTextEdit="1"/>
              </p:cNvSpPr>
              <p:nvPr/>
            </p:nvSpPr>
            <p:spPr>
              <a:xfrm>
                <a:off x="4424581" y="2670460"/>
                <a:ext cx="7700249" cy="624338"/>
              </a:xfrm>
              <a:prstGeom prst="rect">
                <a:avLst/>
              </a:prstGeom>
              <a:blipFill>
                <a:blip r:embed="rId9"/>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754A00-6FF2-4BD5-BE7A-EACA8AAF46C8}"/>
                  </a:ext>
                </a:extLst>
              </p:cNvPr>
              <p:cNvSpPr txBox="1"/>
              <p:nvPr/>
            </p:nvSpPr>
            <p:spPr>
              <a:xfrm>
                <a:off x="5138976" y="1818602"/>
                <a:ext cx="6271460" cy="51629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b="0" i="1" smtClean="0">
                            <a:latin typeface="Cambria Math" panose="02040503050406030204" pitchFamily="18" charset="0"/>
                          </a:rPr>
                          <m:t>&gt;</m:t>
                        </m:r>
                        <m:r>
                          <a:rPr lang="en-US" altLang="zh-CN" sz="2400" i="1">
                            <a:latin typeface="Cambria Math" panose="02040503050406030204" pitchFamily="18" charset="0"/>
                          </a:rPr>
                          <m:t>𝑠</m:t>
                        </m:r>
                      </m:e>
                    </m:d>
                  </m:oMath>
                </a14:m>
                <a:endParaRPr lang="en-US" altLang="zh-CN" sz="2400" dirty="0"/>
              </a:p>
            </p:txBody>
          </p:sp>
        </mc:Choice>
        <mc:Fallback xmlns="">
          <p:sp>
            <p:nvSpPr>
              <p:cNvPr id="28" name="文本框 27">
                <a:extLst>
                  <a:ext uri="{FF2B5EF4-FFF2-40B4-BE49-F238E27FC236}">
                    <a16:creationId xmlns:a16="http://schemas.microsoft.com/office/drawing/2014/main" id="{94754A00-6FF2-4BD5-BE7A-EACA8AAF46C8}"/>
                  </a:ext>
                </a:extLst>
              </p:cNvPr>
              <p:cNvSpPr txBox="1">
                <a:spLocks noRot="1" noChangeAspect="1" noMove="1" noResize="1" noEditPoints="1" noAdjustHandles="1" noChangeArrowheads="1" noChangeShapeType="1" noTextEdit="1"/>
              </p:cNvSpPr>
              <p:nvPr/>
            </p:nvSpPr>
            <p:spPr>
              <a:xfrm>
                <a:off x="5138976" y="1818602"/>
                <a:ext cx="6271460" cy="516295"/>
              </a:xfrm>
              <a:prstGeom prst="rect">
                <a:avLst/>
              </a:prstGeom>
              <a:blipFill>
                <a:blip r:embed="rId10"/>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F380A9D-E26C-4DD1-8C03-E43917178FC4}"/>
              </a:ext>
            </a:extLst>
          </p:cNvPr>
          <p:cNvSpPr/>
          <p:nvPr/>
        </p:nvSpPr>
        <p:spPr>
          <a:xfrm>
            <a:off x="7492897" y="1802822"/>
            <a:ext cx="706223" cy="624338"/>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A253E32B-02D0-42C3-81EC-EB7589C2353D}"/>
              </a:ext>
            </a:extLst>
          </p:cNvPr>
          <p:cNvSpPr/>
          <p:nvPr/>
        </p:nvSpPr>
        <p:spPr>
          <a:xfrm>
            <a:off x="10553041" y="1808435"/>
            <a:ext cx="706223" cy="624338"/>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5834546-0C20-45AD-82CF-464D929A60A5}"/>
              </a:ext>
            </a:extLst>
          </p:cNvPr>
          <p:cNvSpPr/>
          <p:nvPr/>
        </p:nvSpPr>
        <p:spPr>
          <a:xfrm>
            <a:off x="3369779" y="4301097"/>
            <a:ext cx="584962" cy="793561"/>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F69B4CB1-C5CA-4787-98F8-BEC2AD69DE48}"/>
              </a:ext>
            </a:extLst>
          </p:cNvPr>
          <p:cNvCxnSpPr>
            <a:stCxn id="13" idx="3"/>
          </p:cNvCxnSpPr>
          <p:nvPr/>
        </p:nvCxnSpPr>
        <p:spPr>
          <a:xfrm>
            <a:off x="3954741" y="4697878"/>
            <a:ext cx="1688677" cy="22510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C9BD604-91C5-4DB8-BE62-3AC4CDA38903}"/>
              </a:ext>
            </a:extLst>
          </p:cNvPr>
          <p:cNvCxnSpPr>
            <a:cxnSpLocks/>
            <a:stCxn id="3" idx="2"/>
          </p:cNvCxnSpPr>
          <p:nvPr/>
        </p:nvCxnSpPr>
        <p:spPr>
          <a:xfrm flipH="1">
            <a:off x="6247702" y="2427160"/>
            <a:ext cx="1598307" cy="238327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4A99A00-5648-45CE-8974-4E372E1576D3}"/>
              </a:ext>
            </a:extLst>
          </p:cNvPr>
          <p:cNvCxnSpPr>
            <a:cxnSpLocks/>
            <a:stCxn id="12" idx="2"/>
          </p:cNvCxnSpPr>
          <p:nvPr/>
        </p:nvCxnSpPr>
        <p:spPr>
          <a:xfrm flipH="1">
            <a:off x="6825673" y="2432773"/>
            <a:ext cx="4080480" cy="249020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D81CEA8-F55D-4D15-8BCB-DBDF0B837E6C}"/>
              </a:ext>
            </a:extLst>
          </p:cNvPr>
          <p:cNvSpPr txBox="1"/>
          <p:nvPr/>
        </p:nvSpPr>
        <p:spPr>
          <a:xfrm>
            <a:off x="4369187" y="4849416"/>
            <a:ext cx="4496726" cy="662554"/>
          </a:xfrm>
          <a:prstGeom prst="rect">
            <a:avLst/>
          </a:prstGeom>
          <a:noFill/>
        </p:spPr>
        <p:txBody>
          <a:bodyPr wrap="square" rtlCol="0">
            <a:spAutoFit/>
          </a:bodyPr>
          <a:lstStyle/>
          <a:p>
            <a:pPr algn="ctr">
              <a:lnSpc>
                <a:spcPct val="150000"/>
              </a:lnSpc>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决策树切分点的数学表达</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32509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1289905"/>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我们发现，做决策树需要考虑两个问题：</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切分点怎么找？</a:t>
            </a:r>
            <a:r>
              <a:rPr lang="zh-CN" altLang="en-US" b="1" dirty="0">
                <a:solidFill>
                  <a:schemeClr val="accent6">
                    <a:lumMod val="75000"/>
                  </a:schemeClr>
                </a:solidFill>
                <a:latin typeface="微软雅黑" panose="020B0503020204020204" pitchFamily="34" charset="-122"/>
                <a:ea typeface="微软雅黑" panose="020B0503020204020204" pitchFamily="34" charset="-122"/>
              </a:rPr>
              <a:t>输出值</a:t>
            </a:r>
            <a:r>
              <a:rPr lang="zh-CN" altLang="en-US" b="1" dirty="0">
                <a:solidFill>
                  <a:srgbClr val="FF0000"/>
                </a:solidFill>
                <a:latin typeface="微软雅黑" panose="020B0503020204020204" pitchFamily="34" charset="-122"/>
                <a:ea typeface="微软雅黑" panose="020B0503020204020204" pitchFamily="34" charset="-122"/>
              </a:rPr>
              <a:t>又怎么确定？</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此外，在某棵子树内，又可以再切分</a:t>
            </a:r>
            <a:endParaRPr lang="en-US" altLang="zh-CN"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B20505E-1493-45AC-B422-17D24D9E39D1}"/>
                  </a:ext>
                </a:extLst>
              </p:cNvPr>
              <p:cNvSpPr txBox="1"/>
              <p:nvPr/>
            </p:nvSpPr>
            <p:spPr>
              <a:xfrm>
                <a:off x="1151580" y="3847278"/>
                <a:ext cx="2864121"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FF0000"/>
                                    </a:solidFill>
                                    <a:latin typeface="Cambria Math" panose="02040503050406030204" pitchFamily="18" charset="0"/>
                                    <a:ea typeface="+mj-ea"/>
                                  </a:rPr>
                                  <m:t>2</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&lt;0.5</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≥0.5</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B20505E-1493-45AC-B422-17D24D9E39D1}"/>
                  </a:ext>
                </a:extLst>
              </p:cNvPr>
              <p:cNvSpPr txBox="1">
                <a:spLocks noRot="1" noChangeAspect="1" noMove="1" noResize="1" noEditPoints="1" noAdjustHandles="1" noChangeArrowheads="1" noChangeShapeType="1" noTextEdit="1"/>
              </p:cNvSpPr>
              <p:nvPr/>
            </p:nvSpPr>
            <p:spPr>
              <a:xfrm>
                <a:off x="1151580" y="3847278"/>
                <a:ext cx="2864121" cy="1285480"/>
              </a:xfrm>
              <a:prstGeom prst="rect">
                <a:avLst/>
              </a:prstGeom>
              <a:blipFill>
                <a:blip r:embed="rId8"/>
                <a:stretch>
                  <a:fillRect l="-638" t="-3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73F9A8F-21F0-4E32-A2F9-BF6E6C18C9F9}"/>
                  </a:ext>
                </a:extLst>
              </p:cNvPr>
              <p:cNvSpPr txBox="1"/>
              <p:nvPr/>
            </p:nvSpPr>
            <p:spPr>
              <a:xfrm>
                <a:off x="4424581" y="2670460"/>
                <a:ext cx="7700249"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lim>
                      </m:limLow>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lim>
                              </m:limLow>
                            </m:fName>
                            <m:e>
                              <m:r>
                                <m:rPr>
                                  <m:sty m:val="p"/>
                                </m:rPr>
                                <a:rPr lang="en-US" altLang="zh-CN" sz="2400" b="0" i="0" smtClean="0">
                                  <a:latin typeface="Cambria Math" panose="02040503050406030204" pitchFamily="18" charset="0"/>
                                </a:rPr>
                                <m:t>Σ</m:t>
                              </m:r>
                            </m:e>
                          </m:func>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lim>
                              </m:limLow>
                            </m:fName>
                            <m:e>
                              <m:r>
                                <m:rPr>
                                  <m:sty m:val="p"/>
                                </m:rPr>
                                <a:rPr lang="en-US" altLang="zh-CN" sz="2400">
                                  <a:latin typeface="Cambria Math" panose="02040503050406030204" pitchFamily="18" charset="0"/>
                                </a:rPr>
                                <m:t>Σ</m:t>
                              </m:r>
                            </m:e>
                          </m:func>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b="0" dirty="0"/>
              </a:p>
            </p:txBody>
          </p:sp>
        </mc:Choice>
        <mc:Fallback xmlns="">
          <p:sp>
            <p:nvSpPr>
              <p:cNvPr id="2" name="文本框 1">
                <a:extLst>
                  <a:ext uri="{FF2B5EF4-FFF2-40B4-BE49-F238E27FC236}">
                    <a16:creationId xmlns:a16="http://schemas.microsoft.com/office/drawing/2014/main" id="{B73F9A8F-21F0-4E32-A2F9-BF6E6C18C9F9}"/>
                  </a:ext>
                </a:extLst>
              </p:cNvPr>
              <p:cNvSpPr txBox="1">
                <a:spLocks noRot="1" noChangeAspect="1" noMove="1" noResize="1" noEditPoints="1" noAdjustHandles="1" noChangeArrowheads="1" noChangeShapeType="1" noTextEdit="1"/>
              </p:cNvSpPr>
              <p:nvPr/>
            </p:nvSpPr>
            <p:spPr>
              <a:xfrm>
                <a:off x="4424581" y="2670460"/>
                <a:ext cx="7700249" cy="624338"/>
              </a:xfrm>
              <a:prstGeom prst="rect">
                <a:avLst/>
              </a:prstGeom>
              <a:blipFill>
                <a:blip r:embed="rId9"/>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754A00-6FF2-4BD5-BE7A-EACA8AAF46C8}"/>
                  </a:ext>
                </a:extLst>
              </p:cNvPr>
              <p:cNvSpPr txBox="1"/>
              <p:nvPr/>
            </p:nvSpPr>
            <p:spPr>
              <a:xfrm>
                <a:off x="5138976" y="1818602"/>
                <a:ext cx="6271460" cy="51629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b="0" i="1" smtClean="0">
                            <a:latin typeface="Cambria Math" panose="02040503050406030204" pitchFamily="18" charset="0"/>
                          </a:rPr>
                          <m:t>&gt;</m:t>
                        </m:r>
                        <m:r>
                          <a:rPr lang="en-US" altLang="zh-CN" sz="2400" i="1">
                            <a:latin typeface="Cambria Math" panose="02040503050406030204" pitchFamily="18" charset="0"/>
                          </a:rPr>
                          <m:t>𝑠</m:t>
                        </m:r>
                      </m:e>
                    </m:d>
                  </m:oMath>
                </a14:m>
                <a:endParaRPr lang="en-US" altLang="zh-CN" sz="2400" dirty="0"/>
              </a:p>
            </p:txBody>
          </p:sp>
        </mc:Choice>
        <mc:Fallback xmlns="">
          <p:sp>
            <p:nvSpPr>
              <p:cNvPr id="28" name="文本框 27">
                <a:extLst>
                  <a:ext uri="{FF2B5EF4-FFF2-40B4-BE49-F238E27FC236}">
                    <a16:creationId xmlns:a16="http://schemas.microsoft.com/office/drawing/2014/main" id="{94754A00-6FF2-4BD5-BE7A-EACA8AAF46C8}"/>
                  </a:ext>
                </a:extLst>
              </p:cNvPr>
              <p:cNvSpPr txBox="1">
                <a:spLocks noRot="1" noChangeAspect="1" noMove="1" noResize="1" noEditPoints="1" noAdjustHandles="1" noChangeArrowheads="1" noChangeShapeType="1" noTextEdit="1"/>
              </p:cNvSpPr>
              <p:nvPr/>
            </p:nvSpPr>
            <p:spPr>
              <a:xfrm>
                <a:off x="5138976" y="1818602"/>
                <a:ext cx="6271460" cy="516295"/>
              </a:xfrm>
              <a:prstGeom prst="rect">
                <a:avLst/>
              </a:prstGeom>
              <a:blipFill>
                <a:blip r:embed="rId10"/>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F380A9D-E26C-4DD1-8C03-E43917178FC4}"/>
              </a:ext>
            </a:extLst>
          </p:cNvPr>
          <p:cNvSpPr/>
          <p:nvPr/>
        </p:nvSpPr>
        <p:spPr>
          <a:xfrm>
            <a:off x="7473575" y="2742317"/>
            <a:ext cx="706223" cy="42252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A253E32B-02D0-42C3-81EC-EB7589C2353D}"/>
              </a:ext>
            </a:extLst>
          </p:cNvPr>
          <p:cNvSpPr/>
          <p:nvPr/>
        </p:nvSpPr>
        <p:spPr>
          <a:xfrm>
            <a:off x="10957561" y="2742317"/>
            <a:ext cx="706223" cy="42252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5834546-0C20-45AD-82CF-464D929A60A5}"/>
              </a:ext>
            </a:extLst>
          </p:cNvPr>
          <p:cNvSpPr/>
          <p:nvPr/>
        </p:nvSpPr>
        <p:spPr>
          <a:xfrm>
            <a:off x="2243368" y="4273479"/>
            <a:ext cx="584962" cy="793561"/>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F69B4CB1-C5CA-4787-98F8-BEC2AD69DE48}"/>
              </a:ext>
            </a:extLst>
          </p:cNvPr>
          <p:cNvCxnSpPr>
            <a:cxnSpLocks/>
            <a:stCxn id="13" idx="3"/>
          </p:cNvCxnSpPr>
          <p:nvPr/>
        </p:nvCxnSpPr>
        <p:spPr>
          <a:xfrm>
            <a:off x="2828330" y="4670260"/>
            <a:ext cx="2279159" cy="4745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C9BD604-91C5-4DB8-BE62-3AC4CDA38903}"/>
              </a:ext>
            </a:extLst>
          </p:cNvPr>
          <p:cNvCxnSpPr>
            <a:cxnSpLocks/>
            <a:stCxn id="3" idx="2"/>
          </p:cNvCxnSpPr>
          <p:nvPr/>
        </p:nvCxnSpPr>
        <p:spPr>
          <a:xfrm flipH="1">
            <a:off x="6649201" y="3164840"/>
            <a:ext cx="1177486" cy="193296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4A99A00-5648-45CE-8974-4E372E1576D3}"/>
              </a:ext>
            </a:extLst>
          </p:cNvPr>
          <p:cNvCxnSpPr>
            <a:cxnSpLocks/>
            <a:stCxn id="12" idx="2"/>
          </p:cNvCxnSpPr>
          <p:nvPr/>
        </p:nvCxnSpPr>
        <p:spPr>
          <a:xfrm flipH="1">
            <a:off x="8274705" y="3164840"/>
            <a:ext cx="3035968" cy="2067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D81CEA8-F55D-4D15-8BCB-DBDF0B837E6C}"/>
              </a:ext>
            </a:extLst>
          </p:cNvPr>
          <p:cNvSpPr txBox="1"/>
          <p:nvPr/>
        </p:nvSpPr>
        <p:spPr>
          <a:xfrm>
            <a:off x="4135940" y="5097805"/>
            <a:ext cx="4496726" cy="66255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dirty="0"/>
              <a:t>决策树输出值的数学表达</a:t>
            </a:r>
            <a:endParaRPr lang="en-US" altLang="zh-CN" dirty="0"/>
          </a:p>
        </p:txBody>
      </p:sp>
    </p:spTree>
    <p:custDataLst>
      <p:tags r:id="rId1"/>
    </p:custDataLst>
    <p:extLst>
      <p:ext uri="{BB962C8B-B14F-4D97-AF65-F5344CB8AC3E}">
        <p14:creationId xmlns:p14="http://schemas.microsoft.com/office/powerpoint/2010/main" val="3161872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找到具体（形式）参数值的方法</a:t>
            </a:r>
          </a:p>
        </p:txBody>
      </p:sp>
      <p:sp>
        <p:nvSpPr>
          <p:cNvPr id="36" name="文本框 35">
            <a:extLst>
              <a:ext uri="{FF2B5EF4-FFF2-40B4-BE49-F238E27FC236}">
                <a16:creationId xmlns:a16="http://schemas.microsoft.com/office/drawing/2014/main" id="{CF1FC8E2-EAF6-478D-A44E-CE6971D583BF}"/>
              </a:ext>
            </a:extLst>
          </p:cNvPr>
          <p:cNvSpPr txBox="1"/>
          <p:nvPr/>
        </p:nvSpPr>
        <p:spPr>
          <a:xfrm>
            <a:off x="335278" y="2076750"/>
            <a:ext cx="4496726" cy="1289905"/>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我们发现，做决策树需要考虑两个问题：</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切分点怎么找？输出值又怎么确定？</a:t>
            </a:r>
            <a:endParaRPr lang="en-US" altLang="zh-CN"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此外，在某棵子树内，又可以再切分</a:t>
            </a:r>
            <a:endParaRPr lang="en-US" altLang="zh-CN"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B20505E-1493-45AC-B422-17D24D9E39D1}"/>
                  </a:ext>
                </a:extLst>
              </p:cNvPr>
              <p:cNvSpPr txBox="1"/>
              <p:nvPr/>
            </p:nvSpPr>
            <p:spPr>
              <a:xfrm>
                <a:off x="1151580" y="3847278"/>
                <a:ext cx="2864121" cy="1285480"/>
              </a:xfrm>
              <a:prstGeom prst="rect">
                <a:avLst/>
              </a:prstGeom>
              <a:noFill/>
            </p:spPr>
            <p:txBody>
              <a:bodyPr wrap="square" rtlCol="0">
                <a:spAutoFit/>
              </a:bodyPr>
              <a:lstStyle/>
              <a:p>
                <a:pPr algn="ctr"/>
                <a:r>
                  <a:rPr lang="zh-CN" altLang="en-US" sz="2400" dirty="0">
                    <a:solidFill>
                      <a:srgbClr val="12488E"/>
                    </a:solidFill>
                    <a:latin typeface="微软雅黑" panose="020B0503020204020204" pitchFamily="34" charset="-122"/>
                    <a:ea typeface="微软雅黑" panose="020B0503020204020204" pitchFamily="34" charset="-122"/>
                  </a:rPr>
                  <a:t>决策树对应的函数</a:t>
                </a:r>
                <a:endParaRPr lang="en-US" altLang="zh-CN" sz="2400"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2400" b="0" i="1" smtClean="0">
                          <a:solidFill>
                            <a:srgbClr val="12488E"/>
                          </a:solidFill>
                          <a:latin typeface="Cambria Math" panose="02040503050406030204" pitchFamily="18" charset="0"/>
                          <a:ea typeface="+mj-ea"/>
                        </a:rPr>
                        <m:t>𝑓</m:t>
                      </m:r>
                      <m:d>
                        <m:dPr>
                          <m:ctrlPr>
                            <a:rPr lang="en-US" altLang="zh-CN" sz="2400" b="0" i="1" smtClean="0">
                              <a:solidFill>
                                <a:srgbClr val="12488E"/>
                              </a:solidFill>
                              <a:latin typeface="Cambria Math" panose="02040503050406030204" pitchFamily="18" charset="0"/>
                              <a:ea typeface="+mj-ea"/>
                            </a:rPr>
                          </m:ctrlPr>
                        </m:dPr>
                        <m:e>
                          <m:r>
                            <a:rPr lang="en-US" altLang="zh-CN" sz="2400" b="0" i="1" smtClean="0">
                              <a:solidFill>
                                <a:srgbClr val="12488E"/>
                              </a:solidFill>
                              <a:latin typeface="Cambria Math" panose="02040503050406030204" pitchFamily="18" charset="0"/>
                              <a:ea typeface="+mj-ea"/>
                            </a:rPr>
                            <m:t>𝑥</m:t>
                          </m:r>
                        </m:e>
                      </m:d>
                      <m:r>
                        <a:rPr lang="en-US" altLang="zh-CN" sz="2400" b="0" i="1" smtClean="0">
                          <a:solidFill>
                            <a:srgbClr val="12488E"/>
                          </a:solidFill>
                          <a:latin typeface="Cambria Math" panose="02040503050406030204" pitchFamily="18" charset="0"/>
                          <a:ea typeface="+mj-ea"/>
                        </a:rPr>
                        <m:t>=</m:t>
                      </m:r>
                      <m:d>
                        <m:dPr>
                          <m:begChr m:val="{"/>
                          <m:endChr m:val=""/>
                          <m:ctrlPr>
                            <a:rPr lang="en-US" altLang="zh-CN" sz="2400" b="0" i="1" smtClean="0">
                              <a:solidFill>
                                <a:srgbClr val="12488E"/>
                              </a:solidFill>
                              <a:latin typeface="Cambria Math" panose="02040503050406030204" pitchFamily="18" charset="0"/>
                              <a:ea typeface="+mj-ea"/>
                            </a:rPr>
                          </m:ctrlPr>
                        </m:dPr>
                        <m:e>
                          <m:m>
                            <m:mPr>
                              <m:mcs>
                                <m:mc>
                                  <m:mcPr>
                                    <m:count m:val="2"/>
                                    <m:mcJc m:val="center"/>
                                  </m:mcPr>
                                </m:mc>
                              </m:mcs>
                              <m:ctrlPr>
                                <a:rPr lang="en-US" altLang="zh-CN" sz="2400" b="0" i="1" smtClean="0">
                                  <a:solidFill>
                                    <a:srgbClr val="12488E"/>
                                  </a:solidFill>
                                  <a:latin typeface="Cambria Math" panose="02040503050406030204" pitchFamily="18" charset="0"/>
                                  <a:ea typeface="+mj-ea"/>
                                </a:rPr>
                              </m:ctrlPr>
                            </m:mPr>
                            <m:mr>
                              <m:e>
                                <m:r>
                                  <m:rPr>
                                    <m:brk m:alnAt="7"/>
                                  </m:rPr>
                                  <a:rPr lang="en-US" altLang="zh-CN" sz="2400" b="0" i="1" smtClean="0">
                                    <a:solidFill>
                                      <a:srgbClr val="FF0000"/>
                                    </a:solidFill>
                                    <a:latin typeface="Cambria Math" panose="02040503050406030204" pitchFamily="18" charset="0"/>
                                    <a:ea typeface="+mj-ea"/>
                                  </a:rPr>
                                  <m:t>2</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&lt;0.5</m:t>
                                </m:r>
                              </m:e>
                            </m:mr>
                            <m:mr>
                              <m:e>
                                <m:r>
                                  <a:rPr lang="en-US" altLang="zh-CN" sz="2400" b="0" i="1" smtClean="0">
                                    <a:solidFill>
                                      <a:srgbClr val="12488E"/>
                                    </a:solidFill>
                                    <a:latin typeface="Cambria Math" panose="02040503050406030204" pitchFamily="18" charset="0"/>
                                    <a:ea typeface="+mj-ea"/>
                                  </a:rPr>
                                  <m:t>5</m:t>
                                </m:r>
                              </m:e>
                              <m:e>
                                <m:r>
                                  <a:rPr lang="en-US" altLang="zh-CN" sz="2400" b="0" i="1" smtClean="0">
                                    <a:solidFill>
                                      <a:srgbClr val="12488E"/>
                                    </a:solidFill>
                                    <a:latin typeface="Cambria Math" panose="02040503050406030204" pitchFamily="18" charset="0"/>
                                    <a:ea typeface="+mj-ea"/>
                                  </a:rPr>
                                  <m:t>𝑥</m:t>
                                </m:r>
                                <m:r>
                                  <a:rPr lang="en-US" altLang="zh-CN" sz="2400" b="0" i="1" smtClean="0">
                                    <a:solidFill>
                                      <a:srgbClr val="12488E"/>
                                    </a:solidFill>
                                    <a:latin typeface="Cambria Math" panose="02040503050406030204" pitchFamily="18" charset="0"/>
                                    <a:ea typeface="+mj-ea"/>
                                  </a:rPr>
                                  <m:t>≥0.5</m:t>
                                </m:r>
                              </m:e>
                            </m:mr>
                          </m:m>
                        </m:e>
                      </m:d>
                    </m:oMath>
                  </m:oMathPara>
                </a14:m>
                <a:endParaRPr lang="en-US" altLang="zh-CN" sz="2400"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7B20505E-1493-45AC-B422-17D24D9E39D1}"/>
                  </a:ext>
                </a:extLst>
              </p:cNvPr>
              <p:cNvSpPr txBox="1">
                <a:spLocks noRot="1" noChangeAspect="1" noMove="1" noResize="1" noEditPoints="1" noAdjustHandles="1" noChangeArrowheads="1" noChangeShapeType="1" noTextEdit="1"/>
              </p:cNvSpPr>
              <p:nvPr/>
            </p:nvSpPr>
            <p:spPr>
              <a:xfrm>
                <a:off x="1151580" y="3847278"/>
                <a:ext cx="2864121" cy="1285480"/>
              </a:xfrm>
              <a:prstGeom prst="rect">
                <a:avLst/>
              </a:prstGeom>
              <a:blipFill>
                <a:blip r:embed="rId8"/>
                <a:stretch>
                  <a:fillRect l="-638" t="-3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73F9A8F-21F0-4E32-A2F9-BF6E6C18C9F9}"/>
                  </a:ext>
                </a:extLst>
              </p:cNvPr>
              <p:cNvSpPr txBox="1"/>
              <p:nvPr/>
            </p:nvSpPr>
            <p:spPr>
              <a:xfrm>
                <a:off x="4424581" y="2670460"/>
                <a:ext cx="7700249"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lim>
                      </m:limLow>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lim>
                              </m:limLow>
                            </m:fName>
                            <m:e>
                              <m:r>
                                <m:rPr>
                                  <m:sty m:val="p"/>
                                </m:rPr>
                                <a:rPr lang="en-US" altLang="zh-CN" sz="2400" b="0" i="0" smtClean="0">
                                  <a:latin typeface="Cambria Math" panose="02040503050406030204" pitchFamily="18" charset="0"/>
                                </a:rPr>
                                <m:t>Σ</m:t>
                              </m:r>
                            </m:e>
                          </m:func>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sub>
                      </m:sSub>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lim>
                              </m:limLow>
                            </m:fName>
                            <m:e>
                              <m:r>
                                <m:rPr>
                                  <m:sty m:val="p"/>
                                </m:rPr>
                                <a:rPr lang="en-US" altLang="zh-CN" sz="2400">
                                  <a:latin typeface="Cambria Math" panose="02040503050406030204" pitchFamily="18" charset="0"/>
                                </a:rPr>
                                <m:t>Σ</m:t>
                              </m:r>
                            </m:e>
                          </m:func>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b="0" dirty="0"/>
              </a:p>
            </p:txBody>
          </p:sp>
        </mc:Choice>
        <mc:Fallback xmlns="">
          <p:sp>
            <p:nvSpPr>
              <p:cNvPr id="2" name="文本框 1">
                <a:extLst>
                  <a:ext uri="{FF2B5EF4-FFF2-40B4-BE49-F238E27FC236}">
                    <a16:creationId xmlns:a16="http://schemas.microsoft.com/office/drawing/2014/main" id="{B73F9A8F-21F0-4E32-A2F9-BF6E6C18C9F9}"/>
                  </a:ext>
                </a:extLst>
              </p:cNvPr>
              <p:cNvSpPr txBox="1">
                <a:spLocks noRot="1" noChangeAspect="1" noMove="1" noResize="1" noEditPoints="1" noAdjustHandles="1" noChangeArrowheads="1" noChangeShapeType="1" noTextEdit="1"/>
              </p:cNvSpPr>
              <p:nvPr/>
            </p:nvSpPr>
            <p:spPr>
              <a:xfrm>
                <a:off x="4424581" y="2670460"/>
                <a:ext cx="7700249" cy="624338"/>
              </a:xfrm>
              <a:prstGeom prst="rect">
                <a:avLst/>
              </a:prstGeom>
              <a:blipFill>
                <a:blip r:embed="rId9"/>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754A00-6FF2-4BD5-BE7A-EACA8AAF46C8}"/>
                  </a:ext>
                </a:extLst>
              </p:cNvPr>
              <p:cNvSpPr txBox="1"/>
              <p:nvPr/>
            </p:nvSpPr>
            <p:spPr>
              <a:xfrm>
                <a:off x="5138976" y="1818602"/>
                <a:ext cx="6271460" cy="51629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b="0" i="1" smtClean="0">
                            <a:latin typeface="Cambria Math" panose="02040503050406030204" pitchFamily="18" charset="0"/>
                          </a:rPr>
                          <m:t>&gt;</m:t>
                        </m:r>
                        <m:r>
                          <a:rPr lang="en-US" altLang="zh-CN" sz="2400" i="1">
                            <a:latin typeface="Cambria Math" panose="02040503050406030204" pitchFamily="18" charset="0"/>
                          </a:rPr>
                          <m:t>𝑠</m:t>
                        </m:r>
                      </m:e>
                    </m:d>
                  </m:oMath>
                </a14:m>
                <a:endParaRPr lang="en-US" altLang="zh-CN" sz="2400" dirty="0"/>
              </a:p>
            </p:txBody>
          </p:sp>
        </mc:Choice>
        <mc:Fallback xmlns="">
          <p:sp>
            <p:nvSpPr>
              <p:cNvPr id="28" name="文本框 27">
                <a:extLst>
                  <a:ext uri="{FF2B5EF4-FFF2-40B4-BE49-F238E27FC236}">
                    <a16:creationId xmlns:a16="http://schemas.microsoft.com/office/drawing/2014/main" id="{94754A00-6FF2-4BD5-BE7A-EACA8AAF46C8}"/>
                  </a:ext>
                </a:extLst>
              </p:cNvPr>
              <p:cNvSpPr txBox="1">
                <a:spLocks noRot="1" noChangeAspect="1" noMove="1" noResize="1" noEditPoints="1" noAdjustHandles="1" noChangeArrowheads="1" noChangeShapeType="1" noTextEdit="1"/>
              </p:cNvSpPr>
              <p:nvPr/>
            </p:nvSpPr>
            <p:spPr>
              <a:xfrm>
                <a:off x="5138976" y="1818602"/>
                <a:ext cx="6271460" cy="516295"/>
              </a:xfrm>
              <a:prstGeom prst="rect">
                <a:avLst/>
              </a:prstGeom>
              <a:blipFill>
                <a:blip r:embed="rId10"/>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254DB71B-DFFD-4864-98C7-212218EC4FD9}"/>
              </a:ext>
            </a:extLst>
          </p:cNvPr>
          <p:cNvSpPr txBox="1"/>
          <p:nvPr/>
        </p:nvSpPr>
        <p:spPr>
          <a:xfrm>
            <a:off x="4015701" y="3525609"/>
            <a:ext cx="4496726"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accent1"/>
                </a:solidFill>
              </a:rPr>
              <a:t>数学上可以推导出：</a:t>
            </a:r>
            <a:endParaRPr lang="en-US" altLang="zh-CN" sz="2000" dirty="0">
              <a:solidFill>
                <a:schemeClr val="accent1"/>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ED0C7BB-42B2-4180-8296-1D0DB1DB442A}"/>
                  </a:ext>
                </a:extLst>
              </p:cNvPr>
              <p:cNvSpPr txBox="1"/>
              <p:nvPr/>
            </p:nvSpPr>
            <p:spPr>
              <a:xfrm>
                <a:off x="5319118" y="4184187"/>
                <a:ext cx="2711961" cy="10366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1</m:t>
                              </m:r>
                            </m:sub>
                          </m:sSub>
                        </m:den>
                      </m:f>
                      <m:nary>
                        <m:naryPr>
                          <m:chr m:val="∑"/>
                          <m:supHide m:val="on"/>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r>
                                <m:rPr>
                                  <m:brk m:alnAt="7"/>
                                </m:rPr>
                                <a:rPr lang="en-US" altLang="zh-CN" sz="2400" b="0" i="1" smtClean="0">
                                  <a:latin typeface="Cambria Math" panose="02040503050406030204" pitchFamily="18" charset="0"/>
                                </a:rPr>
                                <m:t>𝑥</m:t>
                              </m:r>
                            </m:e>
                            <m:sub>
                              <m:r>
                                <m:rPr>
                                  <m:brk m:alnAt="7"/>
                                </m:rP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ub>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nary>
                    </m:oMath>
                  </m:oMathPara>
                </a14:m>
                <a:endParaRPr lang="en-US" altLang="zh-CN" sz="2400" b="0" dirty="0"/>
              </a:p>
            </p:txBody>
          </p:sp>
        </mc:Choice>
        <mc:Fallback xmlns="">
          <p:sp>
            <p:nvSpPr>
              <p:cNvPr id="19" name="文本框 18">
                <a:extLst>
                  <a:ext uri="{FF2B5EF4-FFF2-40B4-BE49-F238E27FC236}">
                    <a16:creationId xmlns:a16="http://schemas.microsoft.com/office/drawing/2014/main" id="{EED0C7BB-42B2-4180-8296-1D0DB1DB442A}"/>
                  </a:ext>
                </a:extLst>
              </p:cNvPr>
              <p:cNvSpPr txBox="1">
                <a:spLocks noRot="1" noChangeAspect="1" noMove="1" noResize="1" noEditPoints="1" noAdjustHandles="1" noChangeArrowheads="1" noChangeShapeType="1" noTextEdit="1"/>
              </p:cNvSpPr>
              <p:nvPr/>
            </p:nvSpPr>
            <p:spPr>
              <a:xfrm>
                <a:off x="5319118" y="4184187"/>
                <a:ext cx="2711961" cy="103663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2E4EACF-23F0-46C8-80D4-28BB1B39F172}"/>
                  </a:ext>
                </a:extLst>
              </p:cNvPr>
              <p:cNvSpPr txBox="1"/>
              <p:nvPr/>
            </p:nvSpPr>
            <p:spPr>
              <a:xfrm>
                <a:off x="8250554" y="4173927"/>
                <a:ext cx="2789866"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2</m:t>
                              </m:r>
                            </m:sub>
                          </m:sSub>
                        </m:den>
                      </m:f>
                      <m:nary>
                        <m:naryPr>
                          <m:chr m:val="∑"/>
                          <m:supHide m:val="on"/>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r>
                                <m:rPr>
                                  <m:brk m:alnAt="7"/>
                                </m:rPr>
                                <a:rPr lang="en-US" altLang="zh-CN" sz="2400" b="0" i="1" smtClean="0">
                                  <a:latin typeface="Cambria Math" panose="02040503050406030204" pitchFamily="18" charset="0"/>
                                </a:rPr>
                                <m:t>𝑥</m:t>
                              </m:r>
                            </m:e>
                            <m:sub>
                              <m:r>
                                <m:rPr>
                                  <m:brk m:alnAt="7"/>
                                </m:rP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ub>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nary>
                    </m:oMath>
                  </m:oMathPara>
                </a14:m>
                <a:endParaRPr lang="en-US" altLang="zh-CN" sz="2400" b="0" dirty="0"/>
              </a:p>
            </p:txBody>
          </p:sp>
        </mc:Choice>
        <mc:Fallback xmlns="">
          <p:sp>
            <p:nvSpPr>
              <p:cNvPr id="21" name="文本框 20">
                <a:extLst>
                  <a:ext uri="{FF2B5EF4-FFF2-40B4-BE49-F238E27FC236}">
                    <a16:creationId xmlns:a16="http://schemas.microsoft.com/office/drawing/2014/main" id="{F2E4EACF-23F0-46C8-80D4-28BB1B39F172}"/>
                  </a:ext>
                </a:extLst>
              </p:cNvPr>
              <p:cNvSpPr txBox="1">
                <a:spLocks noRot="1" noChangeAspect="1" noMove="1" noResize="1" noEditPoints="1" noAdjustHandles="1" noChangeArrowheads="1" noChangeShapeType="1" noTextEdit="1"/>
              </p:cNvSpPr>
              <p:nvPr/>
            </p:nvSpPr>
            <p:spPr>
              <a:xfrm>
                <a:off x="8250554" y="4173927"/>
                <a:ext cx="2789866" cy="1046890"/>
              </a:xfrm>
              <a:prstGeom prst="rect">
                <a:avLst/>
              </a:prstGeom>
              <a:blipFill>
                <a:blip r:embed="rId12"/>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B8EA4AF-F263-4010-893F-CDD4DAAF4EA8}"/>
              </a:ext>
            </a:extLst>
          </p:cNvPr>
          <p:cNvSpPr txBox="1"/>
          <p:nvPr/>
        </p:nvSpPr>
        <p:spPr>
          <a:xfrm>
            <a:off x="4348526" y="5553255"/>
            <a:ext cx="7365106"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rgbClr val="FF0000"/>
                </a:solidFill>
              </a:rPr>
              <a:t>因此想得到最优决策树，枚举“切分点”在哪里就可以</a:t>
            </a:r>
            <a:endParaRPr lang="en-US" altLang="zh-CN" sz="2000" dirty="0">
              <a:solidFill>
                <a:srgbClr val="FF0000"/>
              </a:solidFill>
            </a:endParaRPr>
          </a:p>
        </p:txBody>
      </p:sp>
    </p:spTree>
    <p:custDataLst>
      <p:tags r:id="rId1"/>
    </p:custDataLst>
    <p:extLst>
      <p:ext uri="{BB962C8B-B14F-4D97-AF65-F5344CB8AC3E}">
        <p14:creationId xmlns:p14="http://schemas.microsoft.com/office/powerpoint/2010/main" val="163110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8" name="文本框 7">
            <a:extLst>
              <a:ext uri="{FF2B5EF4-FFF2-40B4-BE49-F238E27FC236}">
                <a16:creationId xmlns:a16="http://schemas.microsoft.com/office/drawing/2014/main" id="{3A3D4C65-CCA6-4B69-A46C-92D8C582EB40}"/>
              </a:ext>
            </a:extLst>
          </p:cNvPr>
          <p:cNvSpPr txBox="1"/>
          <p:nvPr/>
        </p:nvSpPr>
        <p:spPr>
          <a:xfrm>
            <a:off x="335278" y="1237571"/>
            <a:ext cx="9967681" cy="499624"/>
          </a:xfrm>
          <a:prstGeom prst="rect">
            <a:avLst/>
          </a:prstGeom>
          <a:noFill/>
        </p:spPr>
        <p:txBody>
          <a:bodyPr wrap="square" rtlCol="0">
            <a:spAutoFit/>
          </a:bodyPr>
          <a:lstStyle/>
          <a:p>
            <a:pPr>
              <a:lnSpc>
                <a:spcPct val="150000"/>
              </a:lnSpc>
            </a:pPr>
            <a:r>
              <a:rPr lang="zh-CN" altLang="en-US" sz="2000" b="1" dirty="0">
                <a:solidFill>
                  <a:srgbClr val="0618EB"/>
                </a:solidFill>
                <a:latin typeface="微软雅黑" panose="020B0503020204020204" pitchFamily="34" charset="-122"/>
                <a:ea typeface="微软雅黑" panose="020B0503020204020204" pitchFamily="34" charset="-122"/>
              </a:rPr>
              <a:t>树的深度</a:t>
            </a:r>
          </a:p>
        </p:txBody>
      </p:sp>
      <p:grpSp>
        <p:nvGrpSpPr>
          <p:cNvPr id="23" name="组合 22">
            <a:extLst>
              <a:ext uri="{FF2B5EF4-FFF2-40B4-BE49-F238E27FC236}">
                <a16:creationId xmlns:a16="http://schemas.microsoft.com/office/drawing/2014/main" id="{45E620FC-65BF-466C-8F4F-F86E59DD7F93}"/>
              </a:ext>
            </a:extLst>
          </p:cNvPr>
          <p:cNvGrpSpPr/>
          <p:nvPr/>
        </p:nvGrpSpPr>
        <p:grpSpPr>
          <a:xfrm>
            <a:off x="1111496" y="1753617"/>
            <a:ext cx="4477963" cy="2166749"/>
            <a:chOff x="7509207" y="501942"/>
            <a:chExt cx="4477963" cy="2166749"/>
          </a:xfrm>
        </p:grpSpPr>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1E52236F-D70E-4F4A-B494-8EEE5A96E28E}"/>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𝟐</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25" name="椭圆 24">
                  <a:extLst>
                    <a:ext uri="{FF2B5EF4-FFF2-40B4-BE49-F238E27FC236}">
                      <a16:creationId xmlns:a16="http://schemas.microsoft.com/office/drawing/2014/main" id="{1E52236F-D70E-4F4A-B494-8EEE5A96E28E}"/>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8"/>
                  <a:stretch>
                    <a:fillRect/>
                  </a:stretch>
                </a:blipFill>
                <a:ln>
                  <a:noFill/>
                </a:ln>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16243204-E150-491B-9DA0-F6832D1CA8AA}"/>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4</a:t>
              </a:r>
            </a:p>
          </p:txBody>
        </p:sp>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D4CCED86-4E11-4552-86D4-6455629EB874}"/>
                    </a:ext>
                  </a:extLst>
                </p:cNvPr>
                <p:cNvSpPr/>
                <p:nvPr/>
              </p:nvSpPr>
              <p:spPr>
                <a:xfrm>
                  <a:off x="9518472" y="13147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𝟑</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29" name="椭圆 28">
                  <a:extLst>
                    <a:ext uri="{FF2B5EF4-FFF2-40B4-BE49-F238E27FC236}">
                      <a16:creationId xmlns:a16="http://schemas.microsoft.com/office/drawing/2014/main" id="{D4CCED86-4E11-4552-86D4-6455629EB874}"/>
                    </a:ext>
                  </a:extLst>
                </p:cNvPr>
                <p:cNvSpPr>
                  <a:spLocks noRot="1" noChangeAspect="1" noMove="1" noResize="1" noEditPoints="1" noAdjustHandles="1" noChangeArrowheads="1" noChangeShapeType="1" noTextEdit="1"/>
                </p:cNvSpPr>
                <p:nvPr/>
              </p:nvSpPr>
              <p:spPr>
                <a:xfrm>
                  <a:off x="9518472" y="1314742"/>
                  <a:ext cx="1349248" cy="554718"/>
                </a:xfrm>
                <a:prstGeom prst="ellipse">
                  <a:avLst/>
                </a:prstGeom>
                <a:blipFill>
                  <a:blip r:embed="rId9"/>
                  <a:stretch>
                    <a:fillRect/>
                  </a:stretch>
                </a:blipFill>
                <a:ln>
                  <a:noFill/>
                </a:ln>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086BA17A-46A8-422D-87FE-3205160857D8}"/>
                </a:ext>
              </a:extLst>
            </p:cNvPr>
            <p:cNvCxnSpPr>
              <a:stCxn id="25" idx="4"/>
              <a:endCxn id="27"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0291E8B-1AC0-4587-98D9-CF176FEF4B2F}"/>
                </a:ext>
              </a:extLst>
            </p:cNvPr>
            <p:cNvCxnSpPr>
              <a:cxnSpLocks/>
              <a:stCxn id="25" idx="4"/>
              <a:endCxn id="29" idx="0"/>
            </p:cNvCxnSpPr>
            <p:nvPr/>
          </p:nvCxnSpPr>
          <p:spPr>
            <a:xfrm>
              <a:off x="9107467" y="1056660"/>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C0F05B0-7546-4072-A6AB-99BBCC109F9D}"/>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E45A2A9-4D4B-43A1-AFAC-4749A3E1E6D3}"/>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27791545-06B4-4418-978C-E45BC4FAA5F7}"/>
                </a:ext>
              </a:extLst>
            </p:cNvPr>
            <p:cNvSpPr/>
            <p:nvPr/>
          </p:nvSpPr>
          <p:spPr>
            <a:xfrm>
              <a:off x="8628657"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3</a:t>
              </a:r>
              <a:endParaRPr lang="en-US" altLang="zh-CN" sz="1600" b="1" dirty="0">
                <a:latin typeface="微软雅黑" panose="020B0503020204020204" pitchFamily="34" charset="-122"/>
                <a:ea typeface="微软雅黑" panose="020B0503020204020204" pitchFamily="34" charset="-122"/>
              </a:endParaRPr>
            </a:p>
          </p:txBody>
        </p:sp>
        <p:sp>
          <p:nvSpPr>
            <p:cNvPr id="35" name="椭圆 34">
              <a:extLst>
                <a:ext uri="{FF2B5EF4-FFF2-40B4-BE49-F238E27FC236}">
                  <a16:creationId xmlns:a16="http://schemas.microsoft.com/office/drawing/2014/main" id="{0D582B55-25D3-43A9-A997-032CD5297458}"/>
                </a:ext>
              </a:extLst>
            </p:cNvPr>
            <p:cNvSpPr/>
            <p:nvPr/>
          </p:nvSpPr>
          <p:spPr>
            <a:xfrm>
              <a:off x="10637922" y="2113973"/>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a:latin typeface="微软雅黑" panose="020B0503020204020204" pitchFamily="34" charset="-122"/>
                  <a:ea typeface="微软雅黑" panose="020B0503020204020204" pitchFamily="34" charset="-122"/>
                </a:rPr>
                <a:t>2</a:t>
              </a:r>
              <a:endParaRPr lang="en-US" altLang="zh-CN" sz="1600" b="1" dirty="0">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C96792BE-42F7-4991-8B9B-AE1EFA3BE438}"/>
                </a:ext>
              </a:extLst>
            </p:cNvPr>
            <p:cNvCxnSpPr>
              <a:endCxn id="34" idx="0"/>
            </p:cNvCxnSpPr>
            <p:nvPr/>
          </p:nvCxnSpPr>
          <p:spPr>
            <a:xfrm flipH="1">
              <a:off x="9303281" y="1855891"/>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DE9D975-F4DA-4F18-A54F-022B19E5C255}"/>
                </a:ext>
              </a:extLst>
            </p:cNvPr>
            <p:cNvCxnSpPr>
              <a:cxnSpLocks/>
              <a:endCxn id="35" idx="0"/>
            </p:cNvCxnSpPr>
            <p:nvPr/>
          </p:nvCxnSpPr>
          <p:spPr>
            <a:xfrm>
              <a:off x="10226917" y="1855891"/>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A4BCA92-0F48-4B89-8688-4796F5B57F6F}"/>
                </a:ext>
              </a:extLst>
            </p:cNvPr>
            <p:cNvSpPr txBox="1"/>
            <p:nvPr/>
          </p:nvSpPr>
          <p:spPr>
            <a:xfrm>
              <a:off x="9498565" y="185072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94B855F-809F-4174-A431-1267267E490D}"/>
                </a:ext>
              </a:extLst>
            </p:cNvPr>
            <p:cNvSpPr txBox="1"/>
            <p:nvPr/>
          </p:nvSpPr>
          <p:spPr>
            <a:xfrm>
              <a:off x="10382270" y="184800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B45310F4-A00E-4DB6-9298-02525C39031E}"/>
              </a:ext>
            </a:extLst>
          </p:cNvPr>
          <p:cNvGrpSpPr/>
          <p:nvPr/>
        </p:nvGrpSpPr>
        <p:grpSpPr>
          <a:xfrm>
            <a:off x="6667961" y="1769412"/>
            <a:ext cx="3457311" cy="1386795"/>
            <a:chOff x="7509207" y="501942"/>
            <a:chExt cx="3457311" cy="1386795"/>
          </a:xfrm>
        </p:grpSpPr>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CD99B52F-D117-4990-B5ED-3E8B33F2F7A0}"/>
                    </a:ext>
                  </a:extLst>
                </p:cNvPr>
                <p:cNvSpPr/>
                <p:nvPr/>
              </p:nvSpPr>
              <p:spPr>
                <a:xfrm>
                  <a:off x="8432843" y="50194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&lt;</m:t>
                        </m:r>
                        <m:r>
                          <a:rPr lang="en-US" altLang="zh-CN" sz="1600" b="1" i="1" smtClean="0">
                            <a:solidFill>
                              <a:srgbClr val="FFFF00"/>
                            </a:solidFill>
                            <a:latin typeface="Cambria Math" panose="02040503050406030204" pitchFamily="18" charset="0"/>
                            <a:ea typeface="微软雅黑" panose="020B0503020204020204" pitchFamily="34" charset="-122"/>
                          </a:rPr>
                          <m:t>𝟎</m:t>
                        </m:r>
                        <m:r>
                          <a:rPr lang="en-US" altLang="zh-CN" sz="1600" b="1" i="1" smtClean="0">
                            <a:solidFill>
                              <a:srgbClr val="FFFF00"/>
                            </a:solidFill>
                            <a:latin typeface="Cambria Math" panose="02040503050406030204" pitchFamily="18" charset="0"/>
                            <a:ea typeface="微软雅黑" panose="020B0503020204020204" pitchFamily="34" charset="-122"/>
                          </a:rPr>
                          <m:t>.</m:t>
                        </m:r>
                        <m:r>
                          <a:rPr lang="en-US" altLang="zh-CN" sz="1600" b="1" i="1" smtClean="0">
                            <a:solidFill>
                              <a:srgbClr val="FFFF00"/>
                            </a:solidFill>
                            <a:latin typeface="Cambria Math" panose="02040503050406030204" pitchFamily="18" charset="0"/>
                            <a:ea typeface="微软雅黑" panose="020B0503020204020204" pitchFamily="34" charset="-122"/>
                          </a:rPr>
                          <m:t>𝟓</m:t>
                        </m:r>
                      </m:oMath>
                    </m:oMathPara>
                  </a14:m>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46" name="椭圆 45">
                  <a:extLst>
                    <a:ext uri="{FF2B5EF4-FFF2-40B4-BE49-F238E27FC236}">
                      <a16:creationId xmlns:a16="http://schemas.microsoft.com/office/drawing/2014/main" id="{CD99B52F-D117-4990-B5ED-3E8B33F2F7A0}"/>
                    </a:ext>
                  </a:extLst>
                </p:cNvPr>
                <p:cNvSpPr>
                  <a:spLocks noRot="1" noChangeAspect="1" noMove="1" noResize="1" noEditPoints="1" noAdjustHandles="1" noChangeArrowheads="1" noChangeShapeType="1" noTextEdit="1"/>
                </p:cNvSpPr>
                <p:nvPr/>
              </p:nvSpPr>
              <p:spPr>
                <a:xfrm>
                  <a:off x="8432843" y="501942"/>
                  <a:ext cx="1349248" cy="554718"/>
                </a:xfrm>
                <a:prstGeom prst="ellipse">
                  <a:avLst/>
                </a:prstGeom>
                <a:blipFill>
                  <a:blip r:embed="rId10"/>
                  <a:stretch>
                    <a:fillRect/>
                  </a:stretch>
                </a:blipFill>
                <a:ln>
                  <a:noFill/>
                </a:ln>
              </p:spPr>
              <p:txBody>
                <a:bodyPr/>
                <a:lstStyle/>
                <a:p>
                  <a:r>
                    <a:rPr lang="zh-CN" altLang="en-US">
                      <a:noFill/>
                    </a:rPr>
                    <a:t> </a:t>
                  </a:r>
                </a:p>
              </p:txBody>
            </p:sp>
          </mc:Fallback>
        </mc:AlternateContent>
        <p:sp>
          <p:nvSpPr>
            <p:cNvPr id="47" name="椭圆 46">
              <a:extLst>
                <a:ext uri="{FF2B5EF4-FFF2-40B4-BE49-F238E27FC236}">
                  <a16:creationId xmlns:a16="http://schemas.microsoft.com/office/drawing/2014/main" id="{ABB9D7E5-E3C1-4585-916E-41935F0F2B86}"/>
                </a:ext>
              </a:extLst>
            </p:cNvPr>
            <p:cNvSpPr/>
            <p:nvPr/>
          </p:nvSpPr>
          <p:spPr>
            <a:xfrm>
              <a:off x="7509207" y="1314742"/>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solidFill>
                    <a:srgbClr val="FFFF00"/>
                  </a:solidFill>
                  <a:latin typeface="微软雅黑" panose="020B0503020204020204" pitchFamily="34" charset="-122"/>
                  <a:ea typeface="微软雅黑" panose="020B0503020204020204" pitchFamily="34" charset="-122"/>
                </a:rPr>
                <a:t>2</a:t>
              </a:r>
            </a:p>
          </p:txBody>
        </p:sp>
        <p:cxnSp>
          <p:nvCxnSpPr>
            <p:cNvPr id="48" name="直接箭头连接符 47">
              <a:extLst>
                <a:ext uri="{FF2B5EF4-FFF2-40B4-BE49-F238E27FC236}">
                  <a16:creationId xmlns:a16="http://schemas.microsoft.com/office/drawing/2014/main" id="{015E58D4-4538-4C5E-8476-FFB42EB0B4BB}"/>
                </a:ext>
              </a:extLst>
            </p:cNvPr>
            <p:cNvCxnSpPr>
              <a:stCxn id="46" idx="4"/>
              <a:endCxn id="47" idx="0"/>
            </p:cNvCxnSpPr>
            <p:nvPr/>
          </p:nvCxnSpPr>
          <p:spPr>
            <a:xfrm flipH="1">
              <a:off x="8183831" y="1056660"/>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7CE8E664-A21E-4FD6-857A-3916105F3FE3}"/>
                </a:ext>
              </a:extLst>
            </p:cNvPr>
            <p:cNvCxnSpPr>
              <a:cxnSpLocks/>
              <a:stCxn id="46" idx="4"/>
              <a:endCxn id="52" idx="0"/>
            </p:cNvCxnSpPr>
            <p:nvPr/>
          </p:nvCxnSpPr>
          <p:spPr>
            <a:xfrm>
              <a:off x="9107467" y="1056660"/>
              <a:ext cx="1184427" cy="2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D31EBD4-0E65-4645-84CA-4FB880976406}"/>
                </a:ext>
              </a:extLst>
            </p:cNvPr>
            <p:cNvSpPr txBox="1"/>
            <p:nvPr/>
          </p:nvSpPr>
          <p:spPr>
            <a:xfrm>
              <a:off x="8379115" y="105149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F41C84ED-2178-44E4-9D0B-38FDB1CDF2B4}"/>
                </a:ext>
              </a:extLst>
            </p:cNvPr>
            <p:cNvSpPr txBox="1"/>
            <p:nvPr/>
          </p:nvSpPr>
          <p:spPr>
            <a:xfrm>
              <a:off x="9262820" y="104877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id="{C8D144E2-349E-4BD5-99E6-E774527BB311}"/>
                </a:ext>
              </a:extLst>
            </p:cNvPr>
            <p:cNvSpPr/>
            <p:nvPr/>
          </p:nvSpPr>
          <p:spPr>
            <a:xfrm>
              <a:off x="9617270" y="1334019"/>
              <a:ext cx="1349248" cy="554718"/>
            </a:xfrm>
            <a:prstGeom prst="ellipse">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5</a:t>
              </a:r>
            </a:p>
          </p:txBody>
        </p:sp>
      </p:grpSp>
      <p:cxnSp>
        <p:nvCxnSpPr>
          <p:cNvPr id="6" name="直接箭头连接符 5">
            <a:extLst>
              <a:ext uri="{FF2B5EF4-FFF2-40B4-BE49-F238E27FC236}">
                <a16:creationId xmlns:a16="http://schemas.microsoft.com/office/drawing/2014/main" id="{757AA223-175B-4E4E-B9D7-6F267897C0A7}"/>
              </a:ext>
            </a:extLst>
          </p:cNvPr>
          <p:cNvCxnSpPr>
            <a:cxnSpLocks/>
          </p:cNvCxnSpPr>
          <p:nvPr/>
        </p:nvCxnSpPr>
        <p:spPr>
          <a:xfrm flipV="1">
            <a:off x="514728" y="1769412"/>
            <a:ext cx="0" cy="21509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F6FBF5B-DEDF-43A1-8193-864297C1672D}"/>
              </a:ext>
            </a:extLst>
          </p:cNvPr>
          <p:cNvCxnSpPr>
            <a:cxnSpLocks/>
          </p:cNvCxnSpPr>
          <p:nvPr/>
        </p:nvCxnSpPr>
        <p:spPr>
          <a:xfrm>
            <a:off x="171762" y="3920366"/>
            <a:ext cx="54975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CB05E4E-F10B-4EDF-BDE6-F9146A7ADA01}"/>
              </a:ext>
            </a:extLst>
          </p:cNvPr>
          <p:cNvCxnSpPr>
            <a:cxnSpLocks/>
          </p:cNvCxnSpPr>
          <p:nvPr/>
        </p:nvCxnSpPr>
        <p:spPr>
          <a:xfrm>
            <a:off x="171762" y="1769412"/>
            <a:ext cx="54975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120FF88-72AA-45CD-9F7B-A48531348B20}"/>
              </a:ext>
            </a:extLst>
          </p:cNvPr>
          <p:cNvCxnSpPr>
            <a:cxnSpLocks/>
          </p:cNvCxnSpPr>
          <p:nvPr/>
        </p:nvCxnSpPr>
        <p:spPr>
          <a:xfrm flipV="1">
            <a:off x="6370231" y="1769412"/>
            <a:ext cx="0" cy="138540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2D6999E-2450-4889-9FD4-FC7679810F69}"/>
              </a:ext>
            </a:extLst>
          </p:cNvPr>
          <p:cNvCxnSpPr>
            <a:cxnSpLocks/>
          </p:cNvCxnSpPr>
          <p:nvPr/>
        </p:nvCxnSpPr>
        <p:spPr>
          <a:xfrm>
            <a:off x="6027265" y="3154813"/>
            <a:ext cx="54975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C63FF11-4E67-4C3F-B496-C7C23B854074}"/>
              </a:ext>
            </a:extLst>
          </p:cNvPr>
          <p:cNvCxnSpPr>
            <a:cxnSpLocks/>
          </p:cNvCxnSpPr>
          <p:nvPr/>
        </p:nvCxnSpPr>
        <p:spPr>
          <a:xfrm>
            <a:off x="6027265" y="1769412"/>
            <a:ext cx="54975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6AD9119-3BD6-40B1-B087-F56A3AB0BE03}"/>
              </a:ext>
            </a:extLst>
          </p:cNvPr>
          <p:cNvSpPr txBox="1"/>
          <p:nvPr/>
        </p:nvSpPr>
        <p:spPr>
          <a:xfrm>
            <a:off x="3725234" y="4868562"/>
            <a:ext cx="4846320" cy="874407"/>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树的深度可以理解为“在子树上再多个切分点”</a:t>
            </a:r>
            <a:endParaRPr lang="en-US" altLang="zh-CN" dirty="0">
              <a:latin typeface="微软雅黑" panose="020B0503020204020204" pitchFamily="34" charset="-122"/>
              <a:ea typeface="微软雅黑" panose="020B0503020204020204" pitchFamily="34" charset="-122"/>
            </a:endParaRPr>
          </a:p>
          <a:p>
            <a:pPr algn="ct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可以在 </a:t>
            </a:r>
            <a:r>
              <a:rPr lang="en-US" altLang="zh-CN" b="1" dirty="0" err="1">
                <a:solidFill>
                  <a:srgbClr val="FF0000"/>
                </a:solidFill>
                <a:latin typeface="微软雅黑" panose="020B0503020204020204" pitchFamily="34" charset="-122"/>
                <a:ea typeface="微软雅黑" panose="020B0503020204020204" pitchFamily="34" charset="-122"/>
              </a:rPr>
              <a:t>sklearn</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中很轻松地规定树的深度</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AE108080-39C9-4AAA-BDD9-1393F0DDE84A}"/>
              </a:ext>
            </a:extLst>
          </p:cNvPr>
          <p:cNvSpPr txBox="1"/>
          <p:nvPr/>
        </p:nvSpPr>
        <p:spPr>
          <a:xfrm>
            <a:off x="759295" y="4107179"/>
            <a:ext cx="484632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深度：</a:t>
            </a:r>
            <a:r>
              <a:rPr lang="en-US" altLang="zh-CN" dirty="0">
                <a:latin typeface="微软雅黑" panose="020B0503020204020204" pitchFamily="34" charset="-122"/>
                <a:ea typeface="微软雅黑" panose="020B0503020204020204" pitchFamily="34" charset="-122"/>
              </a:rPr>
              <a:t>2</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61123274-37FC-4FF1-BCA9-1DFA89E3A206}"/>
              </a:ext>
            </a:extLst>
          </p:cNvPr>
          <p:cNvSpPr txBox="1"/>
          <p:nvPr/>
        </p:nvSpPr>
        <p:spPr>
          <a:xfrm>
            <a:off x="6602543" y="3334721"/>
            <a:ext cx="4846320"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深度：</a:t>
            </a:r>
            <a:r>
              <a:rPr lang="en-US" altLang="zh-CN" dirty="0">
                <a:latin typeface="微软雅黑" panose="020B0503020204020204" pitchFamily="34" charset="-122"/>
                <a:ea typeface="微软雅黑" panose="020B0503020204020204" pitchFamily="34" charset="-122"/>
              </a:rPr>
              <a:t>1</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883138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53" name="文本框 52">
            <a:extLst>
              <a:ext uri="{FF2B5EF4-FFF2-40B4-BE49-F238E27FC236}">
                <a16:creationId xmlns:a16="http://schemas.microsoft.com/office/drawing/2014/main" id="{81453C72-3230-45CC-B7B1-EF26E92E9350}"/>
              </a:ext>
            </a:extLst>
          </p:cNvPr>
          <p:cNvSpPr txBox="1"/>
          <p:nvPr/>
        </p:nvSpPr>
        <p:spPr>
          <a:xfrm>
            <a:off x="97028" y="1124585"/>
            <a:ext cx="5670040" cy="480131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import numpy as np</a:t>
            </a:r>
          </a:p>
          <a:p>
            <a:r>
              <a:rPr lang="zh-CN" altLang="en-US" dirty="0">
                <a:latin typeface="微软雅黑" panose="020B0503020204020204" pitchFamily="34" charset="-122"/>
                <a:ea typeface="微软雅黑" panose="020B0503020204020204" pitchFamily="34" charset="-122"/>
              </a:rPr>
              <a:t>import matplotlib.pyplot as plt</a:t>
            </a:r>
          </a:p>
          <a:p>
            <a:r>
              <a:rPr lang="zh-CN" altLang="en-US" dirty="0">
                <a:solidFill>
                  <a:srgbClr val="FF0000"/>
                </a:solidFill>
                <a:latin typeface="微软雅黑" panose="020B0503020204020204" pitchFamily="34" charset="-122"/>
                <a:ea typeface="微软雅黑" panose="020B0503020204020204" pitchFamily="34" charset="-122"/>
              </a:rPr>
              <a:t>from sklearn.tree import DecisionTreeRegressor</a:t>
            </a:r>
          </a:p>
          <a:p>
            <a:r>
              <a:rPr lang="zh-CN" altLang="en-US" dirty="0">
                <a:latin typeface="微软雅黑" panose="020B0503020204020204" pitchFamily="34" charset="-122"/>
                <a:ea typeface="微软雅黑" panose="020B0503020204020204" pitchFamily="34" charset="-122"/>
              </a:rPr>
              <a:t>from sklearn import linear_model</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Data set</a:t>
            </a:r>
          </a:p>
          <a:p>
            <a:r>
              <a:rPr lang="zh-CN" altLang="en-US" dirty="0">
                <a:latin typeface="微软雅黑" panose="020B0503020204020204" pitchFamily="34" charset="-122"/>
                <a:ea typeface="微软雅黑" panose="020B0503020204020204" pitchFamily="34" charset="-122"/>
              </a:rPr>
              <a:t>x = np.array(list(range(1, 11))).reshape(-1, 1)</a:t>
            </a:r>
          </a:p>
          <a:p>
            <a:r>
              <a:rPr lang="zh-CN" altLang="en-US" dirty="0">
                <a:latin typeface="微软雅黑" panose="020B0503020204020204" pitchFamily="34" charset="-122"/>
                <a:ea typeface="微软雅黑" panose="020B0503020204020204" pitchFamily="34" charset="-122"/>
              </a:rPr>
              <a:t>y = np.array([5.56, 5.70, 5.91, 6.40, 6.80, 7.05,</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8.90, 8.70, 9.00, 9.05]).ravel()</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Fit regression model</a:t>
            </a:r>
          </a:p>
          <a:p>
            <a:r>
              <a:rPr lang="zh-CN" altLang="en-US" dirty="0">
                <a:latin typeface="微软雅黑" panose="020B0503020204020204" pitchFamily="34" charset="-122"/>
                <a:ea typeface="微软雅黑" panose="020B0503020204020204" pitchFamily="34" charset="-122"/>
              </a:rPr>
              <a:t>model1 = </a:t>
            </a:r>
            <a:r>
              <a:rPr lang="zh-CN" altLang="en-US" dirty="0">
                <a:solidFill>
                  <a:srgbClr val="FF0000"/>
                </a:solidFill>
                <a:latin typeface="微软雅黑" panose="020B0503020204020204" pitchFamily="34" charset="-122"/>
                <a:ea typeface="微软雅黑" panose="020B0503020204020204" pitchFamily="34" charset="-122"/>
              </a:rPr>
              <a:t>DecisionTreeRegressor(</a:t>
            </a:r>
            <a:r>
              <a:rPr lang="zh-CN" altLang="en-US" dirty="0">
                <a:solidFill>
                  <a:schemeClr val="accent1"/>
                </a:solidFill>
                <a:latin typeface="微软雅黑" panose="020B0503020204020204" pitchFamily="34" charset="-122"/>
                <a:ea typeface="微软雅黑" panose="020B0503020204020204" pitchFamily="34" charset="-122"/>
              </a:rPr>
              <a:t>max_depth=1</a:t>
            </a:r>
            <a:r>
              <a:rPr lang="zh-CN" altLang="en-US" dirty="0">
                <a:solidFill>
                  <a:srgbClr val="FF0000"/>
                </a:solidFill>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model2 = </a:t>
            </a:r>
            <a:r>
              <a:rPr lang="zh-CN" altLang="en-US" dirty="0">
                <a:solidFill>
                  <a:srgbClr val="FF0000"/>
                </a:solidFill>
                <a:latin typeface="微软雅黑" panose="020B0503020204020204" pitchFamily="34" charset="-122"/>
                <a:ea typeface="微软雅黑" panose="020B0503020204020204" pitchFamily="34" charset="-122"/>
              </a:rPr>
              <a:t>DecisionTreeRegressor(</a:t>
            </a:r>
            <a:r>
              <a:rPr lang="zh-CN" altLang="en-US" dirty="0">
                <a:solidFill>
                  <a:schemeClr val="accent1"/>
                </a:solidFill>
                <a:latin typeface="微软雅黑" panose="020B0503020204020204" pitchFamily="34" charset="-122"/>
                <a:ea typeface="微软雅黑" panose="020B0503020204020204" pitchFamily="34" charset="-122"/>
              </a:rPr>
              <a:t>max_depth=3</a:t>
            </a:r>
            <a:r>
              <a:rPr lang="zh-CN" altLang="en-US" dirty="0">
                <a:solidFill>
                  <a:srgbClr val="FF0000"/>
                </a:solidFill>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model3 = linear_model.LinearRegression()</a:t>
            </a:r>
          </a:p>
          <a:p>
            <a:r>
              <a:rPr lang="zh-CN" altLang="en-US" dirty="0">
                <a:latin typeface="微软雅黑" panose="020B0503020204020204" pitchFamily="34" charset="-122"/>
                <a:ea typeface="微软雅黑" panose="020B0503020204020204" pitchFamily="34" charset="-122"/>
              </a:rPr>
              <a:t>model1.fit(x, y)</a:t>
            </a:r>
          </a:p>
          <a:p>
            <a:r>
              <a:rPr lang="zh-CN" altLang="en-US" dirty="0">
                <a:latin typeface="微软雅黑" panose="020B0503020204020204" pitchFamily="34" charset="-122"/>
                <a:ea typeface="微软雅黑" panose="020B0503020204020204" pitchFamily="34" charset="-122"/>
              </a:rPr>
              <a:t>model2.fit(x, y)</a:t>
            </a:r>
          </a:p>
          <a:p>
            <a:r>
              <a:rPr lang="zh-CN" altLang="en-US" dirty="0">
                <a:latin typeface="微软雅黑" panose="020B0503020204020204" pitchFamily="34" charset="-122"/>
                <a:ea typeface="微软雅黑" panose="020B0503020204020204" pitchFamily="34" charset="-122"/>
              </a:rPr>
              <a:t>model3.fit(x, y)</a:t>
            </a:r>
          </a:p>
        </p:txBody>
      </p:sp>
      <p:sp>
        <p:nvSpPr>
          <p:cNvPr id="61" name="文本框 60">
            <a:extLst>
              <a:ext uri="{FF2B5EF4-FFF2-40B4-BE49-F238E27FC236}">
                <a16:creationId xmlns:a16="http://schemas.microsoft.com/office/drawing/2014/main" id="{39A0F67E-1797-46A3-99FF-3A735006E227}"/>
              </a:ext>
            </a:extLst>
          </p:cNvPr>
          <p:cNvSpPr txBox="1"/>
          <p:nvPr/>
        </p:nvSpPr>
        <p:spPr>
          <a:xfrm>
            <a:off x="5900420" y="766973"/>
            <a:ext cx="6131560" cy="590931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 Predict</a:t>
            </a:r>
          </a:p>
          <a:p>
            <a:r>
              <a:rPr lang="zh-CN" altLang="en-US" dirty="0">
                <a:latin typeface="微软雅黑" panose="020B0503020204020204" pitchFamily="34" charset="-122"/>
                <a:ea typeface="微软雅黑" panose="020B0503020204020204" pitchFamily="34" charset="-122"/>
              </a:rPr>
              <a:t>X_test = np.arange(0.0, 10.0, 0.01)[:, np.newaxis]</a:t>
            </a:r>
          </a:p>
          <a:p>
            <a:r>
              <a:rPr lang="zh-CN" altLang="en-US" dirty="0">
                <a:latin typeface="微软雅黑" panose="020B0503020204020204" pitchFamily="34" charset="-122"/>
                <a:ea typeface="微软雅黑" panose="020B0503020204020204" pitchFamily="34" charset="-122"/>
              </a:rPr>
              <a:t>y_1 = model1.predict(X_test)</a:t>
            </a:r>
          </a:p>
          <a:p>
            <a:r>
              <a:rPr lang="zh-CN" altLang="en-US" dirty="0">
                <a:latin typeface="微软雅黑" panose="020B0503020204020204" pitchFamily="34" charset="-122"/>
                <a:ea typeface="微软雅黑" panose="020B0503020204020204" pitchFamily="34" charset="-122"/>
              </a:rPr>
              <a:t>y_2 = model2.predict(X_test)</a:t>
            </a:r>
          </a:p>
          <a:p>
            <a:r>
              <a:rPr lang="zh-CN" altLang="en-US" dirty="0">
                <a:latin typeface="微软雅黑" panose="020B0503020204020204" pitchFamily="34" charset="-122"/>
                <a:ea typeface="微软雅黑" panose="020B0503020204020204" pitchFamily="34" charset="-122"/>
              </a:rPr>
              <a:t>y_3 = model3.predict(X_test)</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Plot the results</a:t>
            </a:r>
          </a:p>
          <a:p>
            <a:r>
              <a:rPr lang="zh-CN" altLang="en-US" dirty="0">
                <a:latin typeface="微软雅黑" panose="020B0503020204020204" pitchFamily="34" charset="-122"/>
                <a:ea typeface="微软雅黑" panose="020B0503020204020204" pitchFamily="34" charset="-122"/>
              </a:rPr>
              <a:t>plt.figure()</a:t>
            </a:r>
          </a:p>
          <a:p>
            <a:r>
              <a:rPr lang="zh-CN" altLang="en-US" dirty="0">
                <a:latin typeface="微软雅黑" panose="020B0503020204020204" pitchFamily="34" charset="-122"/>
                <a:ea typeface="微软雅黑" panose="020B0503020204020204" pitchFamily="34" charset="-122"/>
              </a:rPr>
              <a:t>plt.scatter(x, y, s=20, edgecolor="black",</a:t>
            </a:r>
          </a:p>
          <a:p>
            <a:r>
              <a:rPr lang="zh-CN" altLang="en-US" dirty="0">
                <a:latin typeface="微软雅黑" panose="020B0503020204020204" pitchFamily="34" charset="-122"/>
                <a:ea typeface="微软雅黑" panose="020B0503020204020204" pitchFamily="34" charset="-122"/>
              </a:rPr>
              <a:t>            c="darkorange", label="data")</a:t>
            </a:r>
          </a:p>
          <a:p>
            <a:r>
              <a:rPr lang="zh-CN" altLang="en-US" dirty="0">
                <a:latin typeface="微软雅黑" panose="020B0503020204020204" pitchFamily="34" charset="-122"/>
                <a:ea typeface="微软雅黑" panose="020B0503020204020204" pitchFamily="34" charset="-122"/>
              </a:rPr>
              <a:t>plt.plot(X_test, y_1, color="cornflowerblue",</a:t>
            </a:r>
          </a:p>
          <a:p>
            <a:r>
              <a:rPr lang="zh-CN" altLang="en-US" dirty="0">
                <a:latin typeface="微软雅黑" panose="020B0503020204020204" pitchFamily="34" charset="-122"/>
                <a:ea typeface="微软雅黑" panose="020B0503020204020204" pitchFamily="34" charset="-122"/>
              </a:rPr>
              <a:t>         label="max_depth=1", linewidth=2)</a:t>
            </a:r>
          </a:p>
          <a:p>
            <a:r>
              <a:rPr lang="zh-CN" altLang="en-US" dirty="0">
                <a:latin typeface="微软雅黑" panose="020B0503020204020204" pitchFamily="34" charset="-122"/>
                <a:ea typeface="微软雅黑" panose="020B0503020204020204" pitchFamily="34" charset="-122"/>
              </a:rPr>
              <a:t>plt.plot(X_test, y_2, color="yellowgreen", label="max_depth=3", linewidth=2)</a:t>
            </a:r>
          </a:p>
          <a:p>
            <a:r>
              <a:rPr lang="zh-CN" altLang="en-US" dirty="0">
                <a:latin typeface="微软雅黑" panose="020B0503020204020204" pitchFamily="34" charset="-122"/>
                <a:ea typeface="微软雅黑" panose="020B0503020204020204" pitchFamily="34" charset="-122"/>
              </a:rPr>
              <a:t>plt.plot(X_test, y_3, color='red', label='liner regression', linewidth=2)</a:t>
            </a:r>
          </a:p>
          <a:p>
            <a:r>
              <a:rPr lang="zh-CN" altLang="en-US" dirty="0">
                <a:latin typeface="微软雅黑" panose="020B0503020204020204" pitchFamily="34" charset="-122"/>
                <a:ea typeface="微软雅黑" panose="020B0503020204020204" pitchFamily="34" charset="-122"/>
              </a:rPr>
              <a:t>plt.xlabel("data")</a:t>
            </a:r>
          </a:p>
          <a:p>
            <a:r>
              <a:rPr lang="zh-CN" altLang="en-US" dirty="0">
                <a:latin typeface="微软雅黑" panose="020B0503020204020204" pitchFamily="34" charset="-122"/>
                <a:ea typeface="微软雅黑" panose="020B0503020204020204" pitchFamily="34" charset="-122"/>
              </a:rPr>
              <a:t>plt.ylabel("target")</a:t>
            </a:r>
          </a:p>
          <a:p>
            <a:r>
              <a:rPr lang="zh-CN" altLang="en-US" dirty="0">
                <a:latin typeface="微软雅黑" panose="020B0503020204020204" pitchFamily="34" charset="-122"/>
                <a:ea typeface="微软雅黑" panose="020B0503020204020204" pitchFamily="34" charset="-122"/>
              </a:rPr>
              <a:t>plt.title("Decision Tree Regression")</a:t>
            </a:r>
          </a:p>
          <a:p>
            <a:r>
              <a:rPr lang="zh-CN" altLang="en-US" dirty="0">
                <a:latin typeface="微软雅黑" panose="020B0503020204020204" pitchFamily="34" charset="-122"/>
                <a:ea typeface="微软雅黑" panose="020B0503020204020204" pitchFamily="34" charset="-122"/>
              </a:rPr>
              <a:t>plt.legend()</a:t>
            </a:r>
          </a:p>
          <a:p>
            <a:r>
              <a:rPr lang="zh-CN" altLang="en-US" dirty="0">
                <a:latin typeface="微软雅黑" panose="020B0503020204020204" pitchFamily="34" charset="-122"/>
                <a:ea typeface="微软雅黑" panose="020B0503020204020204" pitchFamily="34" charset="-122"/>
              </a:rPr>
              <a:t>plt.show()</a:t>
            </a:r>
          </a:p>
        </p:txBody>
      </p:sp>
      <p:sp>
        <p:nvSpPr>
          <p:cNvPr id="62" name="文本框 61">
            <a:extLst>
              <a:ext uri="{FF2B5EF4-FFF2-40B4-BE49-F238E27FC236}">
                <a16:creationId xmlns:a16="http://schemas.microsoft.com/office/drawing/2014/main" id="{F07BABA6-1010-4B84-80AD-3DEDB23AC65D}"/>
              </a:ext>
            </a:extLst>
          </p:cNvPr>
          <p:cNvSpPr txBox="1"/>
          <p:nvPr/>
        </p:nvSpPr>
        <p:spPr>
          <a:xfrm>
            <a:off x="1601094" y="71672"/>
            <a:ext cx="7365106"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rgbClr val="FF0000"/>
                </a:solidFill>
              </a:rPr>
              <a:t>与之前的逻辑回归、线性回归用法完全相同，更改模型名称就行</a:t>
            </a:r>
            <a:endParaRPr lang="en-US" altLang="zh-CN" sz="2000" dirty="0">
              <a:solidFill>
                <a:srgbClr val="FF0000"/>
              </a:solidFill>
            </a:endParaRPr>
          </a:p>
        </p:txBody>
      </p:sp>
      <p:sp>
        <p:nvSpPr>
          <p:cNvPr id="63" name="文本框 62">
            <a:extLst>
              <a:ext uri="{FF2B5EF4-FFF2-40B4-BE49-F238E27FC236}">
                <a16:creationId xmlns:a16="http://schemas.microsoft.com/office/drawing/2014/main" id="{C9A8931D-6989-4F7C-86C5-ED46EC4FC0E1}"/>
              </a:ext>
            </a:extLst>
          </p:cNvPr>
          <p:cNvSpPr txBox="1"/>
          <p:nvPr/>
        </p:nvSpPr>
        <p:spPr>
          <a:xfrm>
            <a:off x="1767204" y="3471816"/>
            <a:ext cx="4066540"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accent1"/>
                </a:solidFill>
              </a:rPr>
              <a:t>初始化模型时规定了最大深度</a:t>
            </a:r>
            <a:endParaRPr lang="en-US" altLang="zh-CN" sz="2000" dirty="0">
              <a:solidFill>
                <a:schemeClr val="accent1"/>
              </a:solidFill>
            </a:endParaRPr>
          </a:p>
        </p:txBody>
      </p:sp>
    </p:spTree>
    <p:custDataLst>
      <p:tags r:id="rId1"/>
    </p:custDataLst>
    <p:extLst>
      <p:ext uri="{BB962C8B-B14F-4D97-AF65-F5344CB8AC3E}">
        <p14:creationId xmlns:p14="http://schemas.microsoft.com/office/powerpoint/2010/main" val="1613272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53" name="文本框 52">
            <a:extLst>
              <a:ext uri="{FF2B5EF4-FFF2-40B4-BE49-F238E27FC236}">
                <a16:creationId xmlns:a16="http://schemas.microsoft.com/office/drawing/2014/main" id="{81453C72-3230-45CC-B7B1-EF26E92E9350}"/>
              </a:ext>
            </a:extLst>
          </p:cNvPr>
          <p:cNvSpPr txBox="1"/>
          <p:nvPr/>
        </p:nvSpPr>
        <p:spPr>
          <a:xfrm>
            <a:off x="97028" y="1124585"/>
            <a:ext cx="5670040" cy="480131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import numpy as np</a:t>
            </a:r>
          </a:p>
          <a:p>
            <a:r>
              <a:rPr lang="zh-CN" altLang="en-US" dirty="0">
                <a:latin typeface="微软雅黑" panose="020B0503020204020204" pitchFamily="34" charset="-122"/>
                <a:ea typeface="微软雅黑" panose="020B0503020204020204" pitchFamily="34" charset="-122"/>
              </a:rPr>
              <a:t>import matplotlib.pyplot as plt</a:t>
            </a:r>
          </a:p>
          <a:p>
            <a:r>
              <a:rPr lang="zh-CN" altLang="en-US" dirty="0">
                <a:solidFill>
                  <a:srgbClr val="FF0000"/>
                </a:solidFill>
                <a:latin typeface="微软雅黑" panose="020B0503020204020204" pitchFamily="34" charset="-122"/>
                <a:ea typeface="微软雅黑" panose="020B0503020204020204" pitchFamily="34" charset="-122"/>
              </a:rPr>
              <a:t>from sklearn.tree import DecisionTreeRegressor</a:t>
            </a:r>
          </a:p>
          <a:p>
            <a:r>
              <a:rPr lang="zh-CN" altLang="en-US" dirty="0">
                <a:latin typeface="微软雅黑" panose="020B0503020204020204" pitchFamily="34" charset="-122"/>
                <a:ea typeface="微软雅黑" panose="020B0503020204020204" pitchFamily="34" charset="-122"/>
              </a:rPr>
              <a:t>from sklearn import linear_model</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Data set</a:t>
            </a:r>
          </a:p>
          <a:p>
            <a:r>
              <a:rPr lang="zh-CN" altLang="en-US" dirty="0">
                <a:latin typeface="微软雅黑" panose="020B0503020204020204" pitchFamily="34" charset="-122"/>
                <a:ea typeface="微软雅黑" panose="020B0503020204020204" pitchFamily="34" charset="-122"/>
              </a:rPr>
              <a:t>x = np.array(list(range(1, 11))).reshape(-1, 1)</a:t>
            </a:r>
          </a:p>
          <a:p>
            <a:r>
              <a:rPr lang="zh-CN" altLang="en-US" dirty="0">
                <a:latin typeface="微软雅黑" panose="020B0503020204020204" pitchFamily="34" charset="-122"/>
                <a:ea typeface="微软雅黑" panose="020B0503020204020204" pitchFamily="34" charset="-122"/>
              </a:rPr>
              <a:t>y = np.array([5.56, 5.70, 5.91, 6.40, 6.80, 7.05,</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8.90, 8.70, 9.00, 9.05]).ravel()</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Fit regression model</a:t>
            </a:r>
          </a:p>
          <a:p>
            <a:r>
              <a:rPr lang="zh-CN" altLang="en-US" dirty="0">
                <a:latin typeface="微软雅黑" panose="020B0503020204020204" pitchFamily="34" charset="-122"/>
                <a:ea typeface="微软雅黑" panose="020B0503020204020204" pitchFamily="34" charset="-122"/>
              </a:rPr>
              <a:t>model1 = </a:t>
            </a:r>
            <a:r>
              <a:rPr lang="zh-CN" altLang="en-US" dirty="0">
                <a:solidFill>
                  <a:srgbClr val="FF0000"/>
                </a:solidFill>
                <a:latin typeface="微软雅黑" panose="020B0503020204020204" pitchFamily="34" charset="-122"/>
                <a:ea typeface="微软雅黑" panose="020B0503020204020204" pitchFamily="34" charset="-122"/>
              </a:rPr>
              <a:t>DecisionTreeRegressor(</a:t>
            </a:r>
            <a:r>
              <a:rPr lang="zh-CN" altLang="en-US" dirty="0">
                <a:solidFill>
                  <a:schemeClr val="accent1"/>
                </a:solidFill>
                <a:latin typeface="微软雅黑" panose="020B0503020204020204" pitchFamily="34" charset="-122"/>
                <a:ea typeface="微软雅黑" panose="020B0503020204020204" pitchFamily="34" charset="-122"/>
              </a:rPr>
              <a:t>max_depth=1</a:t>
            </a:r>
            <a:r>
              <a:rPr lang="zh-CN" altLang="en-US" dirty="0">
                <a:solidFill>
                  <a:srgbClr val="FF0000"/>
                </a:solidFill>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model2 = </a:t>
            </a:r>
            <a:r>
              <a:rPr lang="zh-CN" altLang="en-US" dirty="0">
                <a:solidFill>
                  <a:srgbClr val="FF0000"/>
                </a:solidFill>
                <a:latin typeface="微软雅黑" panose="020B0503020204020204" pitchFamily="34" charset="-122"/>
                <a:ea typeface="微软雅黑" panose="020B0503020204020204" pitchFamily="34" charset="-122"/>
              </a:rPr>
              <a:t>DecisionTreeRegressor(</a:t>
            </a:r>
            <a:r>
              <a:rPr lang="zh-CN" altLang="en-US" dirty="0">
                <a:solidFill>
                  <a:schemeClr val="accent1"/>
                </a:solidFill>
                <a:latin typeface="微软雅黑" panose="020B0503020204020204" pitchFamily="34" charset="-122"/>
                <a:ea typeface="微软雅黑" panose="020B0503020204020204" pitchFamily="34" charset="-122"/>
              </a:rPr>
              <a:t>max_depth=3</a:t>
            </a:r>
            <a:r>
              <a:rPr lang="zh-CN" altLang="en-US" dirty="0">
                <a:solidFill>
                  <a:srgbClr val="FF0000"/>
                </a:solidFill>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model3 = linear_model.LinearRegression()</a:t>
            </a:r>
          </a:p>
          <a:p>
            <a:r>
              <a:rPr lang="zh-CN" altLang="en-US" dirty="0">
                <a:latin typeface="微软雅黑" panose="020B0503020204020204" pitchFamily="34" charset="-122"/>
                <a:ea typeface="微软雅黑" panose="020B0503020204020204" pitchFamily="34" charset="-122"/>
              </a:rPr>
              <a:t>model1.fit(x, y)</a:t>
            </a:r>
          </a:p>
          <a:p>
            <a:r>
              <a:rPr lang="zh-CN" altLang="en-US" dirty="0">
                <a:latin typeface="微软雅黑" panose="020B0503020204020204" pitchFamily="34" charset="-122"/>
                <a:ea typeface="微软雅黑" panose="020B0503020204020204" pitchFamily="34" charset="-122"/>
              </a:rPr>
              <a:t>model2.fit(x, y)</a:t>
            </a:r>
          </a:p>
          <a:p>
            <a:r>
              <a:rPr lang="zh-CN" altLang="en-US" dirty="0">
                <a:latin typeface="微软雅黑" panose="020B0503020204020204" pitchFamily="34" charset="-122"/>
                <a:ea typeface="微软雅黑" panose="020B0503020204020204" pitchFamily="34" charset="-122"/>
              </a:rPr>
              <a:t>model3.fit(x, y)</a:t>
            </a:r>
          </a:p>
        </p:txBody>
      </p:sp>
      <p:sp>
        <p:nvSpPr>
          <p:cNvPr id="61" name="文本框 60">
            <a:extLst>
              <a:ext uri="{FF2B5EF4-FFF2-40B4-BE49-F238E27FC236}">
                <a16:creationId xmlns:a16="http://schemas.microsoft.com/office/drawing/2014/main" id="{39A0F67E-1797-46A3-99FF-3A735006E227}"/>
              </a:ext>
            </a:extLst>
          </p:cNvPr>
          <p:cNvSpPr txBox="1"/>
          <p:nvPr/>
        </p:nvSpPr>
        <p:spPr>
          <a:xfrm>
            <a:off x="5900420" y="766973"/>
            <a:ext cx="6131560" cy="590931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 Predict</a:t>
            </a:r>
          </a:p>
          <a:p>
            <a:r>
              <a:rPr lang="zh-CN" altLang="en-US" dirty="0">
                <a:latin typeface="微软雅黑" panose="020B0503020204020204" pitchFamily="34" charset="-122"/>
                <a:ea typeface="微软雅黑" panose="020B0503020204020204" pitchFamily="34" charset="-122"/>
              </a:rPr>
              <a:t>X_test = np.arange(0.0, 10.0, 0.01)[:, np.newaxis]</a:t>
            </a:r>
          </a:p>
          <a:p>
            <a:r>
              <a:rPr lang="zh-CN" altLang="en-US" dirty="0">
                <a:latin typeface="微软雅黑" panose="020B0503020204020204" pitchFamily="34" charset="-122"/>
                <a:ea typeface="微软雅黑" panose="020B0503020204020204" pitchFamily="34" charset="-122"/>
              </a:rPr>
              <a:t>y_1 = model1.predict(X_test)</a:t>
            </a:r>
          </a:p>
          <a:p>
            <a:r>
              <a:rPr lang="zh-CN" altLang="en-US" dirty="0">
                <a:latin typeface="微软雅黑" panose="020B0503020204020204" pitchFamily="34" charset="-122"/>
                <a:ea typeface="微软雅黑" panose="020B0503020204020204" pitchFamily="34" charset="-122"/>
              </a:rPr>
              <a:t>y_2 = model2.predict(X_test)</a:t>
            </a:r>
          </a:p>
          <a:p>
            <a:r>
              <a:rPr lang="zh-CN" altLang="en-US" dirty="0">
                <a:latin typeface="微软雅黑" panose="020B0503020204020204" pitchFamily="34" charset="-122"/>
                <a:ea typeface="微软雅黑" panose="020B0503020204020204" pitchFamily="34" charset="-122"/>
              </a:rPr>
              <a:t>y_3 = model3.predict(X_test)</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Plot the results</a:t>
            </a:r>
          </a:p>
          <a:p>
            <a:r>
              <a:rPr lang="zh-CN" altLang="en-US" dirty="0">
                <a:latin typeface="微软雅黑" panose="020B0503020204020204" pitchFamily="34" charset="-122"/>
                <a:ea typeface="微软雅黑" panose="020B0503020204020204" pitchFamily="34" charset="-122"/>
              </a:rPr>
              <a:t>plt.figure()</a:t>
            </a:r>
          </a:p>
          <a:p>
            <a:r>
              <a:rPr lang="zh-CN" altLang="en-US" dirty="0">
                <a:latin typeface="微软雅黑" panose="020B0503020204020204" pitchFamily="34" charset="-122"/>
                <a:ea typeface="微软雅黑" panose="020B0503020204020204" pitchFamily="34" charset="-122"/>
              </a:rPr>
              <a:t>plt.scatter(x, y, s=20, edgecolor="black",</a:t>
            </a:r>
          </a:p>
          <a:p>
            <a:r>
              <a:rPr lang="zh-CN" altLang="en-US" dirty="0">
                <a:latin typeface="微软雅黑" panose="020B0503020204020204" pitchFamily="34" charset="-122"/>
                <a:ea typeface="微软雅黑" panose="020B0503020204020204" pitchFamily="34" charset="-122"/>
              </a:rPr>
              <a:t>            c="darkorange", label="data")</a:t>
            </a:r>
          </a:p>
          <a:p>
            <a:r>
              <a:rPr lang="zh-CN" altLang="en-US" dirty="0">
                <a:latin typeface="微软雅黑" panose="020B0503020204020204" pitchFamily="34" charset="-122"/>
                <a:ea typeface="微软雅黑" panose="020B0503020204020204" pitchFamily="34" charset="-122"/>
              </a:rPr>
              <a:t>plt.plot(X_test, y_1, color="cornflowerblue",</a:t>
            </a:r>
          </a:p>
          <a:p>
            <a:r>
              <a:rPr lang="zh-CN" altLang="en-US" dirty="0">
                <a:latin typeface="微软雅黑" panose="020B0503020204020204" pitchFamily="34" charset="-122"/>
                <a:ea typeface="微软雅黑" panose="020B0503020204020204" pitchFamily="34" charset="-122"/>
              </a:rPr>
              <a:t>         label="max_depth=1", linewidth=2)</a:t>
            </a:r>
          </a:p>
          <a:p>
            <a:r>
              <a:rPr lang="zh-CN" altLang="en-US" dirty="0">
                <a:latin typeface="微软雅黑" panose="020B0503020204020204" pitchFamily="34" charset="-122"/>
                <a:ea typeface="微软雅黑" panose="020B0503020204020204" pitchFamily="34" charset="-122"/>
              </a:rPr>
              <a:t>plt.plot(X_test, y_2, color="yellowgreen", label="max_depth=3", linewidth=2)</a:t>
            </a:r>
          </a:p>
          <a:p>
            <a:r>
              <a:rPr lang="zh-CN" altLang="en-US" dirty="0">
                <a:latin typeface="微软雅黑" panose="020B0503020204020204" pitchFamily="34" charset="-122"/>
                <a:ea typeface="微软雅黑" panose="020B0503020204020204" pitchFamily="34" charset="-122"/>
              </a:rPr>
              <a:t>plt.plot(X_test, y_3, color='red', label='liner regression', linewidth=2)</a:t>
            </a:r>
          </a:p>
          <a:p>
            <a:r>
              <a:rPr lang="zh-CN" altLang="en-US" dirty="0">
                <a:latin typeface="微软雅黑" panose="020B0503020204020204" pitchFamily="34" charset="-122"/>
                <a:ea typeface="微软雅黑" panose="020B0503020204020204" pitchFamily="34" charset="-122"/>
              </a:rPr>
              <a:t>plt.xlabel("data")</a:t>
            </a:r>
          </a:p>
          <a:p>
            <a:r>
              <a:rPr lang="zh-CN" altLang="en-US" dirty="0">
                <a:latin typeface="微软雅黑" panose="020B0503020204020204" pitchFamily="34" charset="-122"/>
                <a:ea typeface="微软雅黑" panose="020B0503020204020204" pitchFamily="34" charset="-122"/>
              </a:rPr>
              <a:t>plt.ylabel("target")</a:t>
            </a:r>
          </a:p>
          <a:p>
            <a:r>
              <a:rPr lang="zh-CN" altLang="en-US" dirty="0">
                <a:latin typeface="微软雅黑" panose="020B0503020204020204" pitchFamily="34" charset="-122"/>
                <a:ea typeface="微软雅黑" panose="020B0503020204020204" pitchFamily="34" charset="-122"/>
              </a:rPr>
              <a:t>plt.title("Decision Tree Regression")</a:t>
            </a:r>
          </a:p>
          <a:p>
            <a:r>
              <a:rPr lang="zh-CN" altLang="en-US" dirty="0">
                <a:latin typeface="微软雅黑" panose="020B0503020204020204" pitchFamily="34" charset="-122"/>
                <a:ea typeface="微软雅黑" panose="020B0503020204020204" pitchFamily="34" charset="-122"/>
              </a:rPr>
              <a:t>plt.legend()</a:t>
            </a:r>
          </a:p>
          <a:p>
            <a:r>
              <a:rPr lang="zh-CN" altLang="en-US" dirty="0">
                <a:latin typeface="微软雅黑" panose="020B0503020204020204" pitchFamily="34" charset="-122"/>
                <a:ea typeface="微软雅黑" panose="020B0503020204020204" pitchFamily="34" charset="-122"/>
              </a:rPr>
              <a:t>plt.show()</a:t>
            </a:r>
          </a:p>
        </p:txBody>
      </p:sp>
      <p:sp>
        <p:nvSpPr>
          <p:cNvPr id="62" name="文本框 61">
            <a:extLst>
              <a:ext uri="{FF2B5EF4-FFF2-40B4-BE49-F238E27FC236}">
                <a16:creationId xmlns:a16="http://schemas.microsoft.com/office/drawing/2014/main" id="{F07BABA6-1010-4B84-80AD-3DEDB23AC65D}"/>
              </a:ext>
            </a:extLst>
          </p:cNvPr>
          <p:cNvSpPr txBox="1"/>
          <p:nvPr/>
        </p:nvSpPr>
        <p:spPr>
          <a:xfrm>
            <a:off x="1601094" y="71672"/>
            <a:ext cx="7365106"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rgbClr val="FF0000"/>
                </a:solidFill>
              </a:rPr>
              <a:t>与之前的逻辑回归、线性回归用法完全相同，更改模型名称就行</a:t>
            </a:r>
            <a:endParaRPr lang="en-US" altLang="zh-CN" sz="2000" dirty="0">
              <a:solidFill>
                <a:srgbClr val="FF0000"/>
              </a:solidFill>
            </a:endParaRPr>
          </a:p>
        </p:txBody>
      </p:sp>
      <p:sp>
        <p:nvSpPr>
          <p:cNvPr id="63" name="文本框 62">
            <a:extLst>
              <a:ext uri="{FF2B5EF4-FFF2-40B4-BE49-F238E27FC236}">
                <a16:creationId xmlns:a16="http://schemas.microsoft.com/office/drawing/2014/main" id="{C9A8931D-6989-4F7C-86C5-ED46EC4FC0E1}"/>
              </a:ext>
            </a:extLst>
          </p:cNvPr>
          <p:cNvSpPr txBox="1"/>
          <p:nvPr/>
        </p:nvSpPr>
        <p:spPr>
          <a:xfrm>
            <a:off x="1767204" y="3471816"/>
            <a:ext cx="4066540"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accent1"/>
                </a:solidFill>
              </a:rPr>
              <a:t>初始化模型时规定了最大深度</a:t>
            </a:r>
            <a:endParaRPr lang="en-US" altLang="zh-CN" sz="2000" dirty="0">
              <a:solidFill>
                <a:schemeClr val="accent1"/>
              </a:solidFill>
            </a:endParaRPr>
          </a:p>
        </p:txBody>
      </p:sp>
      <p:pic>
        <p:nvPicPr>
          <p:cNvPr id="2" name="图片 1">
            <a:extLst>
              <a:ext uri="{FF2B5EF4-FFF2-40B4-BE49-F238E27FC236}">
                <a16:creationId xmlns:a16="http://schemas.microsoft.com/office/drawing/2014/main" id="{538CD1F9-7D58-402A-9BD4-36689397D40F}"/>
              </a:ext>
            </a:extLst>
          </p:cNvPr>
          <p:cNvPicPr>
            <a:picLocks noChangeAspect="1"/>
          </p:cNvPicPr>
          <p:nvPr/>
        </p:nvPicPr>
        <p:blipFill>
          <a:blip r:embed="rId8"/>
          <a:stretch>
            <a:fillRect/>
          </a:stretch>
        </p:blipFill>
        <p:spPr>
          <a:xfrm>
            <a:off x="2501771" y="932101"/>
            <a:ext cx="7188457" cy="5444954"/>
          </a:xfrm>
          <a:prstGeom prst="rect">
            <a:avLst/>
          </a:prstGeom>
        </p:spPr>
      </p:pic>
    </p:spTree>
    <p:custDataLst>
      <p:tags r:id="rId1"/>
    </p:custDataLst>
    <p:extLst>
      <p:ext uri="{BB962C8B-B14F-4D97-AF65-F5344CB8AC3E}">
        <p14:creationId xmlns:p14="http://schemas.microsoft.com/office/powerpoint/2010/main" val="2009244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2050" name="Picture 2" descr="查看源图像">
            <a:extLst>
              <a:ext uri="{FF2B5EF4-FFF2-40B4-BE49-F238E27FC236}">
                <a16:creationId xmlns:a16="http://schemas.microsoft.com/office/drawing/2014/main" id="{CB30DBBD-2C07-4F6D-B3FD-2891CB9E4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7218" y="2479040"/>
            <a:ext cx="2852182" cy="28521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2">
            <a:extLst>
              <a:ext uri="{FF2B5EF4-FFF2-40B4-BE49-F238E27FC236}">
                <a16:creationId xmlns:a16="http://schemas.microsoft.com/office/drawing/2014/main" id="{562A5DB7-297F-4978-B531-5C8FD6032510}"/>
              </a:ext>
            </a:extLst>
          </p:cNvPr>
          <p:cNvGraphicFramePr>
            <a:graphicFrameLocks noGrp="1"/>
          </p:cNvGraphicFramePr>
          <p:nvPr>
            <p:extLst>
              <p:ext uri="{D42A27DB-BD31-4B8C-83A1-F6EECF244321}">
                <p14:modId xmlns:p14="http://schemas.microsoft.com/office/powerpoint/2010/main" val="2140606202"/>
              </p:ext>
            </p:extLst>
          </p:nvPr>
        </p:nvGraphicFramePr>
        <p:xfrm>
          <a:off x="455294" y="1798338"/>
          <a:ext cx="8128002" cy="4348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84295045"/>
                    </a:ext>
                  </a:extLst>
                </a:gridCol>
                <a:gridCol w="1354667">
                  <a:extLst>
                    <a:ext uri="{9D8B030D-6E8A-4147-A177-3AD203B41FA5}">
                      <a16:colId xmlns:a16="http://schemas.microsoft.com/office/drawing/2014/main" val="1445198502"/>
                    </a:ext>
                  </a:extLst>
                </a:gridCol>
                <a:gridCol w="1354667">
                  <a:extLst>
                    <a:ext uri="{9D8B030D-6E8A-4147-A177-3AD203B41FA5}">
                      <a16:colId xmlns:a16="http://schemas.microsoft.com/office/drawing/2014/main" val="2965748426"/>
                    </a:ext>
                  </a:extLst>
                </a:gridCol>
                <a:gridCol w="1354667">
                  <a:extLst>
                    <a:ext uri="{9D8B030D-6E8A-4147-A177-3AD203B41FA5}">
                      <a16:colId xmlns:a16="http://schemas.microsoft.com/office/drawing/2014/main" val="1394951687"/>
                    </a:ext>
                  </a:extLst>
                </a:gridCol>
                <a:gridCol w="1354667">
                  <a:extLst>
                    <a:ext uri="{9D8B030D-6E8A-4147-A177-3AD203B41FA5}">
                      <a16:colId xmlns:a16="http://schemas.microsoft.com/office/drawing/2014/main" val="3123593657"/>
                    </a:ext>
                  </a:extLst>
                </a:gridCol>
                <a:gridCol w="1354667">
                  <a:extLst>
                    <a:ext uri="{9D8B030D-6E8A-4147-A177-3AD203B41FA5}">
                      <a16:colId xmlns:a16="http://schemas.microsoft.com/office/drawing/2014/main" val="3397135109"/>
                    </a:ext>
                  </a:extLst>
                </a:gridCol>
              </a:tblGrid>
              <a:tr h="370840">
                <a:tc>
                  <a:txBody>
                    <a:bodyPr/>
                    <a:lstStyle/>
                    <a:p>
                      <a:pPr algn="ctr"/>
                      <a:r>
                        <a:rPr lang="zh-CN" altLang="en-US" dirty="0"/>
                        <a:t>瓜编号</a:t>
                      </a:r>
                    </a:p>
                  </a:txBody>
                  <a:tcPr anchor="ctr"/>
                </a:tc>
                <a:tc>
                  <a:txBody>
                    <a:bodyPr/>
                    <a:lstStyle/>
                    <a:p>
                      <a:pPr algn="ctr"/>
                      <a:r>
                        <a:rPr lang="zh-CN" altLang="en-US" dirty="0"/>
                        <a:t>瓜硬度</a:t>
                      </a:r>
                      <a:endParaRPr lang="en-US" altLang="zh-CN" dirty="0"/>
                    </a:p>
                    <a:p>
                      <a:pPr algn="ctr"/>
                      <a:r>
                        <a:rPr lang="zh-CN" altLang="en-US" dirty="0"/>
                        <a:t>（软</a:t>
                      </a:r>
                      <a:r>
                        <a:rPr lang="en-US" altLang="zh-CN" dirty="0"/>
                        <a:t>-&gt;</a:t>
                      </a:r>
                      <a:r>
                        <a:rPr lang="zh-CN" altLang="en-US" dirty="0"/>
                        <a:t>硬）</a:t>
                      </a:r>
                    </a:p>
                  </a:txBody>
                  <a:tcPr anchor="ctr"/>
                </a:tc>
                <a:tc>
                  <a:txBody>
                    <a:bodyPr/>
                    <a:lstStyle/>
                    <a:p>
                      <a:pPr algn="ctr"/>
                      <a:r>
                        <a:rPr lang="zh-CN" altLang="en-US" dirty="0"/>
                        <a:t>瓜色泽</a:t>
                      </a:r>
                      <a:endParaRPr lang="en-US" altLang="zh-CN" dirty="0"/>
                    </a:p>
                    <a:p>
                      <a:pPr algn="ctr"/>
                      <a:r>
                        <a:rPr lang="zh-CN" altLang="en-US" dirty="0"/>
                        <a:t>（暗</a:t>
                      </a:r>
                      <a:r>
                        <a:rPr lang="en-US" altLang="zh-CN" dirty="0"/>
                        <a:t>-&gt;</a:t>
                      </a:r>
                      <a:r>
                        <a:rPr lang="zh-CN" altLang="en-US" dirty="0"/>
                        <a:t>亮）</a:t>
                      </a:r>
                    </a:p>
                  </a:txBody>
                  <a:tcPr anchor="ctr"/>
                </a:tc>
                <a:tc>
                  <a:txBody>
                    <a:bodyPr/>
                    <a:lstStyle/>
                    <a:p>
                      <a:pPr algn="ctr"/>
                      <a:r>
                        <a:rPr lang="zh-CN" altLang="en-US" dirty="0"/>
                        <a:t>瓜根蒂</a:t>
                      </a:r>
                      <a:endParaRPr lang="en-US" altLang="zh-CN" dirty="0"/>
                    </a:p>
                    <a:p>
                      <a:pPr algn="ctr"/>
                      <a:r>
                        <a:rPr lang="zh-CN" altLang="en-US" dirty="0"/>
                        <a:t>（短</a:t>
                      </a:r>
                      <a:r>
                        <a:rPr lang="en-US" altLang="zh-CN" dirty="0"/>
                        <a:t>-&gt;</a:t>
                      </a:r>
                      <a:r>
                        <a:rPr lang="zh-CN" altLang="en-US" dirty="0"/>
                        <a:t>长）</a:t>
                      </a:r>
                    </a:p>
                  </a:txBody>
                  <a:tcPr anchor="ctr"/>
                </a:tc>
                <a:tc>
                  <a:txBody>
                    <a:bodyPr/>
                    <a:lstStyle/>
                    <a:p>
                      <a:pPr algn="ctr"/>
                      <a:r>
                        <a:rPr lang="zh-CN" altLang="en-US" dirty="0"/>
                        <a:t>瓜触感</a:t>
                      </a:r>
                      <a:endParaRPr lang="en-US" altLang="zh-CN" dirty="0"/>
                    </a:p>
                    <a:p>
                      <a:pPr algn="ctr"/>
                      <a:r>
                        <a:rPr lang="zh-CN" altLang="en-US" dirty="0"/>
                        <a:t>（粘</a:t>
                      </a:r>
                      <a:r>
                        <a:rPr lang="en-US" altLang="zh-CN" dirty="0"/>
                        <a:t>-&gt;</a:t>
                      </a:r>
                      <a:r>
                        <a:rPr lang="zh-CN" altLang="en-US" dirty="0"/>
                        <a:t>滑）</a:t>
                      </a:r>
                    </a:p>
                  </a:txBody>
                  <a:tcPr anchor="ctr"/>
                </a:tc>
                <a:tc>
                  <a:txBody>
                    <a:bodyPr/>
                    <a:lstStyle/>
                    <a:p>
                      <a:pPr algn="ctr"/>
                      <a:r>
                        <a:rPr lang="zh-CN" altLang="en-US" dirty="0"/>
                        <a:t>是否好瓜</a:t>
                      </a:r>
                    </a:p>
                  </a:txBody>
                  <a:tcPr anchor="ctr"/>
                </a:tc>
                <a:extLst>
                  <a:ext uri="{0D108BD9-81ED-4DB2-BD59-A6C34878D82A}">
                    <a16:rowId xmlns:a16="http://schemas.microsoft.com/office/drawing/2014/main" val="3099606090"/>
                  </a:ext>
                </a:extLst>
              </a:tr>
              <a:tr h="370840">
                <a:tc>
                  <a:txBody>
                    <a:bodyPr/>
                    <a:lstStyle/>
                    <a:p>
                      <a:pPr algn="ctr"/>
                      <a:r>
                        <a:rPr lang="en-US" altLang="zh-CN" dirty="0"/>
                        <a:t>1</a:t>
                      </a:r>
                    </a:p>
                  </a:txBody>
                  <a:tcPr anchor="ctr"/>
                </a:tc>
                <a:tc>
                  <a:txBody>
                    <a:bodyPr/>
                    <a:lstStyle/>
                    <a:p>
                      <a:pPr algn="ctr"/>
                      <a:r>
                        <a:rPr lang="en-US" altLang="zh-CN" dirty="0"/>
                        <a:t>99</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90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1103344682"/>
                  </a:ext>
                </a:extLst>
              </a:tr>
              <a:tr h="370840">
                <a:tc>
                  <a:txBody>
                    <a:bodyPr/>
                    <a:lstStyle/>
                    <a:p>
                      <a:pPr algn="ctr"/>
                      <a:r>
                        <a:rPr lang="en-US" altLang="zh-CN" dirty="0"/>
                        <a:t>2</a:t>
                      </a:r>
                      <a:endParaRPr lang="zh-CN" altLang="en-US" dirty="0"/>
                    </a:p>
                  </a:txBody>
                  <a:tcPr anchor="ctr"/>
                </a:tc>
                <a:tc>
                  <a:txBody>
                    <a:bodyPr/>
                    <a:lstStyle/>
                    <a:p>
                      <a:pPr algn="ctr"/>
                      <a:r>
                        <a:rPr lang="en-US" altLang="zh-CN" dirty="0"/>
                        <a:t>89</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en-US" altLang="zh-CN" dirty="0"/>
                        <a:t>6</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805250648"/>
                  </a:ext>
                </a:extLst>
              </a:tr>
              <a:tr h="370840">
                <a:tc>
                  <a:txBody>
                    <a:bodyPr/>
                    <a:lstStyle/>
                    <a:p>
                      <a:pPr algn="ctr"/>
                      <a:r>
                        <a:rPr lang="en-US" altLang="zh-CN" dirty="0"/>
                        <a:t>3</a:t>
                      </a:r>
                      <a:endParaRPr lang="zh-CN" altLang="en-US" dirty="0"/>
                    </a:p>
                  </a:txBody>
                  <a:tcPr anchor="ctr"/>
                </a:tc>
                <a:tc>
                  <a:txBody>
                    <a:bodyPr/>
                    <a:lstStyle/>
                    <a:p>
                      <a:pPr algn="ctr"/>
                      <a:r>
                        <a:rPr lang="en-US" altLang="zh-CN" dirty="0"/>
                        <a:t>69</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3648304308"/>
                  </a:ext>
                </a:extLst>
              </a:tr>
              <a:tr h="370840">
                <a:tc>
                  <a:txBody>
                    <a:bodyPr/>
                    <a:lstStyle/>
                    <a:p>
                      <a:pPr algn="ctr"/>
                      <a:r>
                        <a:rPr lang="en-US" altLang="zh-CN" dirty="0"/>
                        <a:t>4</a:t>
                      </a:r>
                      <a:endParaRPr lang="zh-CN" altLang="en-US" dirty="0"/>
                    </a:p>
                  </a:txBody>
                  <a:tcPr anchor="ctr"/>
                </a:tc>
                <a:tc>
                  <a:txBody>
                    <a:bodyPr/>
                    <a:lstStyle/>
                    <a:p>
                      <a:pPr algn="ctr"/>
                      <a:r>
                        <a:rPr lang="en-US" altLang="zh-CN" dirty="0"/>
                        <a:t>50</a:t>
                      </a:r>
                      <a:endParaRPr lang="zh-CN" altLang="en-US" dirty="0"/>
                    </a:p>
                  </a:txBody>
                  <a:tcPr anchor="ctr"/>
                </a:tc>
                <a:tc>
                  <a:txBody>
                    <a:bodyPr/>
                    <a:lstStyle/>
                    <a:p>
                      <a:pPr algn="ctr"/>
                      <a:r>
                        <a:rPr lang="en-US" altLang="zh-CN" dirty="0"/>
                        <a:t>60</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70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1128166133"/>
                  </a:ext>
                </a:extLst>
              </a:tr>
              <a:tr h="370840">
                <a:tc>
                  <a:txBody>
                    <a:bodyPr/>
                    <a:lstStyle/>
                    <a:p>
                      <a:pPr algn="ctr"/>
                      <a:r>
                        <a:rPr lang="en-US" altLang="zh-CN" dirty="0"/>
                        <a:t>5</a:t>
                      </a:r>
                      <a:endParaRPr lang="zh-CN" altLang="en-US" dirty="0"/>
                    </a:p>
                  </a:txBody>
                  <a:tcPr anchor="ctr"/>
                </a:tc>
                <a:tc>
                  <a:txBody>
                    <a:bodyPr/>
                    <a:lstStyle/>
                    <a:p>
                      <a:pPr algn="ctr"/>
                      <a:r>
                        <a:rPr lang="en-US" altLang="zh-CN" dirty="0"/>
                        <a:t>95</a:t>
                      </a:r>
                      <a:endParaRPr lang="zh-CN" altLang="en-US" dirty="0"/>
                    </a:p>
                  </a:txBody>
                  <a:tcPr anchor="ctr"/>
                </a:tc>
                <a:tc>
                  <a:txBody>
                    <a:bodyPr/>
                    <a:lstStyle/>
                    <a:p>
                      <a:pPr algn="ctr"/>
                      <a:r>
                        <a:rPr lang="en-US" altLang="zh-CN" dirty="0"/>
                        <a:t>70</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3283871031"/>
                  </a:ext>
                </a:extLst>
              </a:tr>
              <a:tr h="370840">
                <a:tc>
                  <a:txBody>
                    <a:bodyPr/>
                    <a:lstStyle/>
                    <a:p>
                      <a:pPr algn="ctr"/>
                      <a:r>
                        <a:rPr lang="en-US" altLang="zh-CN" dirty="0"/>
                        <a:t>6</a:t>
                      </a:r>
                      <a:endParaRPr lang="zh-CN" altLang="en-US" dirty="0"/>
                    </a:p>
                  </a:txBody>
                  <a:tcPr anchor="ctr"/>
                </a:tc>
                <a:tc>
                  <a:txBody>
                    <a:bodyPr/>
                    <a:lstStyle/>
                    <a:p>
                      <a:pPr algn="ctr"/>
                      <a:r>
                        <a:rPr lang="en-US" altLang="zh-CN" dirty="0"/>
                        <a:t>98</a:t>
                      </a:r>
                      <a:endParaRPr lang="zh-CN" altLang="en-US" dirty="0"/>
                    </a:p>
                  </a:txBody>
                  <a:tcPr anchor="ctr"/>
                </a:tc>
                <a:tc>
                  <a:txBody>
                    <a:bodyPr/>
                    <a:lstStyle/>
                    <a:p>
                      <a:pPr algn="ctr"/>
                      <a:r>
                        <a:rPr lang="en-US" altLang="zh-CN" dirty="0"/>
                        <a:t>60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27701893"/>
                  </a:ext>
                </a:extLst>
              </a:tr>
              <a:tr h="370840">
                <a:tc>
                  <a:txBody>
                    <a:bodyPr/>
                    <a:lstStyle/>
                    <a:p>
                      <a:pPr algn="ctr"/>
                      <a:r>
                        <a:rPr lang="en-US" altLang="zh-CN" dirty="0"/>
                        <a:t>7</a:t>
                      </a:r>
                      <a:endParaRPr lang="zh-CN" altLang="en-US" dirty="0"/>
                    </a:p>
                  </a:txBody>
                  <a:tcPr anchor="ctr"/>
                </a:tc>
                <a:tc>
                  <a:txBody>
                    <a:bodyPr/>
                    <a:lstStyle/>
                    <a:p>
                      <a:pPr algn="ctr"/>
                      <a:r>
                        <a:rPr lang="en-US" altLang="zh-CN" dirty="0"/>
                        <a:t>92</a:t>
                      </a:r>
                      <a:endParaRPr lang="zh-CN" altLang="en-US" dirty="0"/>
                    </a:p>
                  </a:txBody>
                  <a:tcPr anchor="ctr"/>
                </a:tc>
                <a:tc>
                  <a:txBody>
                    <a:bodyPr/>
                    <a:lstStyle/>
                    <a:p>
                      <a:pPr algn="ctr"/>
                      <a:r>
                        <a:rPr lang="en-US" altLang="zh-CN" dirty="0"/>
                        <a:t>65</a:t>
                      </a:r>
                      <a:endParaRPr lang="zh-CN" altLang="en-US" dirty="0"/>
                    </a:p>
                  </a:txBody>
                  <a:tcPr anchor="ctr"/>
                </a:tc>
                <a:tc>
                  <a:txBody>
                    <a:bodyPr/>
                    <a:lstStyle/>
                    <a:p>
                      <a:pPr algn="ctr"/>
                      <a:r>
                        <a:rPr lang="en-US" altLang="zh-CN" dirty="0"/>
                        <a:t>11</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4035838302"/>
                  </a:ext>
                </a:extLst>
              </a:tr>
              <a:tr h="370840">
                <a:tc>
                  <a:txBody>
                    <a:bodyPr/>
                    <a:lstStyle/>
                    <a:p>
                      <a:pPr algn="ctr"/>
                      <a:r>
                        <a:rPr lang="en-US" altLang="zh-CN" dirty="0"/>
                        <a:t>8</a:t>
                      </a:r>
                      <a:endParaRPr lang="zh-CN" altLang="en-US" dirty="0"/>
                    </a:p>
                  </a:txBody>
                  <a:tcPr anchor="ctr"/>
                </a:tc>
                <a:tc>
                  <a:txBody>
                    <a:bodyPr/>
                    <a:lstStyle/>
                    <a:p>
                      <a:pPr algn="ctr"/>
                      <a:r>
                        <a:rPr lang="en-US" altLang="zh-CN" dirty="0"/>
                        <a:t>91</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1660616226"/>
                  </a:ext>
                </a:extLst>
              </a:tr>
              <a:tr h="370840">
                <a:tc>
                  <a:txBody>
                    <a:bodyPr/>
                    <a:lstStyle/>
                    <a:p>
                      <a:pPr algn="ctr"/>
                      <a:r>
                        <a:rPr lang="en-US" altLang="zh-CN" dirty="0"/>
                        <a:t>9</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95</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354820380"/>
                  </a:ext>
                </a:extLst>
              </a:tr>
              <a:tr h="370840">
                <a:tc>
                  <a:txBody>
                    <a:bodyPr/>
                    <a:lstStyle/>
                    <a:p>
                      <a:pPr algn="ctr"/>
                      <a:r>
                        <a:rPr lang="en-US" altLang="zh-CN" dirty="0"/>
                        <a:t>10</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en-US" altLang="zh-CN" dirty="0"/>
                        <a:t>91</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98</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560442203"/>
                  </a:ext>
                </a:extLst>
              </a:tr>
            </a:tbl>
          </a:graphicData>
        </a:graphic>
      </p:graphicFrame>
      <p:sp>
        <p:nvSpPr>
          <p:cNvPr id="9" name="文本框 8">
            <a:extLst>
              <a:ext uri="{FF2B5EF4-FFF2-40B4-BE49-F238E27FC236}">
                <a16:creationId xmlns:a16="http://schemas.microsoft.com/office/drawing/2014/main" id="{22EB167D-9160-445D-9C45-997AA9915013}"/>
              </a:ext>
            </a:extLst>
          </p:cNvPr>
          <p:cNvSpPr txBox="1"/>
          <p:nvPr/>
        </p:nvSpPr>
        <p:spPr>
          <a:xfrm>
            <a:off x="455294" y="1050076"/>
            <a:ext cx="7365106" cy="499624"/>
          </a:xfrm>
          <a:prstGeom prst="rect">
            <a:avLst/>
          </a:prstGeom>
          <a:noFill/>
        </p:spPr>
        <p:txBody>
          <a:bodyPr wrap="square" rtlCol="0">
            <a:spAutoFit/>
          </a:bodyPr>
          <a:lstStyle>
            <a:defPPr>
              <a:defRPr lang="zh-CN"/>
            </a:defPPr>
            <a:lvl1pPr algn="ctr">
              <a:lnSpc>
                <a:spcPct val="150000"/>
              </a:lnSpc>
              <a:defRPr sz="2800" b="1">
                <a:solidFill>
                  <a:schemeClr val="accent6">
                    <a:lumMod val="75000"/>
                  </a:schemeClr>
                </a:solidFill>
                <a:latin typeface="微软雅黑" panose="020B0503020204020204" pitchFamily="34" charset="-122"/>
                <a:ea typeface="微软雅黑" panose="020B0503020204020204" pitchFamily="34" charset="-122"/>
              </a:defRPr>
            </a:lvl1pPr>
          </a:lstStyle>
          <a:p>
            <a:pPr algn="l"/>
            <a:r>
              <a:rPr lang="zh-CN" altLang="en-US" sz="2000" dirty="0">
                <a:solidFill>
                  <a:srgbClr val="FF0000"/>
                </a:solidFill>
              </a:rPr>
              <a:t>那决策树如何做分类任务呢？举个例子。</a:t>
            </a:r>
            <a:endParaRPr lang="en-US" altLang="zh-CN" sz="2000" dirty="0">
              <a:solidFill>
                <a:srgbClr val="FF0000"/>
              </a:solidFill>
            </a:endParaRPr>
          </a:p>
        </p:txBody>
      </p:sp>
    </p:spTree>
    <p:custDataLst>
      <p:tags r:id="rId1"/>
    </p:custDataLst>
    <p:extLst>
      <p:ext uri="{BB962C8B-B14F-4D97-AF65-F5344CB8AC3E}">
        <p14:creationId xmlns:p14="http://schemas.microsoft.com/office/powerpoint/2010/main" val="741274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2050" name="Picture 2" descr="查看源图像">
            <a:extLst>
              <a:ext uri="{FF2B5EF4-FFF2-40B4-BE49-F238E27FC236}">
                <a16:creationId xmlns:a16="http://schemas.microsoft.com/office/drawing/2014/main" id="{CB30DBBD-2C07-4F6D-B3FD-2891CB9E4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4524" y="3058160"/>
            <a:ext cx="2852182" cy="28521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2">
            <a:extLst>
              <a:ext uri="{FF2B5EF4-FFF2-40B4-BE49-F238E27FC236}">
                <a16:creationId xmlns:a16="http://schemas.microsoft.com/office/drawing/2014/main" id="{562A5DB7-297F-4978-B531-5C8FD6032510}"/>
              </a:ext>
            </a:extLst>
          </p:cNvPr>
          <p:cNvGraphicFramePr>
            <a:graphicFrameLocks noGrp="1"/>
          </p:cNvGraphicFramePr>
          <p:nvPr/>
        </p:nvGraphicFramePr>
        <p:xfrm>
          <a:off x="455294" y="1798338"/>
          <a:ext cx="8128002" cy="4348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84295045"/>
                    </a:ext>
                  </a:extLst>
                </a:gridCol>
                <a:gridCol w="1354667">
                  <a:extLst>
                    <a:ext uri="{9D8B030D-6E8A-4147-A177-3AD203B41FA5}">
                      <a16:colId xmlns:a16="http://schemas.microsoft.com/office/drawing/2014/main" val="1445198502"/>
                    </a:ext>
                  </a:extLst>
                </a:gridCol>
                <a:gridCol w="1354667">
                  <a:extLst>
                    <a:ext uri="{9D8B030D-6E8A-4147-A177-3AD203B41FA5}">
                      <a16:colId xmlns:a16="http://schemas.microsoft.com/office/drawing/2014/main" val="2965748426"/>
                    </a:ext>
                  </a:extLst>
                </a:gridCol>
                <a:gridCol w="1354667">
                  <a:extLst>
                    <a:ext uri="{9D8B030D-6E8A-4147-A177-3AD203B41FA5}">
                      <a16:colId xmlns:a16="http://schemas.microsoft.com/office/drawing/2014/main" val="1394951687"/>
                    </a:ext>
                  </a:extLst>
                </a:gridCol>
                <a:gridCol w="1354667">
                  <a:extLst>
                    <a:ext uri="{9D8B030D-6E8A-4147-A177-3AD203B41FA5}">
                      <a16:colId xmlns:a16="http://schemas.microsoft.com/office/drawing/2014/main" val="3123593657"/>
                    </a:ext>
                  </a:extLst>
                </a:gridCol>
                <a:gridCol w="1354667">
                  <a:extLst>
                    <a:ext uri="{9D8B030D-6E8A-4147-A177-3AD203B41FA5}">
                      <a16:colId xmlns:a16="http://schemas.microsoft.com/office/drawing/2014/main" val="3397135109"/>
                    </a:ext>
                  </a:extLst>
                </a:gridCol>
              </a:tblGrid>
              <a:tr h="370840">
                <a:tc>
                  <a:txBody>
                    <a:bodyPr/>
                    <a:lstStyle/>
                    <a:p>
                      <a:pPr algn="ctr"/>
                      <a:r>
                        <a:rPr lang="zh-CN" altLang="en-US" dirty="0"/>
                        <a:t>瓜编号</a:t>
                      </a:r>
                    </a:p>
                  </a:txBody>
                  <a:tcPr anchor="ctr"/>
                </a:tc>
                <a:tc>
                  <a:txBody>
                    <a:bodyPr/>
                    <a:lstStyle/>
                    <a:p>
                      <a:pPr algn="ctr"/>
                      <a:r>
                        <a:rPr lang="zh-CN" altLang="en-US" dirty="0"/>
                        <a:t>瓜硬度</a:t>
                      </a:r>
                      <a:endParaRPr lang="en-US" altLang="zh-CN" dirty="0"/>
                    </a:p>
                    <a:p>
                      <a:pPr algn="ctr"/>
                      <a:r>
                        <a:rPr lang="zh-CN" altLang="en-US" dirty="0"/>
                        <a:t>（软</a:t>
                      </a:r>
                      <a:r>
                        <a:rPr lang="en-US" altLang="zh-CN" dirty="0"/>
                        <a:t>-&gt;</a:t>
                      </a:r>
                      <a:r>
                        <a:rPr lang="zh-CN" altLang="en-US" dirty="0"/>
                        <a:t>硬）</a:t>
                      </a:r>
                    </a:p>
                  </a:txBody>
                  <a:tcPr anchor="ctr"/>
                </a:tc>
                <a:tc>
                  <a:txBody>
                    <a:bodyPr/>
                    <a:lstStyle/>
                    <a:p>
                      <a:pPr algn="ctr"/>
                      <a:r>
                        <a:rPr lang="zh-CN" altLang="en-US" dirty="0"/>
                        <a:t>瓜色泽</a:t>
                      </a:r>
                      <a:endParaRPr lang="en-US" altLang="zh-CN" dirty="0"/>
                    </a:p>
                    <a:p>
                      <a:pPr algn="ctr"/>
                      <a:r>
                        <a:rPr lang="zh-CN" altLang="en-US" dirty="0"/>
                        <a:t>（暗</a:t>
                      </a:r>
                      <a:r>
                        <a:rPr lang="en-US" altLang="zh-CN" dirty="0"/>
                        <a:t>-&gt;</a:t>
                      </a:r>
                      <a:r>
                        <a:rPr lang="zh-CN" altLang="en-US" dirty="0"/>
                        <a:t>亮）</a:t>
                      </a:r>
                    </a:p>
                  </a:txBody>
                  <a:tcPr anchor="ctr"/>
                </a:tc>
                <a:tc>
                  <a:txBody>
                    <a:bodyPr/>
                    <a:lstStyle/>
                    <a:p>
                      <a:pPr algn="ctr"/>
                      <a:r>
                        <a:rPr lang="zh-CN" altLang="en-US" dirty="0"/>
                        <a:t>瓜根蒂</a:t>
                      </a:r>
                      <a:endParaRPr lang="en-US" altLang="zh-CN" dirty="0"/>
                    </a:p>
                    <a:p>
                      <a:pPr algn="ctr"/>
                      <a:r>
                        <a:rPr lang="zh-CN" altLang="en-US" dirty="0"/>
                        <a:t>（短</a:t>
                      </a:r>
                      <a:r>
                        <a:rPr lang="en-US" altLang="zh-CN" dirty="0"/>
                        <a:t>-&gt;</a:t>
                      </a:r>
                      <a:r>
                        <a:rPr lang="zh-CN" altLang="en-US" dirty="0"/>
                        <a:t>长）</a:t>
                      </a:r>
                    </a:p>
                  </a:txBody>
                  <a:tcPr anchor="ctr"/>
                </a:tc>
                <a:tc>
                  <a:txBody>
                    <a:bodyPr/>
                    <a:lstStyle/>
                    <a:p>
                      <a:pPr algn="ctr"/>
                      <a:r>
                        <a:rPr lang="zh-CN" altLang="en-US" dirty="0"/>
                        <a:t>瓜触感</a:t>
                      </a:r>
                      <a:endParaRPr lang="en-US" altLang="zh-CN" dirty="0"/>
                    </a:p>
                    <a:p>
                      <a:pPr algn="ctr"/>
                      <a:r>
                        <a:rPr lang="zh-CN" altLang="en-US" dirty="0"/>
                        <a:t>（粘</a:t>
                      </a:r>
                      <a:r>
                        <a:rPr lang="en-US" altLang="zh-CN" dirty="0"/>
                        <a:t>-&gt;</a:t>
                      </a:r>
                      <a:r>
                        <a:rPr lang="zh-CN" altLang="en-US" dirty="0"/>
                        <a:t>滑）</a:t>
                      </a:r>
                    </a:p>
                  </a:txBody>
                  <a:tcPr anchor="ctr"/>
                </a:tc>
                <a:tc>
                  <a:txBody>
                    <a:bodyPr/>
                    <a:lstStyle/>
                    <a:p>
                      <a:pPr algn="ctr"/>
                      <a:r>
                        <a:rPr lang="zh-CN" altLang="en-US" dirty="0"/>
                        <a:t>是否好瓜</a:t>
                      </a:r>
                    </a:p>
                  </a:txBody>
                  <a:tcPr anchor="ctr"/>
                </a:tc>
                <a:extLst>
                  <a:ext uri="{0D108BD9-81ED-4DB2-BD59-A6C34878D82A}">
                    <a16:rowId xmlns:a16="http://schemas.microsoft.com/office/drawing/2014/main" val="3099606090"/>
                  </a:ext>
                </a:extLst>
              </a:tr>
              <a:tr h="370840">
                <a:tc>
                  <a:txBody>
                    <a:bodyPr/>
                    <a:lstStyle/>
                    <a:p>
                      <a:pPr algn="ctr"/>
                      <a:r>
                        <a:rPr lang="en-US" altLang="zh-CN" dirty="0"/>
                        <a:t>1</a:t>
                      </a:r>
                    </a:p>
                  </a:txBody>
                  <a:tcPr anchor="ctr"/>
                </a:tc>
                <a:tc>
                  <a:txBody>
                    <a:bodyPr/>
                    <a:lstStyle/>
                    <a:p>
                      <a:pPr algn="ctr"/>
                      <a:r>
                        <a:rPr lang="en-US" altLang="zh-CN" dirty="0"/>
                        <a:t>99</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90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1103344682"/>
                  </a:ext>
                </a:extLst>
              </a:tr>
              <a:tr h="370840">
                <a:tc>
                  <a:txBody>
                    <a:bodyPr/>
                    <a:lstStyle/>
                    <a:p>
                      <a:pPr algn="ctr"/>
                      <a:r>
                        <a:rPr lang="en-US" altLang="zh-CN" dirty="0"/>
                        <a:t>2</a:t>
                      </a:r>
                      <a:endParaRPr lang="zh-CN" altLang="en-US" dirty="0"/>
                    </a:p>
                  </a:txBody>
                  <a:tcPr anchor="ctr"/>
                </a:tc>
                <a:tc>
                  <a:txBody>
                    <a:bodyPr/>
                    <a:lstStyle/>
                    <a:p>
                      <a:pPr algn="ctr"/>
                      <a:r>
                        <a:rPr lang="en-US" altLang="zh-CN" dirty="0"/>
                        <a:t>89</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en-US" altLang="zh-CN" dirty="0"/>
                        <a:t>6</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805250648"/>
                  </a:ext>
                </a:extLst>
              </a:tr>
              <a:tr h="370840">
                <a:tc>
                  <a:txBody>
                    <a:bodyPr/>
                    <a:lstStyle/>
                    <a:p>
                      <a:pPr algn="ctr"/>
                      <a:r>
                        <a:rPr lang="en-US" altLang="zh-CN" dirty="0"/>
                        <a:t>3</a:t>
                      </a:r>
                      <a:endParaRPr lang="zh-CN" altLang="en-US" dirty="0"/>
                    </a:p>
                  </a:txBody>
                  <a:tcPr anchor="ctr"/>
                </a:tc>
                <a:tc>
                  <a:txBody>
                    <a:bodyPr/>
                    <a:lstStyle/>
                    <a:p>
                      <a:pPr algn="ctr"/>
                      <a:r>
                        <a:rPr lang="en-US" altLang="zh-CN" dirty="0"/>
                        <a:t>69</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3648304308"/>
                  </a:ext>
                </a:extLst>
              </a:tr>
              <a:tr h="370840">
                <a:tc>
                  <a:txBody>
                    <a:bodyPr/>
                    <a:lstStyle/>
                    <a:p>
                      <a:pPr algn="ctr"/>
                      <a:r>
                        <a:rPr lang="en-US" altLang="zh-CN" dirty="0"/>
                        <a:t>4</a:t>
                      </a:r>
                      <a:endParaRPr lang="zh-CN" altLang="en-US" dirty="0"/>
                    </a:p>
                  </a:txBody>
                  <a:tcPr anchor="ctr"/>
                </a:tc>
                <a:tc>
                  <a:txBody>
                    <a:bodyPr/>
                    <a:lstStyle/>
                    <a:p>
                      <a:pPr algn="ctr"/>
                      <a:r>
                        <a:rPr lang="en-US" altLang="zh-CN" dirty="0"/>
                        <a:t>50</a:t>
                      </a:r>
                      <a:endParaRPr lang="zh-CN" altLang="en-US" dirty="0"/>
                    </a:p>
                  </a:txBody>
                  <a:tcPr anchor="ctr"/>
                </a:tc>
                <a:tc>
                  <a:txBody>
                    <a:bodyPr/>
                    <a:lstStyle/>
                    <a:p>
                      <a:pPr algn="ctr"/>
                      <a:r>
                        <a:rPr lang="en-US" altLang="zh-CN" dirty="0"/>
                        <a:t>60</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70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1128166133"/>
                  </a:ext>
                </a:extLst>
              </a:tr>
              <a:tr h="370840">
                <a:tc>
                  <a:txBody>
                    <a:bodyPr/>
                    <a:lstStyle/>
                    <a:p>
                      <a:pPr algn="ctr"/>
                      <a:r>
                        <a:rPr lang="en-US" altLang="zh-CN" dirty="0"/>
                        <a:t>5</a:t>
                      </a:r>
                      <a:endParaRPr lang="zh-CN" altLang="en-US" dirty="0"/>
                    </a:p>
                  </a:txBody>
                  <a:tcPr anchor="ctr"/>
                </a:tc>
                <a:tc>
                  <a:txBody>
                    <a:bodyPr/>
                    <a:lstStyle/>
                    <a:p>
                      <a:pPr algn="ctr"/>
                      <a:r>
                        <a:rPr lang="en-US" altLang="zh-CN" dirty="0"/>
                        <a:t>95</a:t>
                      </a:r>
                      <a:endParaRPr lang="zh-CN" altLang="en-US" dirty="0"/>
                    </a:p>
                  </a:txBody>
                  <a:tcPr anchor="ctr"/>
                </a:tc>
                <a:tc>
                  <a:txBody>
                    <a:bodyPr/>
                    <a:lstStyle/>
                    <a:p>
                      <a:pPr algn="ctr"/>
                      <a:r>
                        <a:rPr lang="en-US" altLang="zh-CN" dirty="0"/>
                        <a:t>70</a:t>
                      </a:r>
                      <a:endParaRPr lang="zh-CN" altLang="en-US" dirty="0"/>
                    </a:p>
                  </a:txBody>
                  <a:tcPr anchor="ctr"/>
                </a:tc>
                <a:tc>
                  <a:txBody>
                    <a:bodyPr/>
                    <a:lstStyle/>
                    <a:p>
                      <a:pPr algn="ctr"/>
                      <a:r>
                        <a:rPr lang="en-US" altLang="zh-CN" dirty="0"/>
                        <a:t>9</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zh-CN" altLang="en-US" dirty="0"/>
                        <a:t>否</a:t>
                      </a:r>
                    </a:p>
                  </a:txBody>
                  <a:tcPr anchor="ctr"/>
                </a:tc>
                <a:extLst>
                  <a:ext uri="{0D108BD9-81ED-4DB2-BD59-A6C34878D82A}">
                    <a16:rowId xmlns:a16="http://schemas.microsoft.com/office/drawing/2014/main" val="3283871031"/>
                  </a:ext>
                </a:extLst>
              </a:tr>
              <a:tr h="370840">
                <a:tc>
                  <a:txBody>
                    <a:bodyPr/>
                    <a:lstStyle/>
                    <a:p>
                      <a:pPr algn="ctr"/>
                      <a:r>
                        <a:rPr lang="en-US" altLang="zh-CN" dirty="0"/>
                        <a:t>6</a:t>
                      </a:r>
                      <a:endParaRPr lang="zh-CN" altLang="en-US" dirty="0"/>
                    </a:p>
                  </a:txBody>
                  <a:tcPr anchor="ctr"/>
                </a:tc>
                <a:tc>
                  <a:txBody>
                    <a:bodyPr/>
                    <a:lstStyle/>
                    <a:p>
                      <a:pPr algn="ctr"/>
                      <a:r>
                        <a:rPr lang="en-US" altLang="zh-CN" dirty="0"/>
                        <a:t>98</a:t>
                      </a:r>
                      <a:endParaRPr lang="zh-CN" altLang="en-US" dirty="0"/>
                    </a:p>
                  </a:txBody>
                  <a:tcPr anchor="ctr"/>
                </a:tc>
                <a:tc>
                  <a:txBody>
                    <a:bodyPr/>
                    <a:lstStyle/>
                    <a:p>
                      <a:pPr algn="ctr"/>
                      <a:r>
                        <a:rPr lang="en-US" altLang="zh-CN" dirty="0"/>
                        <a:t>60</a:t>
                      </a:r>
                      <a:endParaRPr lang="zh-CN" altLang="en-US" dirty="0"/>
                    </a:p>
                  </a:txBody>
                  <a:tcPr anchor="ctr"/>
                </a:tc>
                <a:tc>
                  <a:txBody>
                    <a:bodyPr/>
                    <a:lstStyle/>
                    <a:p>
                      <a:pPr algn="ctr"/>
                      <a:r>
                        <a:rPr lang="en-US" altLang="zh-CN" dirty="0"/>
                        <a:t>10</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27701893"/>
                  </a:ext>
                </a:extLst>
              </a:tr>
              <a:tr h="370840">
                <a:tc>
                  <a:txBody>
                    <a:bodyPr/>
                    <a:lstStyle/>
                    <a:p>
                      <a:pPr algn="ctr"/>
                      <a:r>
                        <a:rPr lang="en-US" altLang="zh-CN" dirty="0"/>
                        <a:t>7</a:t>
                      </a:r>
                      <a:endParaRPr lang="zh-CN" altLang="en-US" dirty="0"/>
                    </a:p>
                  </a:txBody>
                  <a:tcPr anchor="ctr"/>
                </a:tc>
                <a:tc>
                  <a:txBody>
                    <a:bodyPr/>
                    <a:lstStyle/>
                    <a:p>
                      <a:pPr algn="ctr"/>
                      <a:r>
                        <a:rPr lang="en-US" altLang="zh-CN" dirty="0"/>
                        <a:t>92</a:t>
                      </a:r>
                      <a:endParaRPr lang="zh-CN" altLang="en-US" dirty="0"/>
                    </a:p>
                  </a:txBody>
                  <a:tcPr anchor="ctr"/>
                </a:tc>
                <a:tc>
                  <a:txBody>
                    <a:bodyPr/>
                    <a:lstStyle/>
                    <a:p>
                      <a:pPr algn="ctr"/>
                      <a:r>
                        <a:rPr lang="en-US" altLang="zh-CN" dirty="0"/>
                        <a:t>65</a:t>
                      </a:r>
                      <a:endParaRPr lang="zh-CN" altLang="en-US" dirty="0"/>
                    </a:p>
                  </a:txBody>
                  <a:tcPr anchor="ctr"/>
                </a:tc>
                <a:tc>
                  <a:txBody>
                    <a:bodyPr/>
                    <a:lstStyle/>
                    <a:p>
                      <a:pPr algn="ctr"/>
                      <a:r>
                        <a:rPr lang="en-US" altLang="zh-CN" dirty="0"/>
                        <a:t>11</a:t>
                      </a:r>
                      <a:endParaRPr lang="zh-CN" altLang="en-US" dirty="0"/>
                    </a:p>
                  </a:txBody>
                  <a:tcPr anchor="ctr"/>
                </a:tc>
                <a:tc>
                  <a:txBody>
                    <a:bodyPr/>
                    <a:lstStyle/>
                    <a:p>
                      <a:pPr algn="ctr"/>
                      <a:r>
                        <a:rPr lang="en-US" altLang="zh-CN" dirty="0"/>
                        <a:t>100</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4035838302"/>
                  </a:ext>
                </a:extLst>
              </a:tr>
              <a:tr h="370840">
                <a:tc>
                  <a:txBody>
                    <a:bodyPr/>
                    <a:lstStyle/>
                    <a:p>
                      <a:pPr algn="ctr"/>
                      <a:r>
                        <a:rPr lang="en-US" altLang="zh-CN" dirty="0"/>
                        <a:t>8</a:t>
                      </a:r>
                      <a:endParaRPr lang="zh-CN" altLang="en-US" dirty="0"/>
                    </a:p>
                  </a:txBody>
                  <a:tcPr anchor="ctr"/>
                </a:tc>
                <a:tc>
                  <a:txBody>
                    <a:bodyPr/>
                    <a:lstStyle/>
                    <a:p>
                      <a:pPr algn="ctr"/>
                      <a:r>
                        <a:rPr lang="en-US" altLang="zh-CN" dirty="0"/>
                        <a:t>91</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12</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1660616226"/>
                  </a:ext>
                </a:extLst>
              </a:tr>
              <a:tr h="370840">
                <a:tc>
                  <a:txBody>
                    <a:bodyPr/>
                    <a:lstStyle/>
                    <a:p>
                      <a:pPr algn="ctr"/>
                      <a:r>
                        <a:rPr lang="en-US" altLang="zh-CN" dirty="0"/>
                        <a:t>9</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en-US" altLang="zh-CN" dirty="0"/>
                        <a:t>80</a:t>
                      </a:r>
                      <a:endParaRPr lang="zh-CN" altLang="en-US" dirty="0"/>
                    </a:p>
                  </a:txBody>
                  <a:tcPr anchor="ctr"/>
                </a:tc>
                <a:tc>
                  <a:txBody>
                    <a:bodyPr/>
                    <a:lstStyle/>
                    <a:p>
                      <a:pPr algn="ctr"/>
                      <a:r>
                        <a:rPr lang="en-US" altLang="zh-CN" dirty="0"/>
                        <a:t>13</a:t>
                      </a:r>
                      <a:endParaRPr lang="zh-CN" altLang="en-US" dirty="0"/>
                    </a:p>
                  </a:txBody>
                  <a:tcPr anchor="ctr"/>
                </a:tc>
                <a:tc>
                  <a:txBody>
                    <a:bodyPr/>
                    <a:lstStyle/>
                    <a:p>
                      <a:pPr algn="ctr"/>
                      <a:r>
                        <a:rPr lang="en-US" altLang="zh-CN" dirty="0"/>
                        <a:t>95</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3354820380"/>
                  </a:ext>
                </a:extLst>
              </a:tr>
              <a:tr h="370840">
                <a:tc>
                  <a:txBody>
                    <a:bodyPr/>
                    <a:lstStyle/>
                    <a:p>
                      <a:pPr algn="ctr"/>
                      <a:r>
                        <a:rPr lang="en-US" altLang="zh-CN" dirty="0"/>
                        <a:t>10</a:t>
                      </a:r>
                      <a:endParaRPr lang="zh-CN" altLang="en-US" dirty="0"/>
                    </a:p>
                  </a:txBody>
                  <a:tcPr anchor="ctr"/>
                </a:tc>
                <a:tc>
                  <a:txBody>
                    <a:bodyPr/>
                    <a:lstStyle/>
                    <a:p>
                      <a:pPr algn="ctr"/>
                      <a:r>
                        <a:rPr lang="en-US" altLang="zh-CN" dirty="0"/>
                        <a:t>85</a:t>
                      </a:r>
                      <a:endParaRPr lang="zh-CN" altLang="en-US" dirty="0"/>
                    </a:p>
                  </a:txBody>
                  <a:tcPr anchor="ctr"/>
                </a:tc>
                <a:tc>
                  <a:txBody>
                    <a:bodyPr/>
                    <a:lstStyle/>
                    <a:p>
                      <a:pPr algn="ctr"/>
                      <a:r>
                        <a:rPr lang="en-US" altLang="zh-CN" dirty="0"/>
                        <a:t>91</a:t>
                      </a:r>
                      <a:endParaRPr lang="zh-CN" altLang="en-US" dirty="0"/>
                    </a:p>
                  </a:txBody>
                  <a:tcPr anchor="ctr"/>
                </a:tc>
                <a:tc>
                  <a:txBody>
                    <a:bodyPr/>
                    <a:lstStyle/>
                    <a:p>
                      <a:pPr algn="ctr"/>
                      <a:r>
                        <a:rPr lang="en-US" altLang="zh-CN" dirty="0"/>
                        <a:t>14</a:t>
                      </a:r>
                      <a:endParaRPr lang="zh-CN" altLang="en-US" dirty="0"/>
                    </a:p>
                  </a:txBody>
                  <a:tcPr anchor="ctr"/>
                </a:tc>
                <a:tc>
                  <a:txBody>
                    <a:bodyPr/>
                    <a:lstStyle/>
                    <a:p>
                      <a:pPr algn="ctr"/>
                      <a:r>
                        <a:rPr lang="en-US" altLang="zh-CN" dirty="0"/>
                        <a:t>98</a:t>
                      </a:r>
                      <a:endParaRPr lang="zh-CN" altLang="en-US" dirty="0"/>
                    </a:p>
                  </a:txBody>
                  <a:tcPr anchor="ctr"/>
                </a:tc>
                <a:tc>
                  <a:txBody>
                    <a:bodyPr/>
                    <a:lstStyle/>
                    <a:p>
                      <a:pPr algn="ctr"/>
                      <a:r>
                        <a:rPr lang="zh-CN" altLang="en-US" dirty="0"/>
                        <a:t>是</a:t>
                      </a:r>
                    </a:p>
                  </a:txBody>
                  <a:tcPr anchor="ctr"/>
                </a:tc>
                <a:extLst>
                  <a:ext uri="{0D108BD9-81ED-4DB2-BD59-A6C34878D82A}">
                    <a16:rowId xmlns:a16="http://schemas.microsoft.com/office/drawing/2014/main" val="560442203"/>
                  </a:ext>
                </a:extLst>
              </a:tr>
            </a:tbl>
          </a:graphicData>
        </a:graphic>
      </p:graphicFrame>
      <p:sp>
        <p:nvSpPr>
          <p:cNvPr id="3" name="标注: 弯曲线形 2">
            <a:extLst>
              <a:ext uri="{FF2B5EF4-FFF2-40B4-BE49-F238E27FC236}">
                <a16:creationId xmlns:a16="http://schemas.microsoft.com/office/drawing/2014/main" id="{C7CD5FDA-9E6A-40D0-8B80-965D2AA9B138}"/>
              </a:ext>
            </a:extLst>
          </p:cNvPr>
          <p:cNvSpPr/>
          <p:nvPr/>
        </p:nvSpPr>
        <p:spPr>
          <a:xfrm flipH="1">
            <a:off x="4927600" y="416560"/>
            <a:ext cx="3545840" cy="960100"/>
          </a:xfrm>
          <a:prstGeom prst="borderCallout2">
            <a:avLst>
              <a:gd name="adj1" fmla="val 59528"/>
              <a:gd name="adj2" fmla="val -8333"/>
              <a:gd name="adj3" fmla="val 111783"/>
              <a:gd name="adj4" fmla="val -38636"/>
              <a:gd name="adj5" fmla="val 256834"/>
              <a:gd name="adj6" fmla="val -59239"/>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刘华强想构建一个决策树模型，用以下</a:t>
            </a:r>
            <a:r>
              <a:rPr lang="en-US" altLang="zh-CN" dirty="0">
                <a:solidFill>
                  <a:schemeClr val="tx1"/>
                </a:solidFill>
                <a:latin typeface="微软雅黑" panose="020B0503020204020204" pitchFamily="34" charset="-122"/>
                <a:ea typeface="微软雅黑" panose="020B0503020204020204" pitchFamily="34" charset="-122"/>
              </a:rPr>
              <a:t>10</a:t>
            </a:r>
            <a:r>
              <a:rPr lang="zh-CN" altLang="en-US" dirty="0">
                <a:solidFill>
                  <a:schemeClr val="tx1"/>
                </a:solidFill>
                <a:latin typeface="微软雅黑" panose="020B0503020204020204" pitchFamily="34" charset="-122"/>
                <a:ea typeface="微软雅黑" panose="020B0503020204020204" pitchFamily="34" charset="-122"/>
              </a:rPr>
              <a:t>个样本训练，自动判断是否是好瓜</a:t>
            </a:r>
          </a:p>
        </p:txBody>
      </p:sp>
    </p:spTree>
    <p:custDataLst>
      <p:tags r:id="rId1"/>
    </p:custDataLst>
    <p:extLst>
      <p:ext uri="{BB962C8B-B14F-4D97-AF65-F5344CB8AC3E}">
        <p14:creationId xmlns:p14="http://schemas.microsoft.com/office/powerpoint/2010/main" val="220408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2954A44E-E281-470C-94A1-0BF805D73188}"/>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3" name="矩形 2">
            <a:extLst>
              <a:ext uri="{FF2B5EF4-FFF2-40B4-BE49-F238E27FC236}">
                <a16:creationId xmlns:a16="http://schemas.microsoft.com/office/drawing/2014/main" id="{3EFD4D5A-CDC8-4390-B894-EF6317FEB1F7}"/>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 name="矩形 27">
            <a:extLst>
              <a:ext uri="{FF2B5EF4-FFF2-40B4-BE49-F238E27FC236}">
                <a16:creationId xmlns:a16="http://schemas.microsoft.com/office/drawing/2014/main" id="{4381A2D0-9E3C-4339-8B60-A437C0FF501F}"/>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5" name="矩形 28">
            <a:extLst>
              <a:ext uri="{FF2B5EF4-FFF2-40B4-BE49-F238E27FC236}">
                <a16:creationId xmlns:a16="http://schemas.microsoft.com/office/drawing/2014/main" id="{2FF25569-9E3F-440E-A32A-D61DF49DE963}"/>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6" name="文本框 5">
            <a:extLst>
              <a:ext uri="{FF2B5EF4-FFF2-40B4-BE49-F238E27FC236}">
                <a16:creationId xmlns:a16="http://schemas.microsoft.com/office/drawing/2014/main" id="{E09CB110-715C-4651-96C8-256FCF53E83B}"/>
              </a:ext>
            </a:extLst>
          </p:cNvPr>
          <p:cNvSpPr txBox="1"/>
          <p:nvPr/>
        </p:nvSpPr>
        <p:spPr>
          <a:xfrm>
            <a:off x="0" y="1101594"/>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回顾一下回归的三个要点</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B7FB6A80-263E-439F-BCBD-FBA8CCA08B88}"/>
              </a:ext>
            </a:extLst>
          </p:cNvPr>
          <p:cNvSpPr txBox="1"/>
          <p:nvPr/>
        </p:nvSpPr>
        <p:spPr>
          <a:xfrm>
            <a:off x="528636" y="1894934"/>
            <a:ext cx="9967681" cy="507127"/>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8" name="Picture 4">
            <a:extLst>
              <a:ext uri="{FF2B5EF4-FFF2-40B4-BE49-F238E27FC236}">
                <a16:creationId xmlns:a16="http://schemas.microsoft.com/office/drawing/2014/main" id="{D92B813D-976A-4A89-8B82-F8889A30C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720" y="943879"/>
            <a:ext cx="5288280" cy="28840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72E6185F-FE57-450D-AFFF-AA2F2B94DE50}"/>
              </a:ext>
            </a:extLst>
          </p:cNvPr>
          <p:cNvGrpSpPr/>
          <p:nvPr/>
        </p:nvGrpSpPr>
        <p:grpSpPr>
          <a:xfrm>
            <a:off x="7955280" y="297180"/>
            <a:ext cx="1108710" cy="604166"/>
            <a:chOff x="7955280" y="297180"/>
            <a:chExt cx="1108710" cy="604166"/>
          </a:xfrm>
        </p:grpSpPr>
        <p:sp>
          <p:nvSpPr>
            <p:cNvPr id="10" name="椭圆 9">
              <a:extLst>
                <a:ext uri="{FF2B5EF4-FFF2-40B4-BE49-F238E27FC236}">
                  <a16:creationId xmlns:a16="http://schemas.microsoft.com/office/drawing/2014/main" id="{4046C748-32D7-4F81-A4AE-6F03C04AD944}"/>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ADF2D7D-BF2D-4B57-B35E-4D968F3185BF}"/>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374284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E8B8174-1E86-4A3F-98CB-1E6B21FBFFC1}"/>
              </a:ext>
            </a:extLst>
          </p:cNvPr>
          <p:cNvSpPr txBox="1"/>
          <p:nvPr/>
        </p:nvSpPr>
        <p:spPr>
          <a:xfrm>
            <a:off x="6070060" y="2086536"/>
            <a:ext cx="3117723" cy="830997"/>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决策树最终可能构建一个二叉树模型如下。</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D0F1991-01FF-461C-980D-6CCD347C1EFB}"/>
              </a:ext>
            </a:extLst>
          </p:cNvPr>
          <p:cNvSpPr/>
          <p:nvPr/>
        </p:nvSpPr>
        <p:spPr>
          <a:xfrm>
            <a:off x="2174240" y="17983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A</a:t>
            </a:r>
          </a:p>
        </p:txBody>
      </p:sp>
      <p:sp>
        <p:nvSpPr>
          <p:cNvPr id="14" name="椭圆 13">
            <a:extLst>
              <a:ext uri="{FF2B5EF4-FFF2-40B4-BE49-F238E27FC236}">
                <a16:creationId xmlns:a16="http://schemas.microsoft.com/office/drawing/2014/main" id="{0F2173AD-0735-4434-9018-DD12130E8D02}"/>
              </a:ext>
            </a:extLst>
          </p:cNvPr>
          <p:cNvSpPr/>
          <p:nvPr/>
        </p:nvSpPr>
        <p:spPr>
          <a:xfrm>
            <a:off x="1250604" y="26111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F213729-E1B9-4F3F-8096-FDF7F8B77F5F}"/>
              </a:ext>
            </a:extLst>
          </p:cNvPr>
          <p:cNvSpPr/>
          <p:nvPr/>
        </p:nvSpPr>
        <p:spPr>
          <a:xfrm>
            <a:off x="3259869" y="26111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B</a:t>
            </a:r>
          </a:p>
        </p:txBody>
      </p:sp>
      <p:sp>
        <p:nvSpPr>
          <p:cNvPr id="16" name="椭圆 15">
            <a:extLst>
              <a:ext uri="{FF2B5EF4-FFF2-40B4-BE49-F238E27FC236}">
                <a16:creationId xmlns:a16="http://schemas.microsoft.com/office/drawing/2014/main" id="{E6E990E8-5AED-4B31-B91F-307BEC7979DF}"/>
              </a:ext>
            </a:extLst>
          </p:cNvPr>
          <p:cNvSpPr/>
          <p:nvPr/>
        </p:nvSpPr>
        <p:spPr>
          <a:xfrm>
            <a:off x="8441848" y="578955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8360504-18CE-4D95-9DEE-A53474BCD4CF}"/>
              </a:ext>
            </a:extLst>
          </p:cNvPr>
          <p:cNvSpPr/>
          <p:nvPr/>
        </p:nvSpPr>
        <p:spPr>
          <a:xfrm>
            <a:off x="4532395" y="341250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C</a:t>
            </a:r>
          </a:p>
        </p:txBody>
      </p:sp>
      <p:sp>
        <p:nvSpPr>
          <p:cNvPr id="18" name="椭圆 17">
            <a:extLst>
              <a:ext uri="{FF2B5EF4-FFF2-40B4-BE49-F238E27FC236}">
                <a16:creationId xmlns:a16="http://schemas.microsoft.com/office/drawing/2014/main" id="{7C54E953-A73B-40AB-88B8-D0759BC0D24E}"/>
              </a:ext>
            </a:extLst>
          </p:cNvPr>
          <p:cNvSpPr/>
          <p:nvPr/>
        </p:nvSpPr>
        <p:spPr>
          <a:xfrm>
            <a:off x="5881643" y="578955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BAFDEE30-315E-49BC-91B3-FF8E2D487C48}"/>
              </a:ext>
            </a:extLst>
          </p:cNvPr>
          <p:cNvSpPr/>
          <p:nvPr/>
        </p:nvSpPr>
        <p:spPr>
          <a:xfrm>
            <a:off x="5743352" y="417648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瓜根蒂大于</a:t>
            </a:r>
            <a:r>
              <a:rPr lang="en-US" altLang="zh-CN" sz="1600" b="1" dirty="0">
                <a:latin typeface="微软雅黑" panose="020B0503020204020204" pitchFamily="34" charset="-122"/>
                <a:ea typeface="微软雅黑" panose="020B0503020204020204" pitchFamily="34" charset="-122"/>
              </a:rPr>
              <a:t>D</a:t>
            </a:r>
          </a:p>
        </p:txBody>
      </p:sp>
      <p:sp>
        <p:nvSpPr>
          <p:cNvPr id="20" name="椭圆 19">
            <a:extLst>
              <a:ext uri="{FF2B5EF4-FFF2-40B4-BE49-F238E27FC236}">
                <a16:creationId xmlns:a16="http://schemas.microsoft.com/office/drawing/2014/main" id="{915177AC-866E-4FB5-8CCB-757F1D1D1B4E}"/>
              </a:ext>
            </a:extLst>
          </p:cNvPr>
          <p:cNvSpPr/>
          <p:nvPr/>
        </p:nvSpPr>
        <p:spPr>
          <a:xfrm>
            <a:off x="7092600" y="494047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瓜触感大于</a:t>
            </a:r>
            <a:r>
              <a:rPr lang="en-US" altLang="zh-CN" sz="1600" b="1" dirty="0">
                <a:latin typeface="微软雅黑" panose="020B0503020204020204" pitchFamily="34" charset="-122"/>
                <a:ea typeface="微软雅黑" panose="020B0503020204020204" pitchFamily="34" charset="-122"/>
              </a:rPr>
              <a:t>E</a:t>
            </a:r>
          </a:p>
        </p:txBody>
      </p:sp>
      <p:sp>
        <p:nvSpPr>
          <p:cNvPr id="21" name="椭圆 20">
            <a:extLst>
              <a:ext uri="{FF2B5EF4-FFF2-40B4-BE49-F238E27FC236}">
                <a16:creationId xmlns:a16="http://schemas.microsoft.com/office/drawing/2014/main" id="{88C2B9D7-A898-427F-91B3-7AE45D5AF2BF}"/>
              </a:ext>
            </a:extLst>
          </p:cNvPr>
          <p:cNvSpPr/>
          <p:nvPr/>
        </p:nvSpPr>
        <p:spPr>
          <a:xfrm>
            <a:off x="4434036" y="494047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704273EF-AA46-42D6-B666-8CDB5C1A5645}"/>
              </a:ext>
            </a:extLst>
          </p:cNvPr>
          <p:cNvSpPr/>
          <p:nvPr/>
        </p:nvSpPr>
        <p:spPr>
          <a:xfrm>
            <a:off x="3370706" y="421386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34B31DB-3446-4852-8A24-E08B6B535BF1}"/>
              </a:ext>
            </a:extLst>
          </p:cNvPr>
          <p:cNvSpPr/>
          <p:nvPr/>
        </p:nvSpPr>
        <p:spPr>
          <a:xfrm>
            <a:off x="2174240" y="3429106"/>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8F648F91-95D2-40B3-A3F1-924D2E57B614}"/>
              </a:ext>
            </a:extLst>
          </p:cNvPr>
          <p:cNvCxnSpPr>
            <a:stCxn id="4" idx="4"/>
            <a:endCxn id="14" idx="0"/>
          </p:cNvCxnSpPr>
          <p:nvPr/>
        </p:nvCxnSpPr>
        <p:spPr>
          <a:xfrm flipH="1">
            <a:off x="1925228" y="235305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D6C8F8E-C139-4143-941B-A76D213FEFFF}"/>
              </a:ext>
            </a:extLst>
          </p:cNvPr>
          <p:cNvCxnSpPr>
            <a:cxnSpLocks/>
            <a:stCxn id="4" idx="4"/>
            <a:endCxn id="15" idx="0"/>
          </p:cNvCxnSpPr>
          <p:nvPr/>
        </p:nvCxnSpPr>
        <p:spPr>
          <a:xfrm>
            <a:off x="2848864" y="235305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2CDEEE2-09E8-4B06-A413-3481E0EA1EA4}"/>
              </a:ext>
            </a:extLst>
          </p:cNvPr>
          <p:cNvCxnSpPr>
            <a:cxnSpLocks/>
            <a:stCxn id="15" idx="4"/>
            <a:endCxn id="23" idx="0"/>
          </p:cNvCxnSpPr>
          <p:nvPr/>
        </p:nvCxnSpPr>
        <p:spPr>
          <a:xfrm flipH="1">
            <a:off x="2848864" y="3165856"/>
            <a:ext cx="1085629" cy="2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1A93DB8-BB38-41C8-B101-2C119ABAB30F}"/>
              </a:ext>
            </a:extLst>
          </p:cNvPr>
          <p:cNvCxnSpPr>
            <a:cxnSpLocks/>
            <a:stCxn id="15" idx="4"/>
            <a:endCxn id="17" idx="0"/>
          </p:cNvCxnSpPr>
          <p:nvPr/>
        </p:nvCxnSpPr>
        <p:spPr>
          <a:xfrm>
            <a:off x="3934493" y="3165856"/>
            <a:ext cx="1272526"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AE32CF8-722C-4E24-AFB6-01047F6365EB}"/>
              </a:ext>
            </a:extLst>
          </p:cNvPr>
          <p:cNvCxnSpPr>
            <a:cxnSpLocks/>
            <a:stCxn id="17" idx="4"/>
            <a:endCxn id="22" idx="0"/>
          </p:cNvCxnSpPr>
          <p:nvPr/>
        </p:nvCxnSpPr>
        <p:spPr>
          <a:xfrm flipH="1">
            <a:off x="4045330" y="3967218"/>
            <a:ext cx="1161689"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C2BF7E1-7747-4A6D-B043-36860D31C503}"/>
              </a:ext>
            </a:extLst>
          </p:cNvPr>
          <p:cNvCxnSpPr>
            <a:cxnSpLocks/>
            <a:stCxn id="17" idx="4"/>
            <a:endCxn id="19" idx="0"/>
          </p:cNvCxnSpPr>
          <p:nvPr/>
        </p:nvCxnSpPr>
        <p:spPr>
          <a:xfrm>
            <a:off x="5207019" y="3967218"/>
            <a:ext cx="1210957"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24B6A0D-A5CC-4F33-9D51-94C054D307AE}"/>
              </a:ext>
            </a:extLst>
          </p:cNvPr>
          <p:cNvCxnSpPr>
            <a:cxnSpLocks/>
            <a:stCxn id="19" idx="4"/>
            <a:endCxn id="21" idx="0"/>
          </p:cNvCxnSpPr>
          <p:nvPr/>
        </p:nvCxnSpPr>
        <p:spPr>
          <a:xfrm flipH="1">
            <a:off x="5108660" y="4731205"/>
            <a:ext cx="1309316"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3EF3978-7670-4A54-83B1-C7C4803281B3}"/>
              </a:ext>
            </a:extLst>
          </p:cNvPr>
          <p:cNvCxnSpPr>
            <a:cxnSpLocks/>
            <a:stCxn id="19" idx="4"/>
            <a:endCxn id="20" idx="0"/>
          </p:cNvCxnSpPr>
          <p:nvPr/>
        </p:nvCxnSpPr>
        <p:spPr>
          <a:xfrm>
            <a:off x="6417976" y="4731205"/>
            <a:ext cx="1349248"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38EB5AC-5595-4415-B933-D284E2048C9E}"/>
              </a:ext>
            </a:extLst>
          </p:cNvPr>
          <p:cNvCxnSpPr>
            <a:cxnSpLocks/>
            <a:stCxn id="20" idx="4"/>
            <a:endCxn id="18" idx="0"/>
          </p:cNvCxnSpPr>
          <p:nvPr/>
        </p:nvCxnSpPr>
        <p:spPr>
          <a:xfrm flipH="1">
            <a:off x="6556267" y="5495192"/>
            <a:ext cx="1210957"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54FC37-70B6-4971-A8F8-C65AD6B56676}"/>
              </a:ext>
            </a:extLst>
          </p:cNvPr>
          <p:cNvCxnSpPr>
            <a:cxnSpLocks/>
            <a:stCxn id="20" idx="4"/>
            <a:endCxn id="16" idx="0"/>
          </p:cNvCxnSpPr>
          <p:nvPr/>
        </p:nvCxnSpPr>
        <p:spPr>
          <a:xfrm>
            <a:off x="7767224" y="5495192"/>
            <a:ext cx="1349248"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5B923017-4455-4AA8-81B8-19268166DB38}"/>
              </a:ext>
            </a:extLst>
          </p:cNvPr>
          <p:cNvSpPr txBox="1"/>
          <p:nvPr/>
        </p:nvSpPr>
        <p:spPr>
          <a:xfrm>
            <a:off x="2120512" y="234788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6002507F-D199-4BA4-B69A-B3B1E141047E}"/>
              </a:ext>
            </a:extLst>
          </p:cNvPr>
          <p:cNvSpPr txBox="1"/>
          <p:nvPr/>
        </p:nvSpPr>
        <p:spPr>
          <a:xfrm>
            <a:off x="3112693" y="3110239"/>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B5760F78-3764-479B-A718-E8E90193EC19}"/>
              </a:ext>
            </a:extLst>
          </p:cNvPr>
          <p:cNvSpPr txBox="1"/>
          <p:nvPr/>
        </p:nvSpPr>
        <p:spPr>
          <a:xfrm>
            <a:off x="4229539" y="38753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2EC50308-7966-4011-9829-DB8B591CE380}"/>
              </a:ext>
            </a:extLst>
          </p:cNvPr>
          <p:cNvSpPr txBox="1"/>
          <p:nvPr/>
        </p:nvSpPr>
        <p:spPr>
          <a:xfrm>
            <a:off x="5445971" y="462401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84CB233B-45F3-471B-BA96-59C8E73A6007}"/>
              </a:ext>
            </a:extLst>
          </p:cNvPr>
          <p:cNvSpPr txBox="1"/>
          <p:nvPr/>
        </p:nvSpPr>
        <p:spPr>
          <a:xfrm>
            <a:off x="6806685"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A5409C2-530B-4BB9-A353-F2F614348F1E}"/>
              </a:ext>
            </a:extLst>
          </p:cNvPr>
          <p:cNvSpPr txBox="1"/>
          <p:nvPr/>
        </p:nvSpPr>
        <p:spPr>
          <a:xfrm>
            <a:off x="3004217" y="234517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DB1247A-4CE7-48D2-80F5-02B386F12B79}"/>
              </a:ext>
            </a:extLst>
          </p:cNvPr>
          <p:cNvSpPr txBox="1"/>
          <p:nvPr/>
        </p:nvSpPr>
        <p:spPr>
          <a:xfrm>
            <a:off x="4183505" y="311990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7C9328AC-AFE1-41C7-91B7-2041CF59F2C5}"/>
              </a:ext>
            </a:extLst>
          </p:cNvPr>
          <p:cNvSpPr txBox="1"/>
          <p:nvPr/>
        </p:nvSpPr>
        <p:spPr>
          <a:xfrm>
            <a:off x="5549806" y="387694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F3009FA6-E7A9-47E8-961B-EAB56DA63D50}"/>
              </a:ext>
            </a:extLst>
          </p:cNvPr>
          <p:cNvSpPr txBox="1"/>
          <p:nvPr/>
        </p:nvSpPr>
        <p:spPr>
          <a:xfrm>
            <a:off x="6825825" y="461996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BFF347E-E3E3-4C85-94C3-AECD0FA4DFDD}"/>
              </a:ext>
            </a:extLst>
          </p:cNvPr>
          <p:cNvSpPr txBox="1"/>
          <p:nvPr/>
        </p:nvSpPr>
        <p:spPr>
          <a:xfrm>
            <a:off x="8222860"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7898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3A8C3552-FC3D-4A84-9941-92530DECA6D9}"/>
              </a:ext>
            </a:extLst>
          </p:cNvPr>
          <p:cNvGrpSpPr/>
          <p:nvPr/>
        </p:nvGrpSpPr>
        <p:grpSpPr>
          <a:xfrm>
            <a:off x="5612851" y="2780944"/>
            <a:ext cx="6419327" cy="3733130"/>
            <a:chOff x="2697145" y="2611138"/>
            <a:chExt cx="6419327" cy="3733130"/>
          </a:xfrm>
          <a:solidFill>
            <a:schemeClr val="accent2">
              <a:lumMod val="40000"/>
              <a:lumOff val="60000"/>
            </a:schemeClr>
          </a:solidFill>
        </p:grpSpPr>
        <p:sp>
          <p:nvSpPr>
            <p:cNvPr id="15" name="椭圆 14">
              <a:extLst>
                <a:ext uri="{FF2B5EF4-FFF2-40B4-BE49-F238E27FC236}">
                  <a16:creationId xmlns:a16="http://schemas.microsoft.com/office/drawing/2014/main" id="{8F213729-E1B9-4F3F-8096-FDF7F8B77F5F}"/>
                </a:ext>
              </a:extLst>
            </p:cNvPr>
            <p:cNvSpPr/>
            <p:nvPr/>
          </p:nvSpPr>
          <p:spPr>
            <a:xfrm>
              <a:off x="3259869" y="2611138"/>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B</a:t>
              </a:r>
            </a:p>
          </p:txBody>
        </p:sp>
        <p:sp>
          <p:nvSpPr>
            <p:cNvPr id="16" name="椭圆 15">
              <a:extLst>
                <a:ext uri="{FF2B5EF4-FFF2-40B4-BE49-F238E27FC236}">
                  <a16:creationId xmlns:a16="http://schemas.microsoft.com/office/drawing/2014/main" id="{E6E990E8-5AED-4B31-B91F-307BEC7979DF}"/>
                </a:ext>
              </a:extLst>
            </p:cNvPr>
            <p:cNvSpPr/>
            <p:nvPr/>
          </p:nvSpPr>
          <p:spPr>
            <a:xfrm>
              <a:off x="7767224" y="5789550"/>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8360504-18CE-4D95-9DEE-A53474BCD4CF}"/>
                </a:ext>
              </a:extLst>
            </p:cNvPr>
            <p:cNvSpPr/>
            <p:nvPr/>
          </p:nvSpPr>
          <p:spPr>
            <a:xfrm>
              <a:off x="4532395" y="3412500"/>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C</a:t>
              </a:r>
            </a:p>
          </p:txBody>
        </p:sp>
        <p:sp>
          <p:nvSpPr>
            <p:cNvPr id="18" name="椭圆 17">
              <a:extLst>
                <a:ext uri="{FF2B5EF4-FFF2-40B4-BE49-F238E27FC236}">
                  <a16:creationId xmlns:a16="http://schemas.microsoft.com/office/drawing/2014/main" id="{7C54E953-A73B-40AB-88B8-D0759BC0D24E}"/>
                </a:ext>
              </a:extLst>
            </p:cNvPr>
            <p:cNvSpPr/>
            <p:nvPr/>
          </p:nvSpPr>
          <p:spPr>
            <a:xfrm>
              <a:off x="5881643" y="5789550"/>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BAFDEE30-315E-49BC-91B3-FF8E2D487C48}"/>
                </a:ext>
              </a:extLst>
            </p:cNvPr>
            <p:cNvSpPr/>
            <p:nvPr/>
          </p:nvSpPr>
          <p:spPr>
            <a:xfrm>
              <a:off x="5743352" y="4176487"/>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D</a:t>
              </a:r>
            </a:p>
          </p:txBody>
        </p:sp>
        <p:sp>
          <p:nvSpPr>
            <p:cNvPr id="20" name="椭圆 19">
              <a:extLst>
                <a:ext uri="{FF2B5EF4-FFF2-40B4-BE49-F238E27FC236}">
                  <a16:creationId xmlns:a16="http://schemas.microsoft.com/office/drawing/2014/main" id="{915177AC-866E-4FB5-8CCB-757F1D1D1B4E}"/>
                </a:ext>
              </a:extLst>
            </p:cNvPr>
            <p:cNvSpPr/>
            <p:nvPr/>
          </p:nvSpPr>
          <p:spPr>
            <a:xfrm>
              <a:off x="7092600" y="4940474"/>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瓜根蒂大于</a:t>
              </a:r>
              <a:r>
                <a:rPr lang="en-US" altLang="zh-CN" sz="1600" b="1" dirty="0">
                  <a:latin typeface="微软雅黑" panose="020B0503020204020204" pitchFamily="34" charset="-122"/>
                  <a:ea typeface="微软雅黑" panose="020B0503020204020204" pitchFamily="34" charset="-122"/>
                </a:rPr>
                <a:t>E</a:t>
              </a:r>
            </a:p>
          </p:txBody>
        </p:sp>
        <p:sp>
          <p:nvSpPr>
            <p:cNvPr id="21" name="椭圆 20">
              <a:extLst>
                <a:ext uri="{FF2B5EF4-FFF2-40B4-BE49-F238E27FC236}">
                  <a16:creationId xmlns:a16="http://schemas.microsoft.com/office/drawing/2014/main" id="{88C2B9D7-A898-427F-91B3-7AE45D5AF2BF}"/>
                </a:ext>
              </a:extLst>
            </p:cNvPr>
            <p:cNvSpPr/>
            <p:nvPr/>
          </p:nvSpPr>
          <p:spPr>
            <a:xfrm>
              <a:off x="4434036" y="4940474"/>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704273EF-AA46-42D6-B666-8CDB5C1A5645}"/>
                </a:ext>
              </a:extLst>
            </p:cNvPr>
            <p:cNvSpPr/>
            <p:nvPr/>
          </p:nvSpPr>
          <p:spPr>
            <a:xfrm>
              <a:off x="3370706" y="4213862"/>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34B31DB-3446-4852-8A24-E08B6B535BF1}"/>
                </a:ext>
              </a:extLst>
            </p:cNvPr>
            <p:cNvSpPr/>
            <p:nvPr/>
          </p:nvSpPr>
          <p:spPr>
            <a:xfrm>
              <a:off x="2697145" y="3487250"/>
              <a:ext cx="1349248" cy="554718"/>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F2CDEEE2-09E8-4B06-A413-3481E0EA1EA4}"/>
                </a:ext>
              </a:extLst>
            </p:cNvPr>
            <p:cNvCxnSpPr>
              <a:cxnSpLocks/>
              <a:stCxn id="15" idx="4"/>
              <a:endCxn id="23" idx="0"/>
            </p:cNvCxnSpPr>
            <p:nvPr/>
          </p:nvCxnSpPr>
          <p:spPr>
            <a:xfrm flipH="1">
              <a:off x="3371769" y="3165856"/>
              <a:ext cx="562724" cy="32139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1A93DB8-BB38-41C8-B101-2C119ABAB30F}"/>
                </a:ext>
              </a:extLst>
            </p:cNvPr>
            <p:cNvCxnSpPr>
              <a:cxnSpLocks/>
              <a:stCxn id="15" idx="4"/>
              <a:endCxn id="17" idx="0"/>
            </p:cNvCxnSpPr>
            <p:nvPr/>
          </p:nvCxnSpPr>
          <p:spPr>
            <a:xfrm>
              <a:off x="3934493" y="3165856"/>
              <a:ext cx="1272526" cy="24664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AE32CF8-722C-4E24-AFB6-01047F6365EB}"/>
                </a:ext>
              </a:extLst>
            </p:cNvPr>
            <p:cNvCxnSpPr>
              <a:cxnSpLocks/>
              <a:stCxn id="17" idx="4"/>
              <a:endCxn id="22" idx="0"/>
            </p:cNvCxnSpPr>
            <p:nvPr/>
          </p:nvCxnSpPr>
          <p:spPr>
            <a:xfrm flipH="1">
              <a:off x="4045330" y="3967218"/>
              <a:ext cx="1161689" cy="24664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C2BF7E1-7747-4A6D-B043-36860D31C503}"/>
                </a:ext>
              </a:extLst>
            </p:cNvPr>
            <p:cNvCxnSpPr>
              <a:cxnSpLocks/>
              <a:stCxn id="17" idx="4"/>
              <a:endCxn id="19" idx="0"/>
            </p:cNvCxnSpPr>
            <p:nvPr/>
          </p:nvCxnSpPr>
          <p:spPr>
            <a:xfrm>
              <a:off x="5207019" y="3967218"/>
              <a:ext cx="1210957" cy="209269"/>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24B6A0D-A5CC-4F33-9D51-94C054D307AE}"/>
                </a:ext>
              </a:extLst>
            </p:cNvPr>
            <p:cNvCxnSpPr>
              <a:cxnSpLocks/>
              <a:stCxn id="19" idx="4"/>
              <a:endCxn id="21" idx="0"/>
            </p:cNvCxnSpPr>
            <p:nvPr/>
          </p:nvCxnSpPr>
          <p:spPr>
            <a:xfrm flipH="1">
              <a:off x="5108660" y="4731205"/>
              <a:ext cx="1309316" cy="209269"/>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3EF3978-7670-4A54-83B1-C7C4803281B3}"/>
                </a:ext>
              </a:extLst>
            </p:cNvPr>
            <p:cNvCxnSpPr>
              <a:cxnSpLocks/>
              <a:stCxn id="19" idx="4"/>
              <a:endCxn id="20" idx="0"/>
            </p:cNvCxnSpPr>
            <p:nvPr/>
          </p:nvCxnSpPr>
          <p:spPr>
            <a:xfrm>
              <a:off x="6417976" y="4731205"/>
              <a:ext cx="1349248" cy="209269"/>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38EB5AC-5595-4415-B933-D284E2048C9E}"/>
                </a:ext>
              </a:extLst>
            </p:cNvPr>
            <p:cNvCxnSpPr>
              <a:cxnSpLocks/>
              <a:stCxn id="20" idx="4"/>
              <a:endCxn id="18" idx="0"/>
            </p:cNvCxnSpPr>
            <p:nvPr/>
          </p:nvCxnSpPr>
          <p:spPr>
            <a:xfrm flipH="1">
              <a:off x="6556267" y="5495192"/>
              <a:ext cx="1210957" cy="29435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54FC37-70B6-4971-A8F8-C65AD6B56676}"/>
                </a:ext>
              </a:extLst>
            </p:cNvPr>
            <p:cNvCxnSpPr>
              <a:cxnSpLocks/>
              <a:stCxn id="20" idx="4"/>
              <a:endCxn id="16" idx="0"/>
            </p:cNvCxnSpPr>
            <p:nvPr/>
          </p:nvCxnSpPr>
          <p:spPr>
            <a:xfrm>
              <a:off x="7767224" y="5495192"/>
              <a:ext cx="674624" cy="29435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002507F-D199-4BA4-B69A-B3B1E141047E}"/>
                </a:ext>
              </a:extLst>
            </p:cNvPr>
            <p:cNvSpPr txBox="1"/>
            <p:nvPr/>
          </p:nvSpPr>
          <p:spPr>
            <a:xfrm>
              <a:off x="3318516" y="312811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B5760F78-3764-479B-A718-E8E90193EC19}"/>
                </a:ext>
              </a:extLst>
            </p:cNvPr>
            <p:cNvSpPr txBox="1"/>
            <p:nvPr/>
          </p:nvSpPr>
          <p:spPr>
            <a:xfrm>
              <a:off x="4229539" y="38753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2EC50308-7966-4011-9829-DB8B591CE380}"/>
                </a:ext>
              </a:extLst>
            </p:cNvPr>
            <p:cNvSpPr txBox="1"/>
            <p:nvPr/>
          </p:nvSpPr>
          <p:spPr>
            <a:xfrm>
              <a:off x="5445971" y="462401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84CB233B-45F3-471B-BA96-59C8E73A6007}"/>
                </a:ext>
              </a:extLst>
            </p:cNvPr>
            <p:cNvSpPr txBox="1"/>
            <p:nvPr/>
          </p:nvSpPr>
          <p:spPr>
            <a:xfrm>
              <a:off x="6806685"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DB1247A-4CE7-48D2-80F5-02B386F12B79}"/>
                </a:ext>
              </a:extLst>
            </p:cNvPr>
            <p:cNvSpPr txBox="1"/>
            <p:nvPr/>
          </p:nvSpPr>
          <p:spPr>
            <a:xfrm>
              <a:off x="4183505" y="311990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7C9328AC-AFE1-41C7-91B7-2041CF59F2C5}"/>
                </a:ext>
              </a:extLst>
            </p:cNvPr>
            <p:cNvSpPr txBox="1"/>
            <p:nvPr/>
          </p:nvSpPr>
          <p:spPr>
            <a:xfrm>
              <a:off x="5549806" y="387694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F3009FA6-E7A9-47E8-961B-EAB56DA63D50}"/>
                </a:ext>
              </a:extLst>
            </p:cNvPr>
            <p:cNvSpPr txBox="1"/>
            <p:nvPr/>
          </p:nvSpPr>
          <p:spPr>
            <a:xfrm>
              <a:off x="6825825" y="461996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BFF347E-E3E3-4C85-94C3-AECD0FA4DFDD}"/>
                </a:ext>
              </a:extLst>
            </p:cNvPr>
            <p:cNvSpPr txBox="1"/>
            <p:nvPr/>
          </p:nvSpPr>
          <p:spPr>
            <a:xfrm>
              <a:off x="7922718"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sp>
        <p:nvSpPr>
          <p:cNvPr id="45" name="文本框 44">
            <a:extLst>
              <a:ext uri="{FF2B5EF4-FFF2-40B4-BE49-F238E27FC236}">
                <a16:creationId xmlns:a16="http://schemas.microsoft.com/office/drawing/2014/main" id="{BC81346F-A67C-4374-8AE7-188F87C0585F}"/>
              </a:ext>
            </a:extLst>
          </p:cNvPr>
          <p:cNvSpPr txBox="1"/>
          <p:nvPr/>
        </p:nvSpPr>
        <p:spPr>
          <a:xfrm>
            <a:off x="4522809" y="2059005"/>
            <a:ext cx="4473561"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当然也有可能是其他树形</a:t>
            </a:r>
            <a:endParaRPr lang="en-US" altLang="zh-CN" sz="28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80F6A66-1DEF-4E0E-98F4-CD70EA40677A}"/>
              </a:ext>
            </a:extLst>
          </p:cNvPr>
          <p:cNvGrpSpPr/>
          <p:nvPr/>
        </p:nvGrpSpPr>
        <p:grpSpPr>
          <a:xfrm>
            <a:off x="71442" y="2110703"/>
            <a:ext cx="8540492" cy="4545930"/>
            <a:chOff x="-974306" y="1992001"/>
            <a:chExt cx="8540492" cy="4545930"/>
          </a:xfrm>
        </p:grpSpPr>
        <p:sp>
          <p:nvSpPr>
            <p:cNvPr id="46" name="椭圆 45">
              <a:extLst>
                <a:ext uri="{FF2B5EF4-FFF2-40B4-BE49-F238E27FC236}">
                  <a16:creationId xmlns:a16="http://schemas.microsoft.com/office/drawing/2014/main" id="{78A15EAB-233A-46E7-B884-EFDA945815D9}"/>
                </a:ext>
              </a:extLst>
            </p:cNvPr>
            <p:cNvSpPr/>
            <p:nvPr/>
          </p:nvSpPr>
          <p:spPr>
            <a:xfrm>
              <a:off x="-50670" y="199200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A</a:t>
              </a:r>
            </a:p>
          </p:txBody>
        </p:sp>
        <p:sp>
          <p:nvSpPr>
            <p:cNvPr id="48" name="椭圆 47">
              <a:extLst>
                <a:ext uri="{FF2B5EF4-FFF2-40B4-BE49-F238E27FC236}">
                  <a16:creationId xmlns:a16="http://schemas.microsoft.com/office/drawing/2014/main" id="{EA490BC0-EE00-4182-9DA3-C182803F6A2E}"/>
                </a:ext>
              </a:extLst>
            </p:cNvPr>
            <p:cNvSpPr/>
            <p:nvPr/>
          </p:nvSpPr>
          <p:spPr>
            <a:xfrm>
              <a:off x="-974306" y="280480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14AA5524-99E6-4576-933C-473A24F09D25}"/>
                </a:ext>
              </a:extLst>
            </p:cNvPr>
            <p:cNvSpPr/>
            <p:nvPr/>
          </p:nvSpPr>
          <p:spPr>
            <a:xfrm>
              <a:off x="1034959" y="280480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B</a:t>
              </a:r>
            </a:p>
          </p:txBody>
        </p:sp>
        <p:sp>
          <p:nvSpPr>
            <p:cNvPr id="51" name="椭圆 50">
              <a:extLst>
                <a:ext uri="{FF2B5EF4-FFF2-40B4-BE49-F238E27FC236}">
                  <a16:creationId xmlns:a16="http://schemas.microsoft.com/office/drawing/2014/main" id="{36167F04-AEA4-4D4B-B352-3595F8B208BF}"/>
                </a:ext>
              </a:extLst>
            </p:cNvPr>
            <p:cNvSpPr/>
            <p:nvPr/>
          </p:nvSpPr>
          <p:spPr>
            <a:xfrm>
              <a:off x="6216938" y="598321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id="{07B68054-4071-42C6-9F06-03C31E93399C}"/>
                </a:ext>
              </a:extLst>
            </p:cNvPr>
            <p:cNvSpPr/>
            <p:nvPr/>
          </p:nvSpPr>
          <p:spPr>
            <a:xfrm>
              <a:off x="2307485" y="360616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C</a:t>
              </a:r>
            </a:p>
          </p:txBody>
        </p:sp>
        <p:sp>
          <p:nvSpPr>
            <p:cNvPr id="63" name="椭圆 62">
              <a:extLst>
                <a:ext uri="{FF2B5EF4-FFF2-40B4-BE49-F238E27FC236}">
                  <a16:creationId xmlns:a16="http://schemas.microsoft.com/office/drawing/2014/main" id="{C7B71430-6069-4181-AFB7-5EFECE197F9F}"/>
                </a:ext>
              </a:extLst>
            </p:cNvPr>
            <p:cNvSpPr/>
            <p:nvPr/>
          </p:nvSpPr>
          <p:spPr>
            <a:xfrm>
              <a:off x="3656733" y="598321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64" name="椭圆 63">
              <a:extLst>
                <a:ext uri="{FF2B5EF4-FFF2-40B4-BE49-F238E27FC236}">
                  <a16:creationId xmlns:a16="http://schemas.microsoft.com/office/drawing/2014/main" id="{01C598EC-33DF-4524-9FDC-C242EF0EF2E0}"/>
                </a:ext>
              </a:extLst>
            </p:cNvPr>
            <p:cNvSpPr/>
            <p:nvPr/>
          </p:nvSpPr>
          <p:spPr>
            <a:xfrm>
              <a:off x="3518442" y="437015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瓜根蒂大于</a:t>
              </a:r>
              <a:r>
                <a:rPr lang="en-US" altLang="zh-CN" sz="1600" b="1" dirty="0">
                  <a:latin typeface="微软雅黑" panose="020B0503020204020204" pitchFamily="34" charset="-122"/>
                  <a:ea typeface="微软雅黑" panose="020B0503020204020204" pitchFamily="34" charset="-122"/>
                </a:rPr>
                <a:t>D</a:t>
              </a:r>
            </a:p>
          </p:txBody>
        </p:sp>
        <p:sp>
          <p:nvSpPr>
            <p:cNvPr id="65" name="椭圆 64">
              <a:extLst>
                <a:ext uri="{FF2B5EF4-FFF2-40B4-BE49-F238E27FC236}">
                  <a16:creationId xmlns:a16="http://schemas.microsoft.com/office/drawing/2014/main" id="{3C8FBB8A-5E34-41B2-B638-1BAA97F8A685}"/>
                </a:ext>
              </a:extLst>
            </p:cNvPr>
            <p:cNvSpPr/>
            <p:nvPr/>
          </p:nvSpPr>
          <p:spPr>
            <a:xfrm>
              <a:off x="4867690" y="513413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瓜触感大于</a:t>
              </a:r>
              <a:r>
                <a:rPr lang="en-US" altLang="zh-CN" sz="1600" b="1" dirty="0">
                  <a:latin typeface="微软雅黑" panose="020B0503020204020204" pitchFamily="34" charset="-122"/>
                  <a:ea typeface="微软雅黑" panose="020B0503020204020204" pitchFamily="34" charset="-122"/>
                </a:rPr>
                <a:t>E</a:t>
              </a:r>
            </a:p>
          </p:txBody>
        </p:sp>
        <p:sp>
          <p:nvSpPr>
            <p:cNvPr id="66" name="椭圆 65">
              <a:extLst>
                <a:ext uri="{FF2B5EF4-FFF2-40B4-BE49-F238E27FC236}">
                  <a16:creationId xmlns:a16="http://schemas.microsoft.com/office/drawing/2014/main" id="{1DF54865-790E-4AA9-93D2-3D4F4A042A5A}"/>
                </a:ext>
              </a:extLst>
            </p:cNvPr>
            <p:cNvSpPr/>
            <p:nvPr/>
          </p:nvSpPr>
          <p:spPr>
            <a:xfrm>
              <a:off x="2209126" y="513413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67" name="椭圆 66">
              <a:extLst>
                <a:ext uri="{FF2B5EF4-FFF2-40B4-BE49-F238E27FC236}">
                  <a16:creationId xmlns:a16="http://schemas.microsoft.com/office/drawing/2014/main" id="{8A1894CB-482A-499F-8912-CE6026697DAC}"/>
                </a:ext>
              </a:extLst>
            </p:cNvPr>
            <p:cNvSpPr/>
            <p:nvPr/>
          </p:nvSpPr>
          <p:spPr>
            <a:xfrm>
              <a:off x="1145796" y="4407525"/>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id="{5F9BD7CC-B2BF-4138-BF39-457007284785}"/>
                </a:ext>
              </a:extLst>
            </p:cNvPr>
            <p:cNvSpPr/>
            <p:nvPr/>
          </p:nvSpPr>
          <p:spPr>
            <a:xfrm>
              <a:off x="-50670" y="3622769"/>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cxnSp>
          <p:nvCxnSpPr>
            <p:cNvPr id="69" name="直接箭头连接符 68">
              <a:extLst>
                <a:ext uri="{FF2B5EF4-FFF2-40B4-BE49-F238E27FC236}">
                  <a16:creationId xmlns:a16="http://schemas.microsoft.com/office/drawing/2014/main" id="{616B4CE2-3D7D-46F0-ADCA-3F94A1DD1612}"/>
                </a:ext>
              </a:extLst>
            </p:cNvPr>
            <p:cNvCxnSpPr>
              <a:stCxn id="46" idx="4"/>
              <a:endCxn id="48" idx="0"/>
            </p:cNvCxnSpPr>
            <p:nvPr/>
          </p:nvCxnSpPr>
          <p:spPr>
            <a:xfrm flipH="1">
              <a:off x="-299682" y="2546719"/>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3E0C09EC-2B84-468B-9BDE-E69F5B86690C}"/>
                </a:ext>
              </a:extLst>
            </p:cNvPr>
            <p:cNvCxnSpPr>
              <a:cxnSpLocks/>
              <a:stCxn id="46" idx="4"/>
              <a:endCxn id="49" idx="0"/>
            </p:cNvCxnSpPr>
            <p:nvPr/>
          </p:nvCxnSpPr>
          <p:spPr>
            <a:xfrm>
              <a:off x="623954" y="2546719"/>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0EFDF94F-B8CB-4194-BF5E-3EA85FEEE110}"/>
                </a:ext>
              </a:extLst>
            </p:cNvPr>
            <p:cNvCxnSpPr>
              <a:cxnSpLocks/>
              <a:stCxn id="49" idx="4"/>
              <a:endCxn id="68" idx="0"/>
            </p:cNvCxnSpPr>
            <p:nvPr/>
          </p:nvCxnSpPr>
          <p:spPr>
            <a:xfrm flipH="1">
              <a:off x="623954" y="3359519"/>
              <a:ext cx="1085629" cy="2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87DF62F-148A-413A-9F64-D89BF91D7D48}"/>
                </a:ext>
              </a:extLst>
            </p:cNvPr>
            <p:cNvCxnSpPr>
              <a:cxnSpLocks/>
              <a:stCxn id="49" idx="4"/>
              <a:endCxn id="52" idx="0"/>
            </p:cNvCxnSpPr>
            <p:nvPr/>
          </p:nvCxnSpPr>
          <p:spPr>
            <a:xfrm>
              <a:off x="1709583" y="3359519"/>
              <a:ext cx="1272526"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F55DEED-12E6-4382-BAD5-92BD4D223802}"/>
                </a:ext>
              </a:extLst>
            </p:cNvPr>
            <p:cNvCxnSpPr>
              <a:cxnSpLocks/>
              <a:stCxn id="52" idx="4"/>
              <a:endCxn id="67" idx="0"/>
            </p:cNvCxnSpPr>
            <p:nvPr/>
          </p:nvCxnSpPr>
          <p:spPr>
            <a:xfrm flipH="1">
              <a:off x="1820420" y="4160881"/>
              <a:ext cx="1161689"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76BCFAC-E0BE-4878-8561-2E99373AC13C}"/>
                </a:ext>
              </a:extLst>
            </p:cNvPr>
            <p:cNvCxnSpPr>
              <a:cxnSpLocks/>
              <a:stCxn id="52" idx="4"/>
              <a:endCxn id="64" idx="0"/>
            </p:cNvCxnSpPr>
            <p:nvPr/>
          </p:nvCxnSpPr>
          <p:spPr>
            <a:xfrm>
              <a:off x="2982109" y="4160881"/>
              <a:ext cx="1210957"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7A74072D-C558-4FDF-82B1-65C0E0A8E8C5}"/>
                </a:ext>
              </a:extLst>
            </p:cNvPr>
            <p:cNvCxnSpPr>
              <a:cxnSpLocks/>
              <a:stCxn id="64" idx="4"/>
              <a:endCxn id="66" idx="0"/>
            </p:cNvCxnSpPr>
            <p:nvPr/>
          </p:nvCxnSpPr>
          <p:spPr>
            <a:xfrm flipH="1">
              <a:off x="2883750" y="4924868"/>
              <a:ext cx="1309316"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C092F5F-3AA4-4ED3-8087-2B87A209E514}"/>
                </a:ext>
              </a:extLst>
            </p:cNvPr>
            <p:cNvCxnSpPr>
              <a:cxnSpLocks/>
              <a:stCxn id="64" idx="4"/>
              <a:endCxn id="65" idx="0"/>
            </p:cNvCxnSpPr>
            <p:nvPr/>
          </p:nvCxnSpPr>
          <p:spPr>
            <a:xfrm>
              <a:off x="4193066" y="4924868"/>
              <a:ext cx="1349248"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E0B5A0B-4448-4169-895E-E833A27565C9}"/>
                </a:ext>
              </a:extLst>
            </p:cNvPr>
            <p:cNvCxnSpPr>
              <a:cxnSpLocks/>
              <a:stCxn id="65" idx="4"/>
              <a:endCxn id="63" idx="0"/>
            </p:cNvCxnSpPr>
            <p:nvPr/>
          </p:nvCxnSpPr>
          <p:spPr>
            <a:xfrm flipH="1">
              <a:off x="4331357" y="5688855"/>
              <a:ext cx="1210957"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689D7F4-310C-48C7-B65E-16E1B0D93583}"/>
                </a:ext>
              </a:extLst>
            </p:cNvPr>
            <p:cNvCxnSpPr>
              <a:cxnSpLocks/>
              <a:stCxn id="65" idx="4"/>
              <a:endCxn id="51" idx="0"/>
            </p:cNvCxnSpPr>
            <p:nvPr/>
          </p:nvCxnSpPr>
          <p:spPr>
            <a:xfrm>
              <a:off x="5542314" y="5688855"/>
              <a:ext cx="1349248"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0FB85C61-3788-4946-9086-8A1F9A7B36CA}"/>
                </a:ext>
              </a:extLst>
            </p:cNvPr>
            <p:cNvSpPr txBox="1"/>
            <p:nvPr/>
          </p:nvSpPr>
          <p:spPr>
            <a:xfrm>
              <a:off x="-104398" y="254155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D91CD35C-E62C-4001-AF38-5865D7D61920}"/>
                </a:ext>
              </a:extLst>
            </p:cNvPr>
            <p:cNvSpPr txBox="1"/>
            <p:nvPr/>
          </p:nvSpPr>
          <p:spPr>
            <a:xfrm>
              <a:off x="887783" y="3303902"/>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EE5E122D-7E9E-4055-B540-D116FBBF138D}"/>
                </a:ext>
              </a:extLst>
            </p:cNvPr>
            <p:cNvSpPr txBox="1"/>
            <p:nvPr/>
          </p:nvSpPr>
          <p:spPr>
            <a:xfrm>
              <a:off x="2004629" y="406897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DBDD3CCD-FDE0-4BEE-8B45-FC4ADF061ED1}"/>
                </a:ext>
              </a:extLst>
            </p:cNvPr>
            <p:cNvSpPr txBox="1"/>
            <p:nvPr/>
          </p:nvSpPr>
          <p:spPr>
            <a:xfrm>
              <a:off x="3221061" y="481768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3F744EE9-F4FF-4FD6-BAED-9258294EB214}"/>
                </a:ext>
              </a:extLst>
            </p:cNvPr>
            <p:cNvSpPr txBox="1"/>
            <p:nvPr/>
          </p:nvSpPr>
          <p:spPr>
            <a:xfrm>
              <a:off x="4581775" y="5630817"/>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49DEFC6E-1C07-4B90-A3B0-F198724930EA}"/>
                </a:ext>
              </a:extLst>
            </p:cNvPr>
            <p:cNvSpPr txBox="1"/>
            <p:nvPr/>
          </p:nvSpPr>
          <p:spPr>
            <a:xfrm>
              <a:off x="779307" y="253883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95B5EDB0-64CE-4D8B-B830-A5FA8284AF79}"/>
                </a:ext>
              </a:extLst>
            </p:cNvPr>
            <p:cNvSpPr txBox="1"/>
            <p:nvPr/>
          </p:nvSpPr>
          <p:spPr>
            <a:xfrm>
              <a:off x="1958595" y="331356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7632BC47-6225-45B8-96C7-CD03E51E51E7}"/>
                </a:ext>
              </a:extLst>
            </p:cNvPr>
            <p:cNvSpPr txBox="1"/>
            <p:nvPr/>
          </p:nvSpPr>
          <p:spPr>
            <a:xfrm>
              <a:off x="3324896" y="407061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BA49650B-1D81-499D-8B5C-3E89A3E66598}"/>
                </a:ext>
              </a:extLst>
            </p:cNvPr>
            <p:cNvSpPr txBox="1"/>
            <p:nvPr/>
          </p:nvSpPr>
          <p:spPr>
            <a:xfrm>
              <a:off x="4600915" y="4813629"/>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AD23F169-65A5-48A2-B167-DE42D9782618}"/>
                </a:ext>
              </a:extLst>
            </p:cNvPr>
            <p:cNvSpPr txBox="1"/>
            <p:nvPr/>
          </p:nvSpPr>
          <p:spPr>
            <a:xfrm>
              <a:off x="5997950" y="5630817"/>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321208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D0F1991-01FF-461C-980D-6CCD347C1EFB}"/>
              </a:ext>
            </a:extLst>
          </p:cNvPr>
          <p:cNvSpPr/>
          <p:nvPr/>
        </p:nvSpPr>
        <p:spPr>
          <a:xfrm>
            <a:off x="2174240" y="17983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A</a:t>
            </a:r>
          </a:p>
        </p:txBody>
      </p:sp>
      <p:sp>
        <p:nvSpPr>
          <p:cNvPr id="14" name="椭圆 13">
            <a:extLst>
              <a:ext uri="{FF2B5EF4-FFF2-40B4-BE49-F238E27FC236}">
                <a16:creationId xmlns:a16="http://schemas.microsoft.com/office/drawing/2014/main" id="{0F2173AD-0735-4434-9018-DD12130E8D02}"/>
              </a:ext>
            </a:extLst>
          </p:cNvPr>
          <p:cNvSpPr/>
          <p:nvPr/>
        </p:nvSpPr>
        <p:spPr>
          <a:xfrm>
            <a:off x="1250604" y="26111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F213729-E1B9-4F3F-8096-FDF7F8B77F5F}"/>
              </a:ext>
            </a:extLst>
          </p:cNvPr>
          <p:cNvSpPr/>
          <p:nvPr/>
        </p:nvSpPr>
        <p:spPr>
          <a:xfrm>
            <a:off x="3259869" y="261113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B</a:t>
            </a:r>
          </a:p>
        </p:txBody>
      </p:sp>
      <p:sp>
        <p:nvSpPr>
          <p:cNvPr id="16" name="椭圆 15">
            <a:extLst>
              <a:ext uri="{FF2B5EF4-FFF2-40B4-BE49-F238E27FC236}">
                <a16:creationId xmlns:a16="http://schemas.microsoft.com/office/drawing/2014/main" id="{E6E990E8-5AED-4B31-B91F-307BEC7979DF}"/>
              </a:ext>
            </a:extLst>
          </p:cNvPr>
          <p:cNvSpPr/>
          <p:nvPr/>
        </p:nvSpPr>
        <p:spPr>
          <a:xfrm>
            <a:off x="8441848" y="578955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8360504-18CE-4D95-9DEE-A53474BCD4CF}"/>
              </a:ext>
            </a:extLst>
          </p:cNvPr>
          <p:cNvSpPr/>
          <p:nvPr/>
        </p:nvSpPr>
        <p:spPr>
          <a:xfrm>
            <a:off x="4532395" y="341250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C</a:t>
            </a:r>
          </a:p>
        </p:txBody>
      </p:sp>
      <p:sp>
        <p:nvSpPr>
          <p:cNvPr id="18" name="椭圆 17">
            <a:extLst>
              <a:ext uri="{FF2B5EF4-FFF2-40B4-BE49-F238E27FC236}">
                <a16:creationId xmlns:a16="http://schemas.microsoft.com/office/drawing/2014/main" id="{7C54E953-A73B-40AB-88B8-D0759BC0D24E}"/>
              </a:ext>
            </a:extLst>
          </p:cNvPr>
          <p:cNvSpPr/>
          <p:nvPr/>
        </p:nvSpPr>
        <p:spPr>
          <a:xfrm>
            <a:off x="5881643" y="5789550"/>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BAFDEE30-315E-49BC-91B3-FF8E2D487C48}"/>
              </a:ext>
            </a:extLst>
          </p:cNvPr>
          <p:cNvSpPr/>
          <p:nvPr/>
        </p:nvSpPr>
        <p:spPr>
          <a:xfrm>
            <a:off x="5743352" y="417648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瓜根蒂大于</a:t>
            </a:r>
            <a:r>
              <a:rPr lang="en-US" altLang="zh-CN" sz="1600" b="1" dirty="0">
                <a:latin typeface="微软雅黑" panose="020B0503020204020204" pitchFamily="34" charset="-122"/>
                <a:ea typeface="微软雅黑" panose="020B0503020204020204" pitchFamily="34" charset="-122"/>
              </a:rPr>
              <a:t>D</a:t>
            </a:r>
          </a:p>
        </p:txBody>
      </p:sp>
      <p:sp>
        <p:nvSpPr>
          <p:cNvPr id="20" name="椭圆 19">
            <a:extLst>
              <a:ext uri="{FF2B5EF4-FFF2-40B4-BE49-F238E27FC236}">
                <a16:creationId xmlns:a16="http://schemas.microsoft.com/office/drawing/2014/main" id="{915177AC-866E-4FB5-8CCB-757F1D1D1B4E}"/>
              </a:ext>
            </a:extLst>
          </p:cNvPr>
          <p:cNvSpPr/>
          <p:nvPr/>
        </p:nvSpPr>
        <p:spPr>
          <a:xfrm>
            <a:off x="7092600" y="494047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瓜触感大于</a:t>
            </a:r>
            <a:r>
              <a:rPr lang="en-US" altLang="zh-CN" sz="1600" b="1" dirty="0">
                <a:latin typeface="微软雅黑" panose="020B0503020204020204" pitchFamily="34" charset="-122"/>
                <a:ea typeface="微软雅黑" panose="020B0503020204020204" pitchFamily="34" charset="-122"/>
              </a:rPr>
              <a:t>E</a:t>
            </a:r>
          </a:p>
        </p:txBody>
      </p:sp>
      <p:sp>
        <p:nvSpPr>
          <p:cNvPr id="21" name="椭圆 20">
            <a:extLst>
              <a:ext uri="{FF2B5EF4-FFF2-40B4-BE49-F238E27FC236}">
                <a16:creationId xmlns:a16="http://schemas.microsoft.com/office/drawing/2014/main" id="{88C2B9D7-A898-427F-91B3-7AE45D5AF2BF}"/>
              </a:ext>
            </a:extLst>
          </p:cNvPr>
          <p:cNvSpPr/>
          <p:nvPr/>
        </p:nvSpPr>
        <p:spPr>
          <a:xfrm>
            <a:off x="4434036" y="494047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704273EF-AA46-42D6-B666-8CDB5C1A5645}"/>
              </a:ext>
            </a:extLst>
          </p:cNvPr>
          <p:cNvSpPr/>
          <p:nvPr/>
        </p:nvSpPr>
        <p:spPr>
          <a:xfrm>
            <a:off x="3370706" y="4213862"/>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34B31DB-3446-4852-8A24-E08B6B535BF1}"/>
              </a:ext>
            </a:extLst>
          </p:cNvPr>
          <p:cNvSpPr/>
          <p:nvPr/>
        </p:nvSpPr>
        <p:spPr>
          <a:xfrm>
            <a:off x="2174240" y="3429106"/>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8F648F91-95D2-40B3-A3F1-924D2E57B614}"/>
              </a:ext>
            </a:extLst>
          </p:cNvPr>
          <p:cNvCxnSpPr>
            <a:stCxn id="4" idx="4"/>
            <a:endCxn id="14" idx="0"/>
          </p:cNvCxnSpPr>
          <p:nvPr/>
        </p:nvCxnSpPr>
        <p:spPr>
          <a:xfrm flipH="1">
            <a:off x="1925228" y="235305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D6C8F8E-C139-4143-941B-A76D213FEFFF}"/>
              </a:ext>
            </a:extLst>
          </p:cNvPr>
          <p:cNvCxnSpPr>
            <a:cxnSpLocks/>
            <a:stCxn id="4" idx="4"/>
            <a:endCxn id="15" idx="0"/>
          </p:cNvCxnSpPr>
          <p:nvPr/>
        </p:nvCxnSpPr>
        <p:spPr>
          <a:xfrm>
            <a:off x="2848864" y="235305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2CDEEE2-09E8-4B06-A413-3481E0EA1EA4}"/>
              </a:ext>
            </a:extLst>
          </p:cNvPr>
          <p:cNvCxnSpPr>
            <a:cxnSpLocks/>
            <a:stCxn id="15" idx="4"/>
            <a:endCxn id="23" idx="0"/>
          </p:cNvCxnSpPr>
          <p:nvPr/>
        </p:nvCxnSpPr>
        <p:spPr>
          <a:xfrm flipH="1">
            <a:off x="2848864" y="3165856"/>
            <a:ext cx="1085629" cy="2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1A93DB8-BB38-41C8-B101-2C119ABAB30F}"/>
              </a:ext>
            </a:extLst>
          </p:cNvPr>
          <p:cNvCxnSpPr>
            <a:cxnSpLocks/>
            <a:stCxn id="15" idx="4"/>
            <a:endCxn id="17" idx="0"/>
          </p:cNvCxnSpPr>
          <p:nvPr/>
        </p:nvCxnSpPr>
        <p:spPr>
          <a:xfrm>
            <a:off x="3934493" y="3165856"/>
            <a:ext cx="1272526"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AE32CF8-722C-4E24-AFB6-01047F6365EB}"/>
              </a:ext>
            </a:extLst>
          </p:cNvPr>
          <p:cNvCxnSpPr>
            <a:cxnSpLocks/>
            <a:stCxn id="17" idx="4"/>
            <a:endCxn id="22" idx="0"/>
          </p:cNvCxnSpPr>
          <p:nvPr/>
        </p:nvCxnSpPr>
        <p:spPr>
          <a:xfrm flipH="1">
            <a:off x="4045330" y="3967218"/>
            <a:ext cx="1161689" cy="24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C2BF7E1-7747-4A6D-B043-36860D31C503}"/>
              </a:ext>
            </a:extLst>
          </p:cNvPr>
          <p:cNvCxnSpPr>
            <a:cxnSpLocks/>
            <a:stCxn id="17" idx="4"/>
            <a:endCxn id="19" idx="0"/>
          </p:cNvCxnSpPr>
          <p:nvPr/>
        </p:nvCxnSpPr>
        <p:spPr>
          <a:xfrm>
            <a:off x="5207019" y="3967218"/>
            <a:ext cx="1210957"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24B6A0D-A5CC-4F33-9D51-94C054D307AE}"/>
              </a:ext>
            </a:extLst>
          </p:cNvPr>
          <p:cNvCxnSpPr>
            <a:cxnSpLocks/>
            <a:stCxn id="19" idx="4"/>
            <a:endCxn id="21" idx="0"/>
          </p:cNvCxnSpPr>
          <p:nvPr/>
        </p:nvCxnSpPr>
        <p:spPr>
          <a:xfrm flipH="1">
            <a:off x="5108660" y="4731205"/>
            <a:ext cx="1309316"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3EF3978-7670-4A54-83B1-C7C4803281B3}"/>
              </a:ext>
            </a:extLst>
          </p:cNvPr>
          <p:cNvCxnSpPr>
            <a:cxnSpLocks/>
            <a:stCxn id="19" idx="4"/>
            <a:endCxn id="20" idx="0"/>
          </p:cNvCxnSpPr>
          <p:nvPr/>
        </p:nvCxnSpPr>
        <p:spPr>
          <a:xfrm>
            <a:off x="6417976" y="4731205"/>
            <a:ext cx="1349248" cy="20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38EB5AC-5595-4415-B933-D284E2048C9E}"/>
              </a:ext>
            </a:extLst>
          </p:cNvPr>
          <p:cNvCxnSpPr>
            <a:cxnSpLocks/>
            <a:stCxn id="20" idx="4"/>
            <a:endCxn id="18" idx="0"/>
          </p:cNvCxnSpPr>
          <p:nvPr/>
        </p:nvCxnSpPr>
        <p:spPr>
          <a:xfrm flipH="1">
            <a:off x="6556267" y="5495192"/>
            <a:ext cx="1210957"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54FC37-70B6-4971-A8F8-C65AD6B56676}"/>
              </a:ext>
            </a:extLst>
          </p:cNvPr>
          <p:cNvCxnSpPr>
            <a:cxnSpLocks/>
            <a:stCxn id="20" idx="4"/>
            <a:endCxn id="16" idx="0"/>
          </p:cNvCxnSpPr>
          <p:nvPr/>
        </p:nvCxnSpPr>
        <p:spPr>
          <a:xfrm>
            <a:off x="7767224" y="5495192"/>
            <a:ext cx="1349248" cy="29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5B923017-4455-4AA8-81B8-19268166DB38}"/>
              </a:ext>
            </a:extLst>
          </p:cNvPr>
          <p:cNvSpPr txBox="1"/>
          <p:nvPr/>
        </p:nvSpPr>
        <p:spPr>
          <a:xfrm>
            <a:off x="2120512" y="234788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6002507F-D199-4BA4-B69A-B3B1E141047E}"/>
              </a:ext>
            </a:extLst>
          </p:cNvPr>
          <p:cNvSpPr txBox="1"/>
          <p:nvPr/>
        </p:nvSpPr>
        <p:spPr>
          <a:xfrm>
            <a:off x="3112693" y="3110239"/>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B5760F78-3764-479B-A718-E8E90193EC19}"/>
              </a:ext>
            </a:extLst>
          </p:cNvPr>
          <p:cNvSpPr txBox="1"/>
          <p:nvPr/>
        </p:nvSpPr>
        <p:spPr>
          <a:xfrm>
            <a:off x="4229539" y="38753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2EC50308-7966-4011-9829-DB8B591CE380}"/>
              </a:ext>
            </a:extLst>
          </p:cNvPr>
          <p:cNvSpPr txBox="1"/>
          <p:nvPr/>
        </p:nvSpPr>
        <p:spPr>
          <a:xfrm>
            <a:off x="5445971" y="462401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84CB233B-45F3-471B-BA96-59C8E73A6007}"/>
              </a:ext>
            </a:extLst>
          </p:cNvPr>
          <p:cNvSpPr txBox="1"/>
          <p:nvPr/>
        </p:nvSpPr>
        <p:spPr>
          <a:xfrm>
            <a:off x="6806685"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A5409C2-530B-4BB9-A353-F2F614348F1E}"/>
              </a:ext>
            </a:extLst>
          </p:cNvPr>
          <p:cNvSpPr txBox="1"/>
          <p:nvPr/>
        </p:nvSpPr>
        <p:spPr>
          <a:xfrm>
            <a:off x="3004217" y="234517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DB1247A-4CE7-48D2-80F5-02B386F12B79}"/>
              </a:ext>
            </a:extLst>
          </p:cNvPr>
          <p:cNvSpPr txBox="1"/>
          <p:nvPr/>
        </p:nvSpPr>
        <p:spPr>
          <a:xfrm>
            <a:off x="4183505" y="311990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7C9328AC-AFE1-41C7-91B7-2041CF59F2C5}"/>
              </a:ext>
            </a:extLst>
          </p:cNvPr>
          <p:cNvSpPr txBox="1"/>
          <p:nvPr/>
        </p:nvSpPr>
        <p:spPr>
          <a:xfrm>
            <a:off x="5549806" y="387694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F3009FA6-E7A9-47E8-961B-EAB56DA63D50}"/>
              </a:ext>
            </a:extLst>
          </p:cNvPr>
          <p:cNvSpPr txBox="1"/>
          <p:nvPr/>
        </p:nvSpPr>
        <p:spPr>
          <a:xfrm>
            <a:off x="6825825" y="461996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BFF347E-E3E3-4C85-94C3-AECD0FA4DFDD}"/>
              </a:ext>
            </a:extLst>
          </p:cNvPr>
          <p:cNvSpPr txBox="1"/>
          <p:nvPr/>
        </p:nvSpPr>
        <p:spPr>
          <a:xfrm>
            <a:off x="8222860" y="543715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8BCA1E44-B2A6-402E-8803-FDC193D07EAB}"/>
              </a:ext>
            </a:extLst>
          </p:cNvPr>
          <p:cNvSpPr txBox="1"/>
          <p:nvPr/>
        </p:nvSpPr>
        <p:spPr>
          <a:xfrm>
            <a:off x="6427032" y="2681513"/>
            <a:ext cx="5037447" cy="142295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除了树形外，对于这个机器学习模型来讲，</a:t>
            </a:r>
            <a:r>
              <a:rPr lang="zh-CN" altLang="en-US" sz="2000" b="1" dirty="0">
                <a:solidFill>
                  <a:srgbClr val="FF0000"/>
                </a:solidFill>
                <a:latin typeface="微软雅黑" panose="020B0503020204020204" pitchFamily="34" charset="-122"/>
                <a:ea typeface="微软雅黑" panose="020B0503020204020204" pitchFamily="34" charset="-122"/>
              </a:rPr>
              <a:t>还有一个任务就是构建阈值 </a:t>
            </a:r>
            <a:r>
              <a:rPr lang="en-US" altLang="zh-CN" sz="2000" b="1" dirty="0">
                <a:solidFill>
                  <a:srgbClr val="FF0000"/>
                </a:solidFill>
                <a:latin typeface="微软雅黑" panose="020B0503020204020204" pitchFamily="34" charset="-122"/>
                <a:ea typeface="微软雅黑" panose="020B0503020204020204" pitchFamily="34" charset="-122"/>
              </a:rPr>
              <a:t>A B C D E</a:t>
            </a:r>
          </a:p>
          <a:p>
            <a:pPr algn="ct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（也就是回归任务中的“切点分”）</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41529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3731278"/>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总体来讲，决策树的生成主要分以下两步：</a:t>
            </a:r>
          </a:p>
          <a:p>
            <a:pPr algn="just">
              <a:lnSpc>
                <a:spcPct val="150000"/>
              </a:lnSpc>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节点的分裂：一般当一个节点所代表的属性无法给出判断时，则选择将这一节点分成</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个子节点（如不是二叉树的情况会分成</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个子节点）；</a:t>
            </a:r>
          </a:p>
          <a:p>
            <a:pPr algn="just">
              <a:lnSpc>
                <a:spcPct val="15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阈值的确定：</a:t>
            </a:r>
            <a:r>
              <a:rPr lang="zh-CN" altLang="en-US" sz="2000" b="1" dirty="0">
                <a:solidFill>
                  <a:srgbClr val="FF0000"/>
                </a:solidFill>
                <a:latin typeface="微软雅黑" panose="020B0503020204020204" pitchFamily="34" charset="-122"/>
                <a:ea typeface="微软雅黑" panose="020B0503020204020204" pitchFamily="34" charset="-122"/>
              </a:rPr>
              <a:t>选择适当的阈值使得分类错误率最小</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Training Error</a:t>
            </a:r>
            <a:r>
              <a:rPr lang="zh-CN" altLang="en-US" sz="2000" dirty="0">
                <a:latin typeface="微软雅黑" panose="020B0503020204020204" pitchFamily="34" charset="-122"/>
                <a:ea typeface="微软雅黑" panose="020B0503020204020204" pitchFamily="34" charset="-122"/>
              </a:rPr>
              <a:t>）。</a:t>
            </a:r>
          </a:p>
          <a:p>
            <a:pPr algn="just">
              <a:lnSpc>
                <a:spcPct val="150000"/>
              </a:lnSpc>
            </a:pP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比较常用的决策树有</a:t>
            </a:r>
            <a:r>
              <a:rPr lang="en-US" altLang="zh-CN" sz="2000" dirty="0">
                <a:solidFill>
                  <a:srgbClr val="FF0000"/>
                </a:solidFill>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C4.5</a:t>
            </a:r>
            <a:r>
              <a:rPr lang="zh-CN" altLang="en-US" sz="2000" dirty="0">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CART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Classification And Regression Tree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在我们的例子中，以</a:t>
            </a: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为例。</a:t>
            </a:r>
            <a:endParaRPr lang="en-US" altLang="zh-CN"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10128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2199000"/>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a:t>
                </a:r>
                <a:r>
                  <a:rPr lang="zh-CN" altLang="en-US" sz="2000" b="1" dirty="0">
                    <a:solidFill>
                      <a:srgbClr val="FF0000"/>
                    </a:solidFill>
                    <a:latin typeface="微软雅黑" panose="020B0503020204020204" pitchFamily="34" charset="-122"/>
                    <a:ea typeface="微软雅黑" panose="020B0503020204020204" pitchFamily="34" charset="-122"/>
                  </a:rPr>
                  <a:t>增熵（</a:t>
                </a:r>
                <a:r>
                  <a:rPr lang="en-US" altLang="zh-CN" sz="2000" b="1" dirty="0">
                    <a:solidFill>
                      <a:srgbClr val="FF0000"/>
                    </a:solidFill>
                    <a:latin typeface="微软雅黑" panose="020B0503020204020204" pitchFamily="34" charset="-122"/>
                    <a:ea typeface="微软雅黑" panose="020B0503020204020204" pitchFamily="34" charset="-122"/>
                  </a:rPr>
                  <a:t>Entropy</a:t>
                </a:r>
                <a:r>
                  <a:rPr lang="zh-CN" altLang="en-US" sz="2000" b="1" dirty="0">
                    <a:solidFill>
                      <a:srgbClr val="FF0000"/>
                    </a:solidFill>
                    <a:latin typeface="微软雅黑" panose="020B0503020204020204" pitchFamily="34" charset="-122"/>
                    <a:ea typeface="微软雅黑" panose="020B0503020204020204" pitchFamily="34" charset="-122"/>
                  </a:rPr>
                  <a:t>）原理</a:t>
                </a:r>
                <a:r>
                  <a:rPr lang="zh-CN" altLang="en-US" sz="2000" dirty="0">
                    <a:latin typeface="微软雅黑" panose="020B0503020204020204" pitchFamily="34" charset="-122"/>
                    <a:ea typeface="微软雅黑" panose="020B0503020204020204" pitchFamily="34" charset="-122"/>
                  </a:rPr>
                  <a:t>来决定哪个做父节点、哪个节点需要分裂。对于一组数据，熵越小说明分类结果越好。熵的公式如下：</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𝐸𝑛𝑡𝑟𝑜𝑦</m:t>
                      </m:r>
                      <m:r>
                        <a:rPr lang="en-US" altLang="zh-CN" sz="2000" b="0" i="1" smtClean="0">
                          <a:latin typeface="Cambria Math" panose="02040503050406030204" pitchFamily="18" charset="0"/>
                          <a:ea typeface="微软雅黑" panose="020B0503020204020204" pitchFamily="34" charset="-122"/>
                        </a:rPr>
                        <m:t>=−</m:t>
                      </m:r>
                      <m:nary>
                        <m:naryPr>
                          <m:chr m:val="∑"/>
                          <m:supHide m:val="on"/>
                          <m:ctrlPr>
                            <a:rPr lang="en-US" altLang="zh-CN" sz="2000" b="0" i="1" smtClean="0">
                              <a:latin typeface="Cambria Math" panose="02040503050406030204" pitchFamily="18" charset="0"/>
                              <a:ea typeface="微软雅黑" panose="020B0503020204020204" pitchFamily="34" charset="-122"/>
                            </a:rPr>
                          </m:ctrlPr>
                        </m:naryPr>
                        <m:sub>
                          <m:d>
                            <m:dPr>
                              <m:begChr m:val="{"/>
                              <m:endChr m:val="}"/>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sub>
                        <m:sup/>
                        <m:e>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e>
                          </m:func>
                        </m:e>
                      </m:nary>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46" name="文本框 45">
                <a:extLst>
                  <a:ext uri="{FF2B5EF4-FFF2-40B4-BE49-F238E27FC236}">
                    <a16:creationId xmlns:a16="http://schemas.microsoft.com/office/drawing/2014/main" id="{9E78DCE4-C529-44FF-9441-4309145557DD}"/>
                  </a:ext>
                </a:extLst>
              </p:cNvPr>
              <p:cNvSpPr txBox="1">
                <a:spLocks noRot="1" noChangeAspect="1" noMove="1" noResize="1" noEditPoints="1" noAdjustHandles="1" noChangeArrowheads="1" noChangeShapeType="1" noTextEdit="1"/>
              </p:cNvSpPr>
              <p:nvPr/>
            </p:nvSpPr>
            <p:spPr>
              <a:xfrm>
                <a:off x="627542" y="1680884"/>
                <a:ext cx="10936916" cy="2199000"/>
              </a:xfrm>
              <a:prstGeom prst="rect">
                <a:avLst/>
              </a:prstGeom>
              <a:blipFill>
                <a:blip r:embed="rId8"/>
                <a:stretch>
                  <a:fillRect l="-613" r="-55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793348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3529621"/>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）原理来决定哪个做父节点、哪个节点需要分裂。对于一组数据，熵越小说明分类结果越好。熵的公式如下：</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𝐸𝑛𝑡𝑟𝑜𝑦</m:t>
                      </m:r>
                      <m:r>
                        <a:rPr lang="en-US" altLang="zh-CN" sz="2000" b="0" i="1" smtClean="0">
                          <a:latin typeface="Cambria Math" panose="02040503050406030204" pitchFamily="18" charset="0"/>
                          <a:ea typeface="微软雅黑" panose="020B0503020204020204" pitchFamily="34" charset="-122"/>
                        </a:rPr>
                        <m:t>=−</m:t>
                      </m:r>
                      <m:nary>
                        <m:naryPr>
                          <m:chr m:val="∑"/>
                          <m:supHide m:val="on"/>
                          <m:ctrlPr>
                            <a:rPr lang="en-US" altLang="zh-CN" sz="2000" b="0" i="1" smtClean="0">
                              <a:latin typeface="Cambria Math" panose="02040503050406030204" pitchFamily="18" charset="0"/>
                              <a:ea typeface="微软雅黑" panose="020B0503020204020204" pitchFamily="34" charset="-122"/>
                            </a:rPr>
                          </m:ctrlPr>
                        </m:naryPr>
                        <m:sub>
                          <m:d>
                            <m:dPr>
                              <m:begChr m:val="{"/>
                              <m:endChr m:val="}"/>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sub>
                        <m:sup/>
                        <m:e>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e>
                          </m:func>
                        </m:e>
                      </m:nary>
                    </m:oMath>
                  </m:oMathPara>
                </a14:m>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当我们分出的数据好瓜、坏瓜各占</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时，</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𝐸𝑛𝑡𝑟𝑜𝑦</m:t>
                      </m:r>
                      <m:r>
                        <a:rPr lang="en-US" altLang="zh-CN" sz="2000" b="0" i="1" smtClean="0">
                          <a:latin typeface="Cambria Math" panose="02040503050406030204" pitchFamily="18" charset="0"/>
                          <a:ea typeface="微软雅黑" panose="020B0503020204020204" pitchFamily="34" charset="-122"/>
                        </a:rPr>
                        <m:t>=−</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0.5×</m:t>
                          </m:r>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0.5+0.5×</m:t>
                              </m:r>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0.5</m:t>
                                  </m:r>
                                </m:e>
                              </m:func>
                            </m:e>
                          </m:func>
                        </m:e>
                      </m:d>
                      <m:r>
                        <a:rPr lang="en-US" altLang="zh-CN" sz="2000" b="0" i="1" smtClean="0">
                          <a:latin typeface="Cambria Math" panose="02040503050406030204" pitchFamily="18" charset="0"/>
                          <a:ea typeface="微软雅黑" panose="020B0503020204020204" pitchFamily="34" charset="-122"/>
                        </a:rPr>
                        <m:t>=1</m:t>
                      </m:r>
                    </m:oMath>
                  </m:oMathPara>
                </a14:m>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此时混乱程度最高，熵为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46" name="文本框 45">
                <a:extLst>
                  <a:ext uri="{FF2B5EF4-FFF2-40B4-BE49-F238E27FC236}">
                    <a16:creationId xmlns:a16="http://schemas.microsoft.com/office/drawing/2014/main" id="{9E78DCE4-C529-44FF-9441-4309145557DD}"/>
                  </a:ext>
                </a:extLst>
              </p:cNvPr>
              <p:cNvSpPr txBox="1">
                <a:spLocks noRot="1" noChangeAspect="1" noMove="1" noResize="1" noEditPoints="1" noAdjustHandles="1" noChangeArrowheads="1" noChangeShapeType="1" noTextEdit="1"/>
              </p:cNvSpPr>
              <p:nvPr/>
            </p:nvSpPr>
            <p:spPr>
              <a:xfrm>
                <a:off x="627542" y="1680884"/>
                <a:ext cx="10936916" cy="3529621"/>
              </a:xfrm>
              <a:prstGeom prst="rect">
                <a:avLst/>
              </a:prstGeom>
              <a:blipFill>
                <a:blip r:embed="rId8"/>
                <a:stretch>
                  <a:fillRect l="-613" r="-557" b="-207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64185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3529621"/>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）原理来决定哪个做父节点、哪个节点需要分裂。对于一组数据，熵越小说明分类结果越好。熵的公式如下：</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𝐸𝑛𝑡𝑟𝑜𝑦</m:t>
                      </m:r>
                      <m:r>
                        <a:rPr lang="en-US" altLang="zh-CN" sz="2000" b="0" i="1" smtClean="0">
                          <a:latin typeface="Cambria Math" panose="02040503050406030204" pitchFamily="18" charset="0"/>
                          <a:ea typeface="微软雅黑" panose="020B0503020204020204" pitchFamily="34" charset="-122"/>
                        </a:rPr>
                        <m:t>=−</m:t>
                      </m:r>
                      <m:nary>
                        <m:naryPr>
                          <m:chr m:val="∑"/>
                          <m:supHide m:val="on"/>
                          <m:ctrlPr>
                            <a:rPr lang="en-US" altLang="zh-CN" sz="2000" b="0" i="1" smtClean="0">
                              <a:latin typeface="Cambria Math" panose="02040503050406030204" pitchFamily="18" charset="0"/>
                              <a:ea typeface="微软雅黑" panose="020B0503020204020204" pitchFamily="34" charset="-122"/>
                            </a:rPr>
                          </m:ctrlPr>
                        </m:naryPr>
                        <m:sub>
                          <m:d>
                            <m:dPr>
                              <m:begChr m:val="{"/>
                              <m:endChr m:val="}"/>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sub>
                        <m:sup/>
                        <m:e>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e>
                          </m:d>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e>
                          </m:func>
                        </m:e>
                      </m:nary>
                    </m:oMath>
                  </m:oMathPara>
                </a14:m>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当我们分出的数据只有好瓜时，</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𝐸𝑛𝑡𝑟𝑜𝑦</m:t>
                      </m:r>
                      <m:r>
                        <a:rPr lang="en-US" altLang="zh-CN" sz="2000" b="0" i="1" smtClean="0">
                          <a:latin typeface="Cambria Math" panose="02040503050406030204" pitchFamily="18" charset="0"/>
                          <a:ea typeface="微软雅黑" panose="020B0503020204020204" pitchFamily="34" charset="-122"/>
                        </a:rPr>
                        <m:t>=−</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1×</m:t>
                          </m:r>
                          <m:func>
                            <m:funcPr>
                              <m:ctrlPr>
                                <a:rPr lang="en-US" altLang="zh-CN" sz="2000" b="0" i="1" smtClean="0">
                                  <a:latin typeface="Cambria Math" panose="02040503050406030204" pitchFamily="18" charset="0"/>
                                  <a:ea typeface="微软雅黑" panose="020B0503020204020204" pitchFamily="34" charset="-122"/>
                                </a:rPr>
                              </m:ctrlPr>
                            </m:funcPr>
                            <m:fName>
                              <m:sSub>
                                <m:sSubPr>
                                  <m:ctrlPr>
                                    <a:rPr lang="en-US" altLang="zh-CN" sz="2000" b="0" i="1" smtClean="0">
                                      <a:latin typeface="Cambria Math" panose="02040503050406030204" pitchFamily="18" charset="0"/>
                                      <a:ea typeface="微软雅黑" panose="020B0503020204020204" pitchFamily="34" charset="-122"/>
                                    </a:rPr>
                                  </m:ctrlPr>
                                </m:sSubPr>
                                <m:e>
                                  <m:r>
                                    <m:rPr>
                                      <m:sty m:val="p"/>
                                    </m:rPr>
                                    <a:rPr lang="en-US" altLang="zh-CN" sz="2000" b="0" i="0" smtClean="0">
                                      <a:latin typeface="Cambria Math" panose="02040503050406030204" pitchFamily="18" charset="0"/>
                                      <a:ea typeface="微软雅黑" panose="020B0503020204020204" pitchFamily="34" charset="-122"/>
                                    </a:rPr>
                                    <m:t>log</m:t>
                                  </m:r>
                                </m:e>
                                <m:sub>
                                  <m:r>
                                    <a:rPr lang="en-US" altLang="zh-CN" sz="2000" b="0" i="1" smtClean="0">
                                      <a:latin typeface="Cambria Math" panose="02040503050406030204" pitchFamily="18" charset="0"/>
                                      <a:ea typeface="微软雅黑" panose="020B0503020204020204" pitchFamily="34" charset="-122"/>
                                    </a:rPr>
                                    <m:t>2</m:t>
                                  </m:r>
                                </m:sub>
                              </m:sSub>
                            </m:fName>
                            <m:e>
                              <m:r>
                                <a:rPr lang="en-US" altLang="zh-CN" sz="2000" b="0" i="1" smtClean="0">
                                  <a:latin typeface="Cambria Math" panose="02040503050406030204" pitchFamily="18" charset="0"/>
                                  <a:ea typeface="微软雅黑" panose="020B0503020204020204" pitchFamily="34" charset="-122"/>
                                </a:rPr>
                                <m:t>1</m:t>
                              </m:r>
                            </m:e>
                          </m:func>
                        </m:e>
                      </m:d>
                      <m:r>
                        <a:rPr lang="en-US" altLang="zh-CN" sz="2000" b="0" i="1" smtClean="0">
                          <a:latin typeface="Cambria Math" panose="02040503050406030204" pitchFamily="18" charset="0"/>
                          <a:ea typeface="微软雅黑" panose="020B0503020204020204" pitchFamily="34" charset="-122"/>
                        </a:rPr>
                        <m:t>=0</m:t>
                      </m:r>
                    </m:oMath>
                  </m:oMathPara>
                </a14:m>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此时混乱程度最低，熵为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p:sp>
            <p:nvSpPr>
              <p:cNvPr id="46" name="文本框 45">
                <a:extLst>
                  <a:ext uri="{FF2B5EF4-FFF2-40B4-BE49-F238E27FC236}">
                    <a16:creationId xmlns:a16="http://schemas.microsoft.com/office/drawing/2014/main" id="{9E78DCE4-C529-44FF-9441-4309145557DD}"/>
                  </a:ext>
                </a:extLst>
              </p:cNvPr>
              <p:cNvSpPr txBox="1">
                <a:spLocks noRot="1" noChangeAspect="1" noMove="1" noResize="1" noEditPoints="1" noAdjustHandles="1" noChangeArrowheads="1" noChangeShapeType="1" noTextEdit="1"/>
              </p:cNvSpPr>
              <p:nvPr/>
            </p:nvSpPr>
            <p:spPr>
              <a:xfrm>
                <a:off x="627542" y="1680884"/>
                <a:ext cx="10936916" cy="3529621"/>
              </a:xfrm>
              <a:prstGeom prst="rect">
                <a:avLst/>
              </a:prstGeom>
              <a:blipFill>
                <a:blip r:embed="rId8"/>
                <a:stretch>
                  <a:fillRect l="-613" r="-557" b="-207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39421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3269613"/>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所以当</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最大为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的时候，是分类效果最差的状态，当它最小为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的时候，是完全分类的状态。因为熵等于零是理想状态，一般实际情况下，熵介于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之间。</a:t>
            </a:r>
          </a:p>
          <a:p>
            <a:pPr algn="just">
              <a:lnSpc>
                <a:spcPct val="150000"/>
              </a:lnSpc>
            </a:pPr>
            <a:endParaRPr lang="zh-CN" altLang="en-US" sz="2000" dirty="0">
              <a:latin typeface="微软雅黑" panose="020B0503020204020204" pitchFamily="34" charset="-122"/>
              <a:ea typeface="微软雅黑" panose="020B0503020204020204" pitchFamily="34" charset="-122"/>
            </a:endParaRPr>
          </a:p>
          <a:p>
            <a:pPr algn="just">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熵的不断最小化，实际上就是提高分类正确率的过程。（决策树分类任务中的目标优化函数）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09945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4192943"/>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基于这个原理，我们构建第一个节点。</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瓜硬度小于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坏瓜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瓜色泽大于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瓜根蒂大于</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瓜触感大于</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2FA5F82C-FFC5-4FE4-BC60-D34ADAD0727A}"/>
              </a:ext>
            </a:extLst>
          </p:cNvPr>
          <p:cNvSpPr/>
          <p:nvPr/>
        </p:nvSpPr>
        <p:spPr>
          <a:xfrm>
            <a:off x="5963920"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p>
        </p:txBody>
      </p:sp>
      <p:sp>
        <p:nvSpPr>
          <p:cNvPr id="9" name="椭圆 8">
            <a:extLst>
              <a:ext uri="{FF2B5EF4-FFF2-40B4-BE49-F238E27FC236}">
                <a16:creationId xmlns:a16="http://schemas.microsoft.com/office/drawing/2014/main" id="{C9305E18-8FCE-43FA-A13E-640CE2319CEE}"/>
              </a:ext>
            </a:extLst>
          </p:cNvPr>
          <p:cNvSpPr/>
          <p:nvPr/>
        </p:nvSpPr>
        <p:spPr>
          <a:xfrm>
            <a:off x="5040284"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EE14B3BA-055F-40A8-9D45-B5DE91A4EBB5}"/>
              </a:ext>
            </a:extLst>
          </p:cNvPr>
          <p:cNvSpPr/>
          <p:nvPr/>
        </p:nvSpPr>
        <p:spPr>
          <a:xfrm>
            <a:off x="7049549"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1" name="直接箭头连接符 10">
            <a:extLst>
              <a:ext uri="{FF2B5EF4-FFF2-40B4-BE49-F238E27FC236}">
                <a16:creationId xmlns:a16="http://schemas.microsoft.com/office/drawing/2014/main" id="{763B7021-C259-439D-9D3B-60E1DBE602D0}"/>
              </a:ext>
            </a:extLst>
          </p:cNvPr>
          <p:cNvCxnSpPr>
            <a:stCxn id="8" idx="4"/>
            <a:endCxn id="9" idx="0"/>
          </p:cNvCxnSpPr>
          <p:nvPr/>
        </p:nvCxnSpPr>
        <p:spPr>
          <a:xfrm flipH="1">
            <a:off x="5714908"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9C5E8A1-B536-4C64-BDDD-0E5117AC5D4D}"/>
              </a:ext>
            </a:extLst>
          </p:cNvPr>
          <p:cNvCxnSpPr>
            <a:cxnSpLocks/>
            <a:stCxn id="8" idx="4"/>
            <a:endCxn id="10" idx="0"/>
          </p:cNvCxnSpPr>
          <p:nvPr/>
        </p:nvCxnSpPr>
        <p:spPr>
          <a:xfrm>
            <a:off x="6638544"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6FB699F-3107-4829-9416-D937D28E4711}"/>
              </a:ext>
            </a:extLst>
          </p:cNvPr>
          <p:cNvSpPr txBox="1"/>
          <p:nvPr/>
        </p:nvSpPr>
        <p:spPr>
          <a:xfrm>
            <a:off x="5910192"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6FC71F2-F30D-4A48-87C9-3509125693DD}"/>
              </a:ext>
            </a:extLst>
          </p:cNvPr>
          <p:cNvSpPr txBox="1"/>
          <p:nvPr/>
        </p:nvSpPr>
        <p:spPr>
          <a:xfrm>
            <a:off x="6793897"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1F16DE9B-5080-4330-ADD4-36B8A7033543}"/>
              </a:ext>
            </a:extLst>
          </p:cNvPr>
          <p:cNvSpPr/>
          <p:nvPr/>
        </p:nvSpPr>
        <p:spPr>
          <a:xfrm>
            <a:off x="9575969"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瓜色泽大于</a:t>
            </a:r>
            <a:r>
              <a:rPr lang="en-US" altLang="zh-CN" sz="1600" b="1" dirty="0">
                <a:latin typeface="微软雅黑" panose="020B0503020204020204" pitchFamily="34" charset="-122"/>
                <a:ea typeface="微软雅黑" panose="020B0503020204020204" pitchFamily="34" charset="-122"/>
              </a:rPr>
              <a:t>70</a:t>
            </a:r>
          </a:p>
        </p:txBody>
      </p:sp>
      <p:sp>
        <p:nvSpPr>
          <p:cNvPr id="17" name="椭圆 16">
            <a:extLst>
              <a:ext uri="{FF2B5EF4-FFF2-40B4-BE49-F238E27FC236}">
                <a16:creationId xmlns:a16="http://schemas.microsoft.com/office/drawing/2014/main" id="{38D7A49E-7F0A-4542-8919-635FC9C40E0D}"/>
              </a:ext>
            </a:extLst>
          </p:cNvPr>
          <p:cNvSpPr/>
          <p:nvPr/>
        </p:nvSpPr>
        <p:spPr>
          <a:xfrm>
            <a:off x="8652333"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D8129A78-61D7-4719-9A29-6A2EB8C335CA}"/>
              </a:ext>
            </a:extLst>
          </p:cNvPr>
          <p:cNvSpPr/>
          <p:nvPr/>
        </p:nvSpPr>
        <p:spPr>
          <a:xfrm>
            <a:off x="10661598"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9" name="直接箭头连接符 18">
            <a:extLst>
              <a:ext uri="{FF2B5EF4-FFF2-40B4-BE49-F238E27FC236}">
                <a16:creationId xmlns:a16="http://schemas.microsoft.com/office/drawing/2014/main" id="{7DF91E29-D904-4B49-ACE1-D39C7C2DA04A}"/>
              </a:ext>
            </a:extLst>
          </p:cNvPr>
          <p:cNvCxnSpPr>
            <a:stCxn id="16" idx="4"/>
            <a:endCxn id="17" idx="0"/>
          </p:cNvCxnSpPr>
          <p:nvPr/>
        </p:nvCxnSpPr>
        <p:spPr>
          <a:xfrm flipH="1">
            <a:off x="9326957"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94A2D54-C9EB-4D48-AC64-074549CFA321}"/>
              </a:ext>
            </a:extLst>
          </p:cNvPr>
          <p:cNvCxnSpPr>
            <a:cxnSpLocks/>
            <a:stCxn id="16" idx="4"/>
            <a:endCxn id="18" idx="0"/>
          </p:cNvCxnSpPr>
          <p:nvPr/>
        </p:nvCxnSpPr>
        <p:spPr>
          <a:xfrm>
            <a:off x="10250593"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F574920-81A3-4BA9-93A6-B3DE475E8AA1}"/>
              </a:ext>
            </a:extLst>
          </p:cNvPr>
          <p:cNvSpPr txBox="1"/>
          <p:nvPr/>
        </p:nvSpPr>
        <p:spPr>
          <a:xfrm>
            <a:off x="9522241"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3CE0275-2B58-4C28-8C07-18E1C5C763BC}"/>
              </a:ext>
            </a:extLst>
          </p:cNvPr>
          <p:cNvSpPr txBox="1"/>
          <p:nvPr/>
        </p:nvSpPr>
        <p:spPr>
          <a:xfrm>
            <a:off x="10405946"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27FF2CD5-D7D6-43BC-AC34-9CCD9196281D}"/>
              </a:ext>
            </a:extLst>
          </p:cNvPr>
          <p:cNvSpPr/>
          <p:nvPr/>
        </p:nvSpPr>
        <p:spPr>
          <a:xfrm>
            <a:off x="5963920" y="44135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9</a:t>
            </a:r>
          </a:p>
        </p:txBody>
      </p:sp>
      <p:sp>
        <p:nvSpPr>
          <p:cNvPr id="24" name="椭圆 23">
            <a:extLst>
              <a:ext uri="{FF2B5EF4-FFF2-40B4-BE49-F238E27FC236}">
                <a16:creationId xmlns:a16="http://schemas.microsoft.com/office/drawing/2014/main" id="{F929DDBF-FF75-4F1F-BDDE-CC6ACB81B773}"/>
              </a:ext>
            </a:extLst>
          </p:cNvPr>
          <p:cNvSpPr/>
          <p:nvPr/>
        </p:nvSpPr>
        <p:spPr>
          <a:xfrm>
            <a:off x="5040284"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9F010E25-651A-4044-9427-96F352D4844C}"/>
              </a:ext>
            </a:extLst>
          </p:cNvPr>
          <p:cNvSpPr/>
          <p:nvPr/>
        </p:nvSpPr>
        <p:spPr>
          <a:xfrm>
            <a:off x="7049549"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26" name="直接箭头连接符 25">
            <a:extLst>
              <a:ext uri="{FF2B5EF4-FFF2-40B4-BE49-F238E27FC236}">
                <a16:creationId xmlns:a16="http://schemas.microsoft.com/office/drawing/2014/main" id="{2B956C03-5C90-4B6E-9AEA-758E2068DB65}"/>
              </a:ext>
            </a:extLst>
          </p:cNvPr>
          <p:cNvCxnSpPr>
            <a:stCxn id="23" idx="4"/>
            <a:endCxn id="24" idx="0"/>
          </p:cNvCxnSpPr>
          <p:nvPr/>
        </p:nvCxnSpPr>
        <p:spPr>
          <a:xfrm flipH="1">
            <a:off x="5714908" y="4968279"/>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F6ADF1C-0C70-46AC-BEFF-803736496BB2}"/>
              </a:ext>
            </a:extLst>
          </p:cNvPr>
          <p:cNvCxnSpPr>
            <a:cxnSpLocks/>
            <a:stCxn id="23" idx="4"/>
            <a:endCxn id="25" idx="0"/>
          </p:cNvCxnSpPr>
          <p:nvPr/>
        </p:nvCxnSpPr>
        <p:spPr>
          <a:xfrm>
            <a:off x="6638544" y="4968279"/>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211526B-9704-4EAD-8ECB-DCE07C8FA1AF}"/>
              </a:ext>
            </a:extLst>
          </p:cNvPr>
          <p:cNvSpPr txBox="1"/>
          <p:nvPr/>
        </p:nvSpPr>
        <p:spPr>
          <a:xfrm>
            <a:off x="5910192" y="496311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4884EC1-B6DE-46F4-8F06-39B504749B97}"/>
              </a:ext>
            </a:extLst>
          </p:cNvPr>
          <p:cNvSpPr txBox="1"/>
          <p:nvPr/>
        </p:nvSpPr>
        <p:spPr>
          <a:xfrm>
            <a:off x="6793897" y="496039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DF4742D1-A0F3-4C69-9185-EDEA6333D471}"/>
              </a:ext>
            </a:extLst>
          </p:cNvPr>
          <p:cNvSpPr/>
          <p:nvPr/>
        </p:nvSpPr>
        <p:spPr>
          <a:xfrm>
            <a:off x="9575969" y="44064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80</a:t>
            </a:r>
          </a:p>
        </p:txBody>
      </p:sp>
      <p:sp>
        <p:nvSpPr>
          <p:cNvPr id="31" name="椭圆 30">
            <a:extLst>
              <a:ext uri="{FF2B5EF4-FFF2-40B4-BE49-F238E27FC236}">
                <a16:creationId xmlns:a16="http://schemas.microsoft.com/office/drawing/2014/main" id="{FBC3B9D7-69A5-4396-B3F7-0B0DF41BC0F2}"/>
              </a:ext>
            </a:extLst>
          </p:cNvPr>
          <p:cNvSpPr/>
          <p:nvPr/>
        </p:nvSpPr>
        <p:spPr>
          <a:xfrm>
            <a:off x="8652333"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384B1A84-CE7C-4C41-871A-E11D06A017F9}"/>
              </a:ext>
            </a:extLst>
          </p:cNvPr>
          <p:cNvSpPr/>
          <p:nvPr/>
        </p:nvSpPr>
        <p:spPr>
          <a:xfrm>
            <a:off x="10661598"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33" name="直接箭头连接符 32">
            <a:extLst>
              <a:ext uri="{FF2B5EF4-FFF2-40B4-BE49-F238E27FC236}">
                <a16:creationId xmlns:a16="http://schemas.microsoft.com/office/drawing/2014/main" id="{13CE62B1-E157-4F66-B2A2-F4B4DEB32C45}"/>
              </a:ext>
            </a:extLst>
          </p:cNvPr>
          <p:cNvCxnSpPr>
            <a:stCxn id="30" idx="4"/>
            <a:endCxn id="31" idx="0"/>
          </p:cNvCxnSpPr>
          <p:nvPr/>
        </p:nvCxnSpPr>
        <p:spPr>
          <a:xfrm flipH="1">
            <a:off x="9326957" y="4961202"/>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D844DEA-BAED-42C5-A34D-9674A4872602}"/>
              </a:ext>
            </a:extLst>
          </p:cNvPr>
          <p:cNvCxnSpPr>
            <a:cxnSpLocks/>
            <a:stCxn id="30" idx="4"/>
            <a:endCxn id="32" idx="0"/>
          </p:cNvCxnSpPr>
          <p:nvPr/>
        </p:nvCxnSpPr>
        <p:spPr>
          <a:xfrm>
            <a:off x="10250593" y="4961202"/>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709E0E3-AC3F-4322-9882-1D4BFB8B1712}"/>
              </a:ext>
            </a:extLst>
          </p:cNvPr>
          <p:cNvSpPr txBox="1"/>
          <p:nvPr/>
        </p:nvSpPr>
        <p:spPr>
          <a:xfrm>
            <a:off x="9522241" y="495603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EDAE11E-3C44-4B7F-85DF-9674869E7A6E}"/>
              </a:ext>
            </a:extLst>
          </p:cNvPr>
          <p:cNvSpPr txBox="1"/>
          <p:nvPr/>
        </p:nvSpPr>
        <p:spPr>
          <a:xfrm>
            <a:off x="10405946" y="495331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1028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4192943"/>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基于这个原理，我们构建第一个节点。</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1. </a:t>
            </a:r>
            <a:r>
              <a:rPr lang="zh-CN" altLang="en-US" sz="2000" b="1" dirty="0">
                <a:solidFill>
                  <a:srgbClr val="FF0000"/>
                </a:solidFill>
                <a:latin typeface="微软雅黑" panose="020B0503020204020204" pitchFamily="34" charset="-122"/>
                <a:ea typeface="微软雅黑" panose="020B0503020204020204" pitchFamily="34" charset="-122"/>
              </a:rPr>
              <a:t>瓜硬度小于</a:t>
            </a:r>
            <a:r>
              <a:rPr lang="en-US" altLang="zh-CN" sz="2000" b="1" dirty="0">
                <a:solidFill>
                  <a:srgbClr val="FF0000"/>
                </a:solidFill>
                <a:latin typeface="微软雅黑" panose="020B0503020204020204" pitchFamily="34" charset="-122"/>
                <a:ea typeface="微软雅黑" panose="020B0503020204020204" pitchFamily="34" charset="-122"/>
              </a:rPr>
              <a:t>70</a:t>
            </a:r>
            <a:r>
              <a:rPr lang="zh-CN" altLang="en-US" sz="2000" b="1" dirty="0">
                <a:solidFill>
                  <a:srgbClr val="FF0000"/>
                </a:solidFill>
                <a:latin typeface="微软雅黑" panose="020B0503020204020204" pitchFamily="34" charset="-122"/>
                <a:ea typeface="微软雅黑" panose="020B0503020204020204" pitchFamily="34" charset="-122"/>
              </a:rPr>
              <a:t>为</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坏瓜</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：分错</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瓜色泽大于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瓜根蒂大于</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瓜触感大于</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0183F990-3EBB-48E5-A34F-F3D69A08882F}"/>
              </a:ext>
            </a:extLst>
          </p:cNvPr>
          <p:cNvSpPr/>
          <p:nvPr/>
        </p:nvSpPr>
        <p:spPr>
          <a:xfrm>
            <a:off x="5963920"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p>
        </p:txBody>
      </p:sp>
      <p:sp>
        <p:nvSpPr>
          <p:cNvPr id="9" name="椭圆 8">
            <a:extLst>
              <a:ext uri="{FF2B5EF4-FFF2-40B4-BE49-F238E27FC236}">
                <a16:creationId xmlns:a16="http://schemas.microsoft.com/office/drawing/2014/main" id="{FCDE87BF-FC4D-4B43-B10C-DD9290C92F70}"/>
              </a:ext>
            </a:extLst>
          </p:cNvPr>
          <p:cNvSpPr/>
          <p:nvPr/>
        </p:nvSpPr>
        <p:spPr>
          <a:xfrm>
            <a:off x="5040284"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370CBD1D-2D30-4F63-9D8A-E2C1D2DFDC17}"/>
              </a:ext>
            </a:extLst>
          </p:cNvPr>
          <p:cNvSpPr/>
          <p:nvPr/>
        </p:nvSpPr>
        <p:spPr>
          <a:xfrm>
            <a:off x="7049549"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1" name="直接箭头连接符 10">
            <a:extLst>
              <a:ext uri="{FF2B5EF4-FFF2-40B4-BE49-F238E27FC236}">
                <a16:creationId xmlns:a16="http://schemas.microsoft.com/office/drawing/2014/main" id="{AF94B160-D9DE-4FE8-91E0-B7B90E2BA31A}"/>
              </a:ext>
            </a:extLst>
          </p:cNvPr>
          <p:cNvCxnSpPr>
            <a:stCxn id="8" idx="4"/>
            <a:endCxn id="9" idx="0"/>
          </p:cNvCxnSpPr>
          <p:nvPr/>
        </p:nvCxnSpPr>
        <p:spPr>
          <a:xfrm flipH="1">
            <a:off x="5714908"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1592798-9BB4-427F-95D3-FA44DB960111}"/>
              </a:ext>
            </a:extLst>
          </p:cNvPr>
          <p:cNvCxnSpPr>
            <a:cxnSpLocks/>
            <a:stCxn id="8" idx="4"/>
            <a:endCxn id="10" idx="0"/>
          </p:cNvCxnSpPr>
          <p:nvPr/>
        </p:nvCxnSpPr>
        <p:spPr>
          <a:xfrm>
            <a:off x="6638544"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85827D-4023-4789-B888-017F89B70E3A}"/>
              </a:ext>
            </a:extLst>
          </p:cNvPr>
          <p:cNvSpPr txBox="1"/>
          <p:nvPr/>
        </p:nvSpPr>
        <p:spPr>
          <a:xfrm>
            <a:off x="5910192"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E8F2B9C-4FC5-4472-8EFE-C006BBC5E1F3}"/>
              </a:ext>
            </a:extLst>
          </p:cNvPr>
          <p:cNvSpPr txBox="1"/>
          <p:nvPr/>
        </p:nvSpPr>
        <p:spPr>
          <a:xfrm>
            <a:off x="6793897"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CF97D4C9-6A09-4C0F-A5C8-6ECC01BDF060}"/>
              </a:ext>
            </a:extLst>
          </p:cNvPr>
          <p:cNvSpPr/>
          <p:nvPr/>
        </p:nvSpPr>
        <p:spPr>
          <a:xfrm>
            <a:off x="9575969"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瓜色泽大于</a:t>
            </a:r>
            <a:r>
              <a:rPr lang="en-US" altLang="zh-CN" sz="1600" b="1" dirty="0">
                <a:latin typeface="微软雅黑" panose="020B0503020204020204" pitchFamily="34" charset="-122"/>
                <a:ea typeface="微软雅黑" panose="020B0503020204020204" pitchFamily="34" charset="-122"/>
              </a:rPr>
              <a:t>70</a:t>
            </a:r>
          </a:p>
        </p:txBody>
      </p:sp>
      <p:sp>
        <p:nvSpPr>
          <p:cNvPr id="17" name="椭圆 16">
            <a:extLst>
              <a:ext uri="{FF2B5EF4-FFF2-40B4-BE49-F238E27FC236}">
                <a16:creationId xmlns:a16="http://schemas.microsoft.com/office/drawing/2014/main" id="{D04FEFF1-75EC-4CA4-ACD1-F2AFAB63D5FB}"/>
              </a:ext>
            </a:extLst>
          </p:cNvPr>
          <p:cNvSpPr/>
          <p:nvPr/>
        </p:nvSpPr>
        <p:spPr>
          <a:xfrm>
            <a:off x="8652333"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D3168D01-F6C5-4D05-8A88-3A51A238D52E}"/>
              </a:ext>
            </a:extLst>
          </p:cNvPr>
          <p:cNvSpPr/>
          <p:nvPr/>
        </p:nvSpPr>
        <p:spPr>
          <a:xfrm>
            <a:off x="10661598"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9" name="直接箭头连接符 18">
            <a:extLst>
              <a:ext uri="{FF2B5EF4-FFF2-40B4-BE49-F238E27FC236}">
                <a16:creationId xmlns:a16="http://schemas.microsoft.com/office/drawing/2014/main" id="{7D57EA51-C17D-4266-8094-3398872E8209}"/>
              </a:ext>
            </a:extLst>
          </p:cNvPr>
          <p:cNvCxnSpPr>
            <a:stCxn id="16" idx="4"/>
            <a:endCxn id="17" idx="0"/>
          </p:cNvCxnSpPr>
          <p:nvPr/>
        </p:nvCxnSpPr>
        <p:spPr>
          <a:xfrm flipH="1">
            <a:off x="9326957"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1B6859D-CCB3-49CF-8895-5E57432B3A6A}"/>
              </a:ext>
            </a:extLst>
          </p:cNvPr>
          <p:cNvCxnSpPr>
            <a:cxnSpLocks/>
            <a:stCxn id="16" idx="4"/>
            <a:endCxn id="18" idx="0"/>
          </p:cNvCxnSpPr>
          <p:nvPr/>
        </p:nvCxnSpPr>
        <p:spPr>
          <a:xfrm>
            <a:off x="10250593"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3057356-67AD-47C5-A5EF-B1362B5EFAD2}"/>
              </a:ext>
            </a:extLst>
          </p:cNvPr>
          <p:cNvSpPr txBox="1"/>
          <p:nvPr/>
        </p:nvSpPr>
        <p:spPr>
          <a:xfrm>
            <a:off x="9522241"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E6EB615-DF1B-422F-9317-CBF94F36F2A1}"/>
              </a:ext>
            </a:extLst>
          </p:cNvPr>
          <p:cNvSpPr txBox="1"/>
          <p:nvPr/>
        </p:nvSpPr>
        <p:spPr>
          <a:xfrm>
            <a:off x="10405946"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A417F9B8-AC57-453E-BCB6-315757D24958}"/>
              </a:ext>
            </a:extLst>
          </p:cNvPr>
          <p:cNvSpPr/>
          <p:nvPr/>
        </p:nvSpPr>
        <p:spPr>
          <a:xfrm>
            <a:off x="5963920" y="44135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9</a:t>
            </a:r>
          </a:p>
        </p:txBody>
      </p:sp>
      <p:sp>
        <p:nvSpPr>
          <p:cNvPr id="24" name="椭圆 23">
            <a:extLst>
              <a:ext uri="{FF2B5EF4-FFF2-40B4-BE49-F238E27FC236}">
                <a16:creationId xmlns:a16="http://schemas.microsoft.com/office/drawing/2014/main" id="{6EE281BF-2C26-4B43-96A7-C64916D0FDA3}"/>
              </a:ext>
            </a:extLst>
          </p:cNvPr>
          <p:cNvSpPr/>
          <p:nvPr/>
        </p:nvSpPr>
        <p:spPr>
          <a:xfrm>
            <a:off x="5040284"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6F832C52-369F-4BF8-8175-4207887A310D}"/>
              </a:ext>
            </a:extLst>
          </p:cNvPr>
          <p:cNvSpPr/>
          <p:nvPr/>
        </p:nvSpPr>
        <p:spPr>
          <a:xfrm>
            <a:off x="7049549"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26" name="直接箭头连接符 25">
            <a:extLst>
              <a:ext uri="{FF2B5EF4-FFF2-40B4-BE49-F238E27FC236}">
                <a16:creationId xmlns:a16="http://schemas.microsoft.com/office/drawing/2014/main" id="{AA9DE142-1E3E-4D60-B4C8-DA549DC00765}"/>
              </a:ext>
            </a:extLst>
          </p:cNvPr>
          <p:cNvCxnSpPr>
            <a:stCxn id="23" idx="4"/>
            <a:endCxn id="24" idx="0"/>
          </p:cNvCxnSpPr>
          <p:nvPr/>
        </p:nvCxnSpPr>
        <p:spPr>
          <a:xfrm flipH="1">
            <a:off x="5714908" y="4968279"/>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14E0755-EF72-4520-BD26-F2F564EBD184}"/>
              </a:ext>
            </a:extLst>
          </p:cNvPr>
          <p:cNvCxnSpPr>
            <a:cxnSpLocks/>
            <a:stCxn id="23" idx="4"/>
            <a:endCxn id="25" idx="0"/>
          </p:cNvCxnSpPr>
          <p:nvPr/>
        </p:nvCxnSpPr>
        <p:spPr>
          <a:xfrm>
            <a:off x="6638544" y="4968279"/>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2AC2FB1-F4F0-42A3-8276-DB6D4323A8FD}"/>
              </a:ext>
            </a:extLst>
          </p:cNvPr>
          <p:cNvSpPr txBox="1"/>
          <p:nvPr/>
        </p:nvSpPr>
        <p:spPr>
          <a:xfrm>
            <a:off x="5910192" y="496311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48326D0-ADE0-4322-812E-461381D4C055}"/>
              </a:ext>
            </a:extLst>
          </p:cNvPr>
          <p:cNvSpPr txBox="1"/>
          <p:nvPr/>
        </p:nvSpPr>
        <p:spPr>
          <a:xfrm>
            <a:off x="6793897" y="496039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755818D6-F36A-4278-938E-7B0C604FBAAF}"/>
              </a:ext>
            </a:extLst>
          </p:cNvPr>
          <p:cNvSpPr/>
          <p:nvPr/>
        </p:nvSpPr>
        <p:spPr>
          <a:xfrm>
            <a:off x="9575969" y="44064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80</a:t>
            </a:r>
          </a:p>
        </p:txBody>
      </p:sp>
      <p:sp>
        <p:nvSpPr>
          <p:cNvPr id="31" name="椭圆 30">
            <a:extLst>
              <a:ext uri="{FF2B5EF4-FFF2-40B4-BE49-F238E27FC236}">
                <a16:creationId xmlns:a16="http://schemas.microsoft.com/office/drawing/2014/main" id="{AA1D446B-D5DC-48E3-A176-81C08D0E2F1E}"/>
              </a:ext>
            </a:extLst>
          </p:cNvPr>
          <p:cNvSpPr/>
          <p:nvPr/>
        </p:nvSpPr>
        <p:spPr>
          <a:xfrm>
            <a:off x="8652333"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7357C6F0-A8A8-445D-87CE-3530D9EBE1F6}"/>
              </a:ext>
            </a:extLst>
          </p:cNvPr>
          <p:cNvSpPr/>
          <p:nvPr/>
        </p:nvSpPr>
        <p:spPr>
          <a:xfrm>
            <a:off x="10661598"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33" name="直接箭头连接符 32">
            <a:extLst>
              <a:ext uri="{FF2B5EF4-FFF2-40B4-BE49-F238E27FC236}">
                <a16:creationId xmlns:a16="http://schemas.microsoft.com/office/drawing/2014/main" id="{B8A44488-FB42-4C9F-A232-4095FFA30859}"/>
              </a:ext>
            </a:extLst>
          </p:cNvPr>
          <p:cNvCxnSpPr>
            <a:stCxn id="30" idx="4"/>
            <a:endCxn id="31" idx="0"/>
          </p:cNvCxnSpPr>
          <p:nvPr/>
        </p:nvCxnSpPr>
        <p:spPr>
          <a:xfrm flipH="1">
            <a:off x="9326957" y="4961202"/>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2A2B1B2-9C80-4F50-886F-9134F9741E59}"/>
              </a:ext>
            </a:extLst>
          </p:cNvPr>
          <p:cNvCxnSpPr>
            <a:cxnSpLocks/>
            <a:stCxn id="30" idx="4"/>
            <a:endCxn id="32" idx="0"/>
          </p:cNvCxnSpPr>
          <p:nvPr/>
        </p:nvCxnSpPr>
        <p:spPr>
          <a:xfrm>
            <a:off x="10250593" y="4961202"/>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9C78BCC-8BB9-43A2-AFF5-B9974822C857}"/>
              </a:ext>
            </a:extLst>
          </p:cNvPr>
          <p:cNvSpPr txBox="1"/>
          <p:nvPr/>
        </p:nvSpPr>
        <p:spPr>
          <a:xfrm>
            <a:off x="9522241" y="495603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050A40A-4F4C-4FCE-9055-28635CEB45E0}"/>
              </a:ext>
            </a:extLst>
          </p:cNvPr>
          <p:cNvSpPr txBox="1"/>
          <p:nvPr/>
        </p:nvSpPr>
        <p:spPr>
          <a:xfrm>
            <a:off x="10405946" y="495331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3D467EA-881F-486E-AEEF-6FB444CBC13A}"/>
              </a:ext>
            </a:extLst>
          </p:cNvPr>
          <p:cNvSpPr txBox="1"/>
          <p:nvPr/>
        </p:nvSpPr>
        <p:spPr>
          <a:xfrm>
            <a:off x="6685596" y="2805288"/>
            <a:ext cx="1010655" cy="1400882"/>
          </a:xfrm>
          <a:custGeom>
            <a:avLst/>
            <a:gdLst/>
            <a:ahLst/>
            <a:cxnLst/>
            <a:rect l="l" t="t" r="r" b="b"/>
            <a:pathLst>
              <a:path w="1010655" h="1400882">
                <a:moveTo>
                  <a:pt x="836935" y="0"/>
                </a:moveTo>
                <a:lnTo>
                  <a:pt x="1010655" y="0"/>
                </a:lnTo>
                <a:lnTo>
                  <a:pt x="634976" y="1400882"/>
                </a:lnTo>
                <a:lnTo>
                  <a:pt x="462967" y="1400882"/>
                </a:lnTo>
                <a:lnTo>
                  <a:pt x="167730" y="724830"/>
                </a:lnTo>
                <a:lnTo>
                  <a:pt x="0" y="724830"/>
                </a:lnTo>
                <a:lnTo>
                  <a:pt x="0" y="574216"/>
                </a:lnTo>
                <a:lnTo>
                  <a:pt x="314921" y="574216"/>
                </a:lnTo>
                <a:lnTo>
                  <a:pt x="542553" y="1109067"/>
                </a:lnTo>
                <a:close/>
              </a:path>
            </a:pathLst>
          </a:custGeom>
          <a:solidFill>
            <a:srgbClr val="FF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dirty="0">
              <a:solidFill>
                <a:srgbClr val="FF0000"/>
              </a:solidFill>
            </a:endParaRPr>
          </a:p>
        </p:txBody>
      </p:sp>
    </p:spTree>
    <p:custDataLst>
      <p:tags r:id="rId1"/>
    </p:custDataLst>
    <p:extLst>
      <p:ext uri="{BB962C8B-B14F-4D97-AF65-F5344CB8AC3E}">
        <p14:creationId xmlns:p14="http://schemas.microsoft.com/office/powerpoint/2010/main" val="189590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C4EA6E98-3210-4522-B706-D07BA1334152}"/>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3" name="矩形 2">
            <a:extLst>
              <a:ext uri="{FF2B5EF4-FFF2-40B4-BE49-F238E27FC236}">
                <a16:creationId xmlns:a16="http://schemas.microsoft.com/office/drawing/2014/main" id="{313FA43B-4833-4A86-BFAD-408741B367A6}"/>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27">
            <a:extLst>
              <a:ext uri="{FF2B5EF4-FFF2-40B4-BE49-F238E27FC236}">
                <a16:creationId xmlns:a16="http://schemas.microsoft.com/office/drawing/2014/main" id="{D4D6D5B8-0943-47F7-9846-122CCEB06F16}"/>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28">
            <a:extLst>
              <a:ext uri="{FF2B5EF4-FFF2-40B4-BE49-F238E27FC236}">
                <a16:creationId xmlns:a16="http://schemas.microsoft.com/office/drawing/2014/main" id="{E56BEC93-2C01-46EF-8CF5-08D4CE23C3C4}"/>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文本框 5">
            <a:extLst>
              <a:ext uri="{FF2B5EF4-FFF2-40B4-BE49-F238E27FC236}">
                <a16:creationId xmlns:a16="http://schemas.microsoft.com/office/drawing/2014/main" id="{000C8158-EA3D-489B-A3AD-14188F7CC58B}"/>
              </a:ext>
            </a:extLst>
          </p:cNvPr>
          <p:cNvSpPr txBox="1"/>
          <p:nvPr/>
        </p:nvSpPr>
        <p:spPr>
          <a:xfrm>
            <a:off x="0" y="1101594"/>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回顾一下回归的三个要点</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2FE760B9-E5B8-4708-8359-73F3DF714194}"/>
              </a:ext>
            </a:extLst>
          </p:cNvPr>
          <p:cNvSpPr txBox="1"/>
          <p:nvPr/>
        </p:nvSpPr>
        <p:spPr>
          <a:xfrm>
            <a:off x="528636" y="1894934"/>
            <a:ext cx="9967681" cy="960776"/>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8" name="Picture 4">
            <a:extLst>
              <a:ext uri="{FF2B5EF4-FFF2-40B4-BE49-F238E27FC236}">
                <a16:creationId xmlns:a16="http://schemas.microsoft.com/office/drawing/2014/main" id="{4D152F7D-C078-47A2-B27E-2222CF451D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720" y="943879"/>
            <a:ext cx="5288280" cy="28840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11ACCE6A-EC7A-48F3-8835-AEA932BF7925}"/>
              </a:ext>
            </a:extLst>
          </p:cNvPr>
          <p:cNvGrpSpPr/>
          <p:nvPr/>
        </p:nvGrpSpPr>
        <p:grpSpPr>
          <a:xfrm>
            <a:off x="7955280" y="297180"/>
            <a:ext cx="1108710" cy="604166"/>
            <a:chOff x="7955280" y="297180"/>
            <a:chExt cx="1108710" cy="604166"/>
          </a:xfrm>
        </p:grpSpPr>
        <p:sp>
          <p:nvSpPr>
            <p:cNvPr id="10" name="椭圆 9">
              <a:extLst>
                <a:ext uri="{FF2B5EF4-FFF2-40B4-BE49-F238E27FC236}">
                  <a16:creationId xmlns:a16="http://schemas.microsoft.com/office/drawing/2014/main" id="{2674CFA2-D917-4241-B642-344B455A44C1}"/>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D89012B-03DF-43AF-9269-564675ECAD94}"/>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B9C038C7-AA8F-4A16-867B-BE72A553542F}"/>
              </a:ext>
            </a:extLst>
          </p:cNvPr>
          <p:cNvGrpSpPr/>
          <p:nvPr/>
        </p:nvGrpSpPr>
        <p:grpSpPr>
          <a:xfrm>
            <a:off x="1419326" y="4967866"/>
            <a:ext cx="1108710" cy="604166"/>
            <a:chOff x="7955280" y="297180"/>
            <a:chExt cx="1108710" cy="604166"/>
          </a:xfrm>
        </p:grpSpPr>
        <p:sp>
          <p:nvSpPr>
            <p:cNvPr id="13" name="椭圆 12">
              <a:extLst>
                <a:ext uri="{FF2B5EF4-FFF2-40B4-BE49-F238E27FC236}">
                  <a16:creationId xmlns:a16="http://schemas.microsoft.com/office/drawing/2014/main" id="{CFF3FB95-1BAF-47C9-9DAE-E932D3EDC240}"/>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8C92653-F7E0-41C6-89F3-BBCA4E7A57EF}"/>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ACE686DF-E948-485F-8E6B-4547AA518AE4}"/>
              </a:ext>
            </a:extLst>
          </p:cNvPr>
          <p:cNvSpPr txBox="1"/>
          <p:nvPr/>
        </p:nvSpPr>
        <p:spPr>
          <a:xfrm>
            <a:off x="2428924" y="4899593"/>
            <a:ext cx="1676330"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MSE</a:t>
            </a:r>
            <a:endParaRPr lang="zh-CN" altLang="en-US" sz="3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45304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961289"/>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：由增熵（</a:t>
            </a:r>
            <a:r>
              <a:rPr lang="en-US" altLang="zh-CN" sz="2000" dirty="0">
                <a:latin typeface="微软雅黑" panose="020B0503020204020204" pitchFamily="34" charset="-122"/>
                <a:ea typeface="微软雅黑" panose="020B0503020204020204" pitchFamily="34" charset="-122"/>
              </a:rPr>
              <a:t>Entropy</a:t>
            </a:r>
            <a:r>
              <a:rPr lang="zh-CN" altLang="en-US" sz="2000" dirty="0">
                <a:latin typeface="微软雅黑" panose="020B0503020204020204" pitchFamily="34" charset="-122"/>
                <a:ea typeface="微软雅黑" panose="020B0503020204020204" pitchFamily="34" charset="-122"/>
              </a:rPr>
              <a:t>）原理来决定哪个做父节点、哪个节点需要分裂。对于一组数据，熵越小说明分类结果越好。</a:t>
            </a:r>
            <a:endParaRPr lang="en-US" altLang="zh-CN" sz="2000"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0183F990-3EBB-48E5-A34F-F3D69A08882F}"/>
              </a:ext>
            </a:extLst>
          </p:cNvPr>
          <p:cNvSpPr/>
          <p:nvPr/>
        </p:nvSpPr>
        <p:spPr>
          <a:xfrm>
            <a:off x="5963920"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p>
        </p:txBody>
      </p:sp>
      <p:sp>
        <p:nvSpPr>
          <p:cNvPr id="9" name="椭圆 8">
            <a:extLst>
              <a:ext uri="{FF2B5EF4-FFF2-40B4-BE49-F238E27FC236}">
                <a16:creationId xmlns:a16="http://schemas.microsoft.com/office/drawing/2014/main" id="{FCDE87BF-FC4D-4B43-B10C-DD9290C92F70}"/>
              </a:ext>
            </a:extLst>
          </p:cNvPr>
          <p:cNvSpPr/>
          <p:nvPr/>
        </p:nvSpPr>
        <p:spPr>
          <a:xfrm>
            <a:off x="5040284"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370CBD1D-2D30-4F63-9D8A-E2C1D2DFDC17}"/>
              </a:ext>
            </a:extLst>
          </p:cNvPr>
          <p:cNvSpPr/>
          <p:nvPr/>
        </p:nvSpPr>
        <p:spPr>
          <a:xfrm>
            <a:off x="7049549"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1" name="直接箭头连接符 10">
            <a:extLst>
              <a:ext uri="{FF2B5EF4-FFF2-40B4-BE49-F238E27FC236}">
                <a16:creationId xmlns:a16="http://schemas.microsoft.com/office/drawing/2014/main" id="{AF94B160-D9DE-4FE8-91E0-B7B90E2BA31A}"/>
              </a:ext>
            </a:extLst>
          </p:cNvPr>
          <p:cNvCxnSpPr>
            <a:stCxn id="8" idx="4"/>
            <a:endCxn id="9" idx="0"/>
          </p:cNvCxnSpPr>
          <p:nvPr/>
        </p:nvCxnSpPr>
        <p:spPr>
          <a:xfrm flipH="1">
            <a:off x="5714908"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1592798-9BB4-427F-95D3-FA44DB960111}"/>
              </a:ext>
            </a:extLst>
          </p:cNvPr>
          <p:cNvCxnSpPr>
            <a:cxnSpLocks/>
            <a:stCxn id="8" idx="4"/>
            <a:endCxn id="10" idx="0"/>
          </p:cNvCxnSpPr>
          <p:nvPr/>
        </p:nvCxnSpPr>
        <p:spPr>
          <a:xfrm>
            <a:off x="6638544"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85827D-4023-4789-B888-017F89B70E3A}"/>
              </a:ext>
            </a:extLst>
          </p:cNvPr>
          <p:cNvSpPr txBox="1"/>
          <p:nvPr/>
        </p:nvSpPr>
        <p:spPr>
          <a:xfrm>
            <a:off x="5910192"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E8F2B9C-4FC5-4472-8EFE-C006BBC5E1F3}"/>
              </a:ext>
            </a:extLst>
          </p:cNvPr>
          <p:cNvSpPr txBox="1"/>
          <p:nvPr/>
        </p:nvSpPr>
        <p:spPr>
          <a:xfrm>
            <a:off x="6793897"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2C9122E7-BBBF-421A-803A-46E418990B19}"/>
              </a:ext>
            </a:extLst>
          </p:cNvPr>
          <p:cNvCxnSpPr>
            <a:cxnSpLocks/>
            <a:endCxn id="10" idx="3"/>
          </p:cNvCxnSpPr>
          <p:nvPr/>
        </p:nvCxnSpPr>
        <p:spPr>
          <a:xfrm flipV="1">
            <a:off x="6793897" y="3765339"/>
            <a:ext cx="453245" cy="47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C9082E9-37A8-4571-BC08-6F5152B4E099}"/>
              </a:ext>
            </a:extLst>
          </p:cNvPr>
          <p:cNvSpPr txBox="1"/>
          <p:nvPr/>
        </p:nvSpPr>
        <p:spPr>
          <a:xfrm>
            <a:off x="5398104" y="4246449"/>
            <a:ext cx="2788088"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这些节点同理构造</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86877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1884618"/>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可以知道</a:t>
            </a: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存在一个问题，那就是越细小的分割分类错误率越小，所以</a:t>
            </a:r>
            <a:r>
              <a:rPr lang="en-US" altLang="zh-CN" sz="2000" dirty="0">
                <a:latin typeface="微软雅黑" panose="020B0503020204020204" pitchFamily="34" charset="-122"/>
                <a:ea typeface="微软雅黑" panose="020B0503020204020204" pitchFamily="34" charset="-122"/>
              </a:rPr>
              <a:t>ID3</a:t>
            </a:r>
            <a:r>
              <a:rPr lang="zh-CN" altLang="en-US" sz="2000" dirty="0">
                <a:latin typeface="微软雅黑" panose="020B0503020204020204" pitchFamily="34" charset="-122"/>
                <a:ea typeface="微软雅黑" panose="020B0503020204020204" pitchFamily="34" charset="-122"/>
              </a:rPr>
              <a:t>会越分越细，比如以第一个属性为例：设阈值小于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可将样本分为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组，但是分错了</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个。如果设阈值小于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，再加上阈值等于</a:t>
            </a:r>
            <a:r>
              <a:rPr lang="en-US" altLang="zh-CN" sz="2000" dirty="0">
                <a:latin typeface="微软雅黑" panose="020B0503020204020204" pitchFamily="34" charset="-122"/>
                <a:ea typeface="微软雅黑" panose="020B0503020204020204" pitchFamily="34" charset="-122"/>
              </a:rPr>
              <a:t>95</a:t>
            </a:r>
            <a:r>
              <a:rPr lang="zh-CN" altLang="en-US" sz="2000" dirty="0">
                <a:latin typeface="微软雅黑" panose="020B0503020204020204" pitchFamily="34" charset="-122"/>
                <a:ea typeface="微软雅黑" panose="020B0503020204020204" pitchFamily="34" charset="-122"/>
              </a:rPr>
              <a:t>，那么分错率降到了</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但是这种分割显然只对训练数据有用，对于新的数据没有意义，这就是所说的过拟合（</a:t>
            </a:r>
            <a:r>
              <a:rPr lang="en-US" altLang="zh-CN" sz="2000" b="1" dirty="0">
                <a:solidFill>
                  <a:srgbClr val="FF0000"/>
                </a:solidFill>
                <a:latin typeface="微软雅黑" panose="020B0503020204020204" pitchFamily="34" charset="-122"/>
                <a:ea typeface="微软雅黑" panose="020B0503020204020204" pitchFamily="34" charset="-122"/>
              </a:rPr>
              <a:t>Overfitting</a:t>
            </a:r>
            <a:r>
              <a:rPr lang="zh-CN" altLang="en-US"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0183F990-3EBB-48E5-A34F-F3D69A08882F}"/>
              </a:ext>
            </a:extLst>
          </p:cNvPr>
          <p:cNvSpPr/>
          <p:nvPr/>
        </p:nvSpPr>
        <p:spPr>
          <a:xfrm>
            <a:off x="2179508" y="3947889"/>
            <a:ext cx="4145280"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solidFill>
                  <a:srgbClr val="FFFF00"/>
                </a:solidFill>
                <a:latin typeface="微软雅黑" panose="020B0503020204020204" pitchFamily="34" charset="-122"/>
                <a:ea typeface="微软雅黑" panose="020B0503020204020204" pitchFamily="34" charset="-122"/>
              </a:rPr>
              <a:t>小于</a:t>
            </a:r>
            <a:r>
              <a:rPr lang="en-US" altLang="zh-CN" sz="1600" b="1" dirty="0">
                <a:solidFill>
                  <a:srgbClr val="FFFF00"/>
                </a:solidFill>
                <a:latin typeface="微软雅黑" panose="020B0503020204020204" pitchFamily="34" charset="-122"/>
                <a:ea typeface="微软雅黑" panose="020B0503020204020204" pitchFamily="34" charset="-122"/>
              </a:rPr>
              <a:t>70</a:t>
            </a:r>
            <a:r>
              <a:rPr lang="zh-CN" altLang="en-US" sz="1600" b="1" dirty="0">
                <a:solidFill>
                  <a:srgbClr val="FFFF00"/>
                </a:solidFill>
                <a:latin typeface="微软雅黑" panose="020B0503020204020204" pitchFamily="34" charset="-122"/>
                <a:ea typeface="微软雅黑" panose="020B0503020204020204" pitchFamily="34" charset="-122"/>
              </a:rPr>
              <a:t>或者等于</a:t>
            </a:r>
            <a:r>
              <a:rPr lang="en-US" altLang="zh-CN" sz="1600" b="1" dirty="0">
                <a:solidFill>
                  <a:srgbClr val="FFFF00"/>
                </a:solidFill>
                <a:latin typeface="微软雅黑" panose="020B0503020204020204" pitchFamily="34" charset="-122"/>
                <a:ea typeface="微软雅黑" panose="020B0503020204020204" pitchFamily="34" charset="-122"/>
              </a:rPr>
              <a:t>95</a:t>
            </a:r>
            <a:r>
              <a:rPr lang="zh-CN" altLang="en-US" sz="1600" b="1" dirty="0">
                <a:solidFill>
                  <a:srgbClr val="FFFF00"/>
                </a:solidFill>
                <a:latin typeface="微软雅黑" panose="020B0503020204020204" pitchFamily="34" charset="-122"/>
                <a:ea typeface="微软雅黑" panose="020B0503020204020204" pitchFamily="34" charset="-122"/>
              </a:rPr>
              <a:t>？</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FCDE87BF-FC4D-4B43-B10C-DD9290C92F70}"/>
              </a:ext>
            </a:extLst>
          </p:cNvPr>
          <p:cNvSpPr/>
          <p:nvPr/>
        </p:nvSpPr>
        <p:spPr>
          <a:xfrm>
            <a:off x="2500284" y="488127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370CBD1D-2D30-4F63-9D8A-E2C1D2DFDC17}"/>
              </a:ext>
            </a:extLst>
          </p:cNvPr>
          <p:cNvSpPr/>
          <p:nvPr/>
        </p:nvSpPr>
        <p:spPr>
          <a:xfrm>
            <a:off x="4509549" y="4881277"/>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1" name="直接箭头连接符 10">
            <a:extLst>
              <a:ext uri="{FF2B5EF4-FFF2-40B4-BE49-F238E27FC236}">
                <a16:creationId xmlns:a16="http://schemas.microsoft.com/office/drawing/2014/main" id="{AF94B160-D9DE-4FE8-91E0-B7B90E2BA31A}"/>
              </a:ext>
            </a:extLst>
          </p:cNvPr>
          <p:cNvCxnSpPr>
            <a:cxnSpLocks/>
            <a:stCxn id="8" idx="4"/>
            <a:endCxn id="9" idx="0"/>
          </p:cNvCxnSpPr>
          <p:nvPr/>
        </p:nvCxnSpPr>
        <p:spPr>
          <a:xfrm flipH="1">
            <a:off x="3174908" y="4502607"/>
            <a:ext cx="1077240"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1592798-9BB4-427F-95D3-FA44DB960111}"/>
              </a:ext>
            </a:extLst>
          </p:cNvPr>
          <p:cNvCxnSpPr>
            <a:cxnSpLocks/>
            <a:stCxn id="8" idx="4"/>
            <a:endCxn id="10" idx="0"/>
          </p:cNvCxnSpPr>
          <p:nvPr/>
        </p:nvCxnSpPr>
        <p:spPr>
          <a:xfrm>
            <a:off x="4252148" y="4502607"/>
            <a:ext cx="932025"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85827D-4023-4789-B888-017F89B70E3A}"/>
              </a:ext>
            </a:extLst>
          </p:cNvPr>
          <p:cNvSpPr txBox="1"/>
          <p:nvPr/>
        </p:nvSpPr>
        <p:spPr>
          <a:xfrm>
            <a:off x="3370192" y="4618027"/>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E8F2B9C-4FC5-4472-8EFE-C006BBC5E1F3}"/>
              </a:ext>
            </a:extLst>
          </p:cNvPr>
          <p:cNvSpPr txBox="1"/>
          <p:nvPr/>
        </p:nvSpPr>
        <p:spPr>
          <a:xfrm>
            <a:off x="4253897" y="4615309"/>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2C9122E7-BBBF-421A-803A-46E418990B19}"/>
              </a:ext>
            </a:extLst>
          </p:cNvPr>
          <p:cNvCxnSpPr>
            <a:cxnSpLocks/>
            <a:endCxn id="10" idx="3"/>
          </p:cNvCxnSpPr>
          <p:nvPr/>
        </p:nvCxnSpPr>
        <p:spPr>
          <a:xfrm flipV="1">
            <a:off x="4253897" y="5354758"/>
            <a:ext cx="453245" cy="47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C9082E9-37A8-4571-BC08-6F5152B4E099}"/>
              </a:ext>
            </a:extLst>
          </p:cNvPr>
          <p:cNvSpPr txBox="1"/>
          <p:nvPr/>
        </p:nvSpPr>
        <p:spPr>
          <a:xfrm>
            <a:off x="2858104" y="5835868"/>
            <a:ext cx="2788088"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构造其他节点</a:t>
            </a:r>
            <a:endParaRPr lang="en-US" altLang="zh-CN" sz="2800" dirty="0">
              <a:solidFill>
                <a:srgbClr val="FF0000"/>
              </a:solidFill>
              <a:latin typeface="微软雅黑" panose="020B0503020204020204" pitchFamily="34" charset="-122"/>
              <a:ea typeface="微软雅黑" panose="020B0503020204020204" pitchFamily="34" charset="-122"/>
            </a:endParaRPr>
          </a:p>
        </p:txBody>
      </p:sp>
      <p:pic>
        <p:nvPicPr>
          <p:cNvPr id="21" name="Picture 2" descr="查看源图像">
            <a:extLst>
              <a:ext uri="{FF2B5EF4-FFF2-40B4-BE49-F238E27FC236}">
                <a16:creationId xmlns:a16="http://schemas.microsoft.com/office/drawing/2014/main" id="{A3E50BDD-129D-47D5-BCA2-868D8C2BC6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8201"/>
          <a:stretch/>
        </p:blipFill>
        <p:spPr bwMode="auto">
          <a:xfrm>
            <a:off x="7320188" y="3176571"/>
            <a:ext cx="2788088" cy="31589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67952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一个例子看机器学习决策树原理</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E78DCE4-C529-44FF-9441-4309145557DD}"/>
              </a:ext>
            </a:extLst>
          </p:cNvPr>
          <p:cNvSpPr txBox="1"/>
          <p:nvPr/>
        </p:nvSpPr>
        <p:spPr>
          <a:xfrm>
            <a:off x="627542" y="1680884"/>
            <a:ext cx="10936916" cy="3276282"/>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因此出现一些其他算法弥补这些问题比如 </a:t>
            </a:r>
            <a:r>
              <a:rPr lang="en-US" altLang="zh-CN" sz="2000" dirty="0">
                <a:latin typeface="微软雅黑" panose="020B0503020204020204" pitchFamily="34" charset="-122"/>
                <a:ea typeface="微软雅黑" panose="020B0503020204020204" pitchFamily="34" charset="-122"/>
              </a:rPr>
              <a:t>CART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C4.5 </a:t>
            </a:r>
            <a:r>
              <a:rPr lang="zh-CN" altLang="en-US" sz="2000" dirty="0">
                <a:latin typeface="微软雅黑" panose="020B0503020204020204" pitchFamily="34" charset="-122"/>
                <a:ea typeface="微软雅黑" panose="020B0503020204020204" pitchFamily="34" charset="-122"/>
              </a:rPr>
              <a:t>，这里推荐一些阅读资料：</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Tx/>
              <a:buChar char="-"/>
            </a:pPr>
            <a:r>
              <a:rPr lang="en-US" altLang="zh-CN" sz="2000" b="1" i="0" dirty="0">
                <a:solidFill>
                  <a:srgbClr val="373737"/>
                </a:solidFill>
                <a:effectLst/>
                <a:latin typeface="Oxygen"/>
              </a:rPr>
              <a:t>Classification Algorithms - Decision Tree</a:t>
            </a:r>
          </a:p>
          <a:p>
            <a:pPr marL="800100" lvl="1" indent="-342900" algn="just">
              <a:lnSpc>
                <a:spcPct val="150000"/>
              </a:lnSpc>
              <a:buFontTx/>
              <a:buChar char="-"/>
            </a:pPr>
            <a:r>
              <a:rPr lang="en-US" altLang="zh-CN" sz="2000" b="1" i="0" dirty="0">
                <a:solidFill>
                  <a:srgbClr val="373737"/>
                </a:solidFill>
                <a:effectLst/>
                <a:latin typeface="Oxygen"/>
                <a:hlinkClick r:id="rId8"/>
              </a:rPr>
              <a:t>https://www.tutorialspoint.com/machine_learning_with_python/classification_algorithms_decision_tree.htm</a:t>
            </a:r>
            <a:endParaRPr lang="en-US" altLang="zh-CN" sz="2000" b="1" i="0" dirty="0">
              <a:solidFill>
                <a:srgbClr val="373737"/>
              </a:solidFill>
              <a:effectLst/>
              <a:latin typeface="Oxygen"/>
            </a:endParaRPr>
          </a:p>
          <a:p>
            <a:pPr marL="342900" indent="-342900" algn="just">
              <a:lnSpc>
                <a:spcPct val="150000"/>
              </a:lnSpc>
              <a:buFontTx/>
              <a:buChar char="-"/>
            </a:pPr>
            <a:r>
              <a:rPr lang="en-US" altLang="zh-CN" sz="2000" b="1" i="0" dirty="0">
                <a:solidFill>
                  <a:srgbClr val="373737"/>
                </a:solidFill>
                <a:effectLst/>
                <a:latin typeface="Oxygen"/>
              </a:rPr>
              <a:t>Comparative Study Id3, Cart And C4.5 Decision Tree Algorithm: A Survey</a:t>
            </a:r>
          </a:p>
          <a:p>
            <a:pPr marL="800100" lvl="1" indent="-342900" algn="just">
              <a:lnSpc>
                <a:spcPct val="150000"/>
              </a:lnSpc>
              <a:buFontTx/>
              <a:buChar char="-"/>
            </a:pPr>
            <a:r>
              <a:rPr lang="en-US" altLang="zh-CN" sz="2000" b="1" i="0" dirty="0">
                <a:solidFill>
                  <a:srgbClr val="373737"/>
                </a:solidFill>
                <a:effectLst/>
                <a:latin typeface="Oxygen"/>
                <a:hlinkClick r:id="rId9"/>
              </a:rPr>
              <a:t>https://www.academia.edu/34100170/Comparative_Study_Id3_Cart_And_C4_5_Decision_Tree_Algorithm_A_Survey</a:t>
            </a:r>
            <a:endParaRPr lang="en-US" altLang="zh-CN" sz="2000" b="1" dirty="0">
              <a:solidFill>
                <a:srgbClr val="373737"/>
              </a:solidFill>
              <a:latin typeface="Oxygen"/>
            </a:endParaRPr>
          </a:p>
        </p:txBody>
      </p:sp>
    </p:spTree>
    <p:custDataLst>
      <p:tags r:id="rId1"/>
    </p:custDataLst>
    <p:extLst>
      <p:ext uri="{BB962C8B-B14F-4D97-AF65-F5344CB8AC3E}">
        <p14:creationId xmlns:p14="http://schemas.microsoft.com/office/powerpoint/2010/main" val="4202598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是否可以通过决策树看出</a:t>
            </a:r>
            <a:r>
              <a:rPr lang="zh-CN" altLang="en-US" sz="2000" b="1" dirty="0">
                <a:solidFill>
                  <a:srgbClr val="FF0000"/>
                </a:solidFill>
                <a:latin typeface="微软雅黑" panose="020B0503020204020204" pitchFamily="34" charset="-122"/>
                <a:ea typeface="微软雅黑" panose="020B0503020204020204" pitchFamily="34" charset="-122"/>
              </a:rPr>
              <a:t>特征的重要性</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45460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132343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是否可以通过决策树看出</a:t>
            </a:r>
            <a:r>
              <a:rPr lang="zh-CN" altLang="en-US" sz="2000" b="1" dirty="0">
                <a:solidFill>
                  <a:srgbClr val="FF0000"/>
                </a:solidFill>
                <a:latin typeface="微软雅黑" panose="020B0503020204020204" pitchFamily="34" charset="-122"/>
                <a:ea typeface="微软雅黑" panose="020B0503020204020204" pitchFamily="34" charset="-122"/>
              </a:rPr>
              <a:t>特征的重要性</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在这个例子中我们首先选的特征是</a:t>
            </a:r>
            <a:r>
              <a:rPr lang="zh-CN" altLang="en-US" sz="2000" b="1" dirty="0">
                <a:solidFill>
                  <a:srgbClr val="FF0000"/>
                </a:solidFill>
                <a:latin typeface="微软雅黑" panose="020B0503020204020204" pitchFamily="34" charset="-122"/>
                <a:ea typeface="微软雅黑" panose="020B0503020204020204" pitchFamily="34" charset="-122"/>
              </a:rPr>
              <a:t>“瓜硬度”</a:t>
            </a:r>
            <a:r>
              <a:rPr lang="zh-CN" altLang="en-US" sz="2000" dirty="0">
                <a:solidFill>
                  <a:srgbClr val="00518E"/>
                </a:solidFill>
                <a:latin typeface="微软雅黑" panose="020B0503020204020204" pitchFamily="34" charset="-122"/>
                <a:ea typeface="微软雅黑" panose="020B0503020204020204" pitchFamily="34" charset="-122"/>
              </a:rPr>
              <a:t>，因为瓜硬度可以更好地区分“好瓜”与“坏瓜”</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4AFAB46-2B4E-4DFC-BB4A-8B6D1F9E8C94}"/>
              </a:ext>
            </a:extLst>
          </p:cNvPr>
          <p:cNvSpPr txBox="1"/>
          <p:nvPr/>
        </p:nvSpPr>
        <p:spPr>
          <a:xfrm>
            <a:off x="627542" y="4349561"/>
            <a:ext cx="4953295" cy="1884618"/>
          </a:xfrm>
          <a:prstGeom prst="rect">
            <a:avLst/>
          </a:prstGeom>
          <a:noFill/>
        </p:spPr>
        <p:txBody>
          <a:bodyPr wrap="square" rtlCol="0">
            <a:spAutoFit/>
          </a:bodyPr>
          <a:lstStyle/>
          <a:p>
            <a:pPr algn="just">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1. </a:t>
            </a:r>
            <a:r>
              <a:rPr lang="zh-CN" altLang="en-US" sz="2000" b="1" dirty="0">
                <a:solidFill>
                  <a:srgbClr val="FF0000"/>
                </a:solidFill>
                <a:latin typeface="微软雅黑" panose="020B0503020204020204" pitchFamily="34" charset="-122"/>
                <a:ea typeface="微软雅黑" panose="020B0503020204020204" pitchFamily="34" charset="-122"/>
              </a:rPr>
              <a:t>瓜硬度小于</a:t>
            </a:r>
            <a:r>
              <a:rPr lang="en-US" altLang="zh-CN" sz="2000" b="1" dirty="0">
                <a:solidFill>
                  <a:srgbClr val="FF0000"/>
                </a:solidFill>
                <a:latin typeface="微软雅黑" panose="020B0503020204020204" pitchFamily="34" charset="-122"/>
                <a:ea typeface="微软雅黑" panose="020B0503020204020204" pitchFamily="34" charset="-122"/>
              </a:rPr>
              <a:t>70</a:t>
            </a:r>
            <a:r>
              <a:rPr lang="zh-CN" altLang="en-US" sz="2000" b="1" dirty="0">
                <a:solidFill>
                  <a:srgbClr val="FF0000"/>
                </a:solidFill>
                <a:latin typeface="微软雅黑" panose="020B0503020204020204" pitchFamily="34" charset="-122"/>
                <a:ea typeface="微软雅黑" panose="020B0503020204020204" pitchFamily="34" charset="-122"/>
              </a:rPr>
              <a:t>为</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坏瓜</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：分错</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瓜色泽大于</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瓜根蒂大于</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p>
          <a:p>
            <a:pPr algn="just">
              <a:lnSpc>
                <a:spcPct val="150000"/>
              </a:lnSpc>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瓜触感大于</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好瓜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：分错</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6005D9D9-0F50-4368-B6D0-5E2C994DF547}"/>
              </a:ext>
            </a:extLst>
          </p:cNvPr>
          <p:cNvSpPr/>
          <p:nvPr/>
        </p:nvSpPr>
        <p:spPr>
          <a:xfrm>
            <a:off x="5963920"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p>
        </p:txBody>
      </p:sp>
      <p:sp>
        <p:nvSpPr>
          <p:cNvPr id="10" name="椭圆 9">
            <a:extLst>
              <a:ext uri="{FF2B5EF4-FFF2-40B4-BE49-F238E27FC236}">
                <a16:creationId xmlns:a16="http://schemas.microsoft.com/office/drawing/2014/main" id="{CAD9DFD2-92A2-4907-A443-DFD2C0B153A9}"/>
              </a:ext>
            </a:extLst>
          </p:cNvPr>
          <p:cNvSpPr/>
          <p:nvPr/>
        </p:nvSpPr>
        <p:spPr>
          <a:xfrm>
            <a:off x="5040284"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DDF28F5B-6F5C-4400-998C-9F4E96AE96F8}"/>
              </a:ext>
            </a:extLst>
          </p:cNvPr>
          <p:cNvSpPr/>
          <p:nvPr/>
        </p:nvSpPr>
        <p:spPr>
          <a:xfrm>
            <a:off x="7049549"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2" name="直接箭头连接符 11">
            <a:extLst>
              <a:ext uri="{FF2B5EF4-FFF2-40B4-BE49-F238E27FC236}">
                <a16:creationId xmlns:a16="http://schemas.microsoft.com/office/drawing/2014/main" id="{3BE08DFC-7246-46EB-92F7-61DDDDFCCE9E}"/>
              </a:ext>
            </a:extLst>
          </p:cNvPr>
          <p:cNvCxnSpPr>
            <a:stCxn id="9" idx="4"/>
            <a:endCxn id="10" idx="0"/>
          </p:cNvCxnSpPr>
          <p:nvPr/>
        </p:nvCxnSpPr>
        <p:spPr>
          <a:xfrm flipH="1">
            <a:off x="5714908"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FF00358-BE5F-4180-9C6C-96AA1A07A39E}"/>
              </a:ext>
            </a:extLst>
          </p:cNvPr>
          <p:cNvCxnSpPr>
            <a:cxnSpLocks/>
            <a:stCxn id="9" idx="4"/>
            <a:endCxn id="11" idx="0"/>
          </p:cNvCxnSpPr>
          <p:nvPr/>
        </p:nvCxnSpPr>
        <p:spPr>
          <a:xfrm>
            <a:off x="6638544"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0DDBE59-2684-4879-A017-6F0770E9A058}"/>
              </a:ext>
            </a:extLst>
          </p:cNvPr>
          <p:cNvSpPr txBox="1"/>
          <p:nvPr/>
        </p:nvSpPr>
        <p:spPr>
          <a:xfrm>
            <a:off x="5910192"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34EBF22-7B4F-44FC-8024-56708CAC1DB3}"/>
              </a:ext>
            </a:extLst>
          </p:cNvPr>
          <p:cNvSpPr txBox="1"/>
          <p:nvPr/>
        </p:nvSpPr>
        <p:spPr>
          <a:xfrm>
            <a:off x="6793897"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B9DE6025-97B6-4885-878A-C7EE965AC0E2}"/>
              </a:ext>
            </a:extLst>
          </p:cNvPr>
          <p:cNvSpPr/>
          <p:nvPr/>
        </p:nvSpPr>
        <p:spPr>
          <a:xfrm>
            <a:off x="9575969" y="24790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瓜色泽大于</a:t>
            </a:r>
            <a:r>
              <a:rPr lang="en-US" altLang="zh-CN" sz="1600" b="1" dirty="0">
                <a:latin typeface="微软雅黑" panose="020B0503020204020204" pitchFamily="34" charset="-122"/>
                <a:ea typeface="微软雅黑" panose="020B0503020204020204" pitchFamily="34" charset="-122"/>
              </a:rPr>
              <a:t>70</a:t>
            </a:r>
          </a:p>
        </p:txBody>
      </p:sp>
      <p:sp>
        <p:nvSpPr>
          <p:cNvPr id="18" name="椭圆 17">
            <a:extLst>
              <a:ext uri="{FF2B5EF4-FFF2-40B4-BE49-F238E27FC236}">
                <a16:creationId xmlns:a16="http://schemas.microsoft.com/office/drawing/2014/main" id="{96FC3E76-B6C6-4A7B-B037-A3116F5C90A7}"/>
              </a:ext>
            </a:extLst>
          </p:cNvPr>
          <p:cNvSpPr/>
          <p:nvPr/>
        </p:nvSpPr>
        <p:spPr>
          <a:xfrm>
            <a:off x="8652333"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0920C3DA-5B7F-436B-99BF-121C9169AE1F}"/>
              </a:ext>
            </a:extLst>
          </p:cNvPr>
          <p:cNvSpPr/>
          <p:nvPr/>
        </p:nvSpPr>
        <p:spPr>
          <a:xfrm>
            <a:off x="10661598" y="3291858"/>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20" name="直接箭头连接符 19">
            <a:extLst>
              <a:ext uri="{FF2B5EF4-FFF2-40B4-BE49-F238E27FC236}">
                <a16:creationId xmlns:a16="http://schemas.microsoft.com/office/drawing/2014/main" id="{F4A37013-16CD-4D9D-B9BB-CA54335188DE}"/>
              </a:ext>
            </a:extLst>
          </p:cNvPr>
          <p:cNvCxnSpPr>
            <a:stCxn id="17" idx="4"/>
            <a:endCxn id="18" idx="0"/>
          </p:cNvCxnSpPr>
          <p:nvPr/>
        </p:nvCxnSpPr>
        <p:spPr>
          <a:xfrm flipH="1">
            <a:off x="9326957" y="3033776"/>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29EAA87-2CC3-4C86-92AE-E71B4652FC39}"/>
              </a:ext>
            </a:extLst>
          </p:cNvPr>
          <p:cNvCxnSpPr>
            <a:cxnSpLocks/>
            <a:stCxn id="17" idx="4"/>
            <a:endCxn id="19" idx="0"/>
          </p:cNvCxnSpPr>
          <p:nvPr/>
        </p:nvCxnSpPr>
        <p:spPr>
          <a:xfrm>
            <a:off x="10250593" y="3033776"/>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6D297B8-FFE8-4AC5-B6B5-6B0066F7EC56}"/>
              </a:ext>
            </a:extLst>
          </p:cNvPr>
          <p:cNvSpPr txBox="1"/>
          <p:nvPr/>
        </p:nvSpPr>
        <p:spPr>
          <a:xfrm>
            <a:off x="9522241" y="3028608"/>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E6A986D-249C-4FA9-8977-C5B96CAD27E3}"/>
              </a:ext>
            </a:extLst>
          </p:cNvPr>
          <p:cNvSpPr txBox="1"/>
          <p:nvPr/>
        </p:nvSpPr>
        <p:spPr>
          <a:xfrm>
            <a:off x="10405946" y="3025890"/>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053644B2-44CD-4258-A7FD-B432738DF58C}"/>
              </a:ext>
            </a:extLst>
          </p:cNvPr>
          <p:cNvSpPr/>
          <p:nvPr/>
        </p:nvSpPr>
        <p:spPr>
          <a:xfrm>
            <a:off x="5963920" y="44135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瓜根蒂</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9</a:t>
            </a:r>
          </a:p>
        </p:txBody>
      </p:sp>
      <p:sp>
        <p:nvSpPr>
          <p:cNvPr id="25" name="椭圆 24">
            <a:extLst>
              <a:ext uri="{FF2B5EF4-FFF2-40B4-BE49-F238E27FC236}">
                <a16:creationId xmlns:a16="http://schemas.microsoft.com/office/drawing/2014/main" id="{CDF612C3-BFBF-437B-8275-1D87C47F3885}"/>
              </a:ext>
            </a:extLst>
          </p:cNvPr>
          <p:cNvSpPr/>
          <p:nvPr/>
        </p:nvSpPr>
        <p:spPr>
          <a:xfrm>
            <a:off x="5040284"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45F6B60E-8560-4397-A854-AB98BFA62A18}"/>
              </a:ext>
            </a:extLst>
          </p:cNvPr>
          <p:cNvSpPr/>
          <p:nvPr/>
        </p:nvSpPr>
        <p:spPr>
          <a:xfrm>
            <a:off x="7049549" y="5226361"/>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27" name="直接箭头连接符 26">
            <a:extLst>
              <a:ext uri="{FF2B5EF4-FFF2-40B4-BE49-F238E27FC236}">
                <a16:creationId xmlns:a16="http://schemas.microsoft.com/office/drawing/2014/main" id="{9A5BE461-F133-4113-A216-9577FC26A975}"/>
              </a:ext>
            </a:extLst>
          </p:cNvPr>
          <p:cNvCxnSpPr>
            <a:stCxn id="24" idx="4"/>
            <a:endCxn id="25" idx="0"/>
          </p:cNvCxnSpPr>
          <p:nvPr/>
        </p:nvCxnSpPr>
        <p:spPr>
          <a:xfrm flipH="1">
            <a:off x="5714908" y="4968279"/>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E4D01E9-205B-4AEE-B5FF-3398977F4190}"/>
              </a:ext>
            </a:extLst>
          </p:cNvPr>
          <p:cNvCxnSpPr>
            <a:cxnSpLocks/>
            <a:stCxn id="24" idx="4"/>
            <a:endCxn id="26" idx="0"/>
          </p:cNvCxnSpPr>
          <p:nvPr/>
        </p:nvCxnSpPr>
        <p:spPr>
          <a:xfrm>
            <a:off x="6638544" y="4968279"/>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E3E3CED-A2DD-431D-82DC-5EC88CB9B1E9}"/>
              </a:ext>
            </a:extLst>
          </p:cNvPr>
          <p:cNvSpPr txBox="1"/>
          <p:nvPr/>
        </p:nvSpPr>
        <p:spPr>
          <a:xfrm>
            <a:off x="5910192" y="4963111"/>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8D26C569-9723-4A44-8BDC-962C501C5B1B}"/>
              </a:ext>
            </a:extLst>
          </p:cNvPr>
          <p:cNvSpPr txBox="1"/>
          <p:nvPr/>
        </p:nvSpPr>
        <p:spPr>
          <a:xfrm>
            <a:off x="6793897" y="496039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BA60BAFD-18CE-4253-BF96-0F0DACE55A6C}"/>
              </a:ext>
            </a:extLst>
          </p:cNvPr>
          <p:cNvSpPr/>
          <p:nvPr/>
        </p:nvSpPr>
        <p:spPr>
          <a:xfrm>
            <a:off x="9575969" y="44064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瓜触感</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大于</a:t>
            </a:r>
            <a:r>
              <a:rPr lang="en-US" altLang="zh-CN" sz="1600" b="1" dirty="0">
                <a:latin typeface="微软雅黑" panose="020B0503020204020204" pitchFamily="34" charset="-122"/>
                <a:ea typeface="微软雅黑" panose="020B0503020204020204" pitchFamily="34" charset="-122"/>
              </a:rPr>
              <a:t>80</a:t>
            </a:r>
          </a:p>
        </p:txBody>
      </p:sp>
      <p:sp>
        <p:nvSpPr>
          <p:cNvPr id="32" name="椭圆 31">
            <a:extLst>
              <a:ext uri="{FF2B5EF4-FFF2-40B4-BE49-F238E27FC236}">
                <a16:creationId xmlns:a16="http://schemas.microsoft.com/office/drawing/2014/main" id="{18824890-A365-48EC-8A94-B95A5E898D81}"/>
              </a:ext>
            </a:extLst>
          </p:cNvPr>
          <p:cNvSpPr/>
          <p:nvPr/>
        </p:nvSpPr>
        <p:spPr>
          <a:xfrm>
            <a:off x="8652333"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好瓜</a:t>
            </a:r>
            <a:endParaRPr lang="en-US" altLang="zh-CN" sz="1600" b="1" dirty="0">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7032F5CF-B600-461E-B0ED-8740C49A517D}"/>
              </a:ext>
            </a:extLst>
          </p:cNvPr>
          <p:cNvSpPr/>
          <p:nvPr/>
        </p:nvSpPr>
        <p:spPr>
          <a:xfrm>
            <a:off x="10661598" y="5219284"/>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34" name="直接箭头连接符 33">
            <a:extLst>
              <a:ext uri="{FF2B5EF4-FFF2-40B4-BE49-F238E27FC236}">
                <a16:creationId xmlns:a16="http://schemas.microsoft.com/office/drawing/2014/main" id="{B9B00787-AC1E-4781-8671-5336373C3000}"/>
              </a:ext>
            </a:extLst>
          </p:cNvPr>
          <p:cNvCxnSpPr>
            <a:stCxn id="31" idx="4"/>
            <a:endCxn id="32" idx="0"/>
          </p:cNvCxnSpPr>
          <p:nvPr/>
        </p:nvCxnSpPr>
        <p:spPr>
          <a:xfrm flipH="1">
            <a:off x="9326957" y="4961202"/>
            <a:ext cx="923636"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A6A7CD7-D2BD-4E90-BB40-45E65C05D402}"/>
              </a:ext>
            </a:extLst>
          </p:cNvPr>
          <p:cNvCxnSpPr>
            <a:cxnSpLocks/>
            <a:stCxn id="31" idx="4"/>
            <a:endCxn id="33" idx="0"/>
          </p:cNvCxnSpPr>
          <p:nvPr/>
        </p:nvCxnSpPr>
        <p:spPr>
          <a:xfrm>
            <a:off x="10250593" y="4961202"/>
            <a:ext cx="1085629" cy="25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B966E60-6507-4EFE-BE0E-2BFF49B4197C}"/>
              </a:ext>
            </a:extLst>
          </p:cNvPr>
          <p:cNvSpPr txBox="1"/>
          <p:nvPr/>
        </p:nvSpPr>
        <p:spPr>
          <a:xfrm>
            <a:off x="9522241" y="4956034"/>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63C9214-0D4E-48C3-9909-7B14B9773A0C}"/>
              </a:ext>
            </a:extLst>
          </p:cNvPr>
          <p:cNvSpPr txBox="1"/>
          <p:nvPr/>
        </p:nvSpPr>
        <p:spPr>
          <a:xfrm>
            <a:off x="10405946" y="4953316"/>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2057521-3E36-4228-B46F-580C3F29F31B}"/>
              </a:ext>
            </a:extLst>
          </p:cNvPr>
          <p:cNvSpPr txBox="1"/>
          <p:nvPr/>
        </p:nvSpPr>
        <p:spPr>
          <a:xfrm>
            <a:off x="6685596" y="2805288"/>
            <a:ext cx="1010655" cy="1400882"/>
          </a:xfrm>
          <a:custGeom>
            <a:avLst/>
            <a:gdLst/>
            <a:ahLst/>
            <a:cxnLst/>
            <a:rect l="l" t="t" r="r" b="b"/>
            <a:pathLst>
              <a:path w="1010655" h="1400882">
                <a:moveTo>
                  <a:pt x="836935" y="0"/>
                </a:moveTo>
                <a:lnTo>
                  <a:pt x="1010655" y="0"/>
                </a:lnTo>
                <a:lnTo>
                  <a:pt x="634976" y="1400882"/>
                </a:lnTo>
                <a:lnTo>
                  <a:pt x="462967" y="1400882"/>
                </a:lnTo>
                <a:lnTo>
                  <a:pt x="167730" y="724830"/>
                </a:lnTo>
                <a:lnTo>
                  <a:pt x="0" y="724830"/>
                </a:lnTo>
                <a:lnTo>
                  <a:pt x="0" y="574216"/>
                </a:lnTo>
                <a:lnTo>
                  <a:pt x="314921" y="574216"/>
                </a:lnTo>
                <a:lnTo>
                  <a:pt x="542553" y="1109067"/>
                </a:lnTo>
                <a:close/>
              </a:path>
            </a:pathLst>
          </a:custGeom>
          <a:solidFill>
            <a:srgbClr val="FF00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dirty="0">
              <a:solidFill>
                <a:srgbClr val="FF0000"/>
              </a:solidFill>
            </a:endParaRPr>
          </a:p>
        </p:txBody>
      </p:sp>
    </p:spTree>
    <p:custDataLst>
      <p:tags r:id="rId1"/>
    </p:custDataLst>
    <p:extLst>
      <p:ext uri="{BB962C8B-B14F-4D97-AF65-F5344CB8AC3E}">
        <p14:creationId xmlns:p14="http://schemas.microsoft.com/office/powerpoint/2010/main" val="4189477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1026" name="Picture 2">
            <a:extLst>
              <a:ext uri="{FF2B5EF4-FFF2-40B4-BE49-F238E27FC236}">
                <a16:creationId xmlns:a16="http://schemas.microsoft.com/office/drawing/2014/main" id="{0BD05277-937B-4963-8846-8CF875047F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1587" y="2444503"/>
            <a:ext cx="3743469" cy="414241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是否可以通过决策树看出</a:t>
            </a:r>
            <a:r>
              <a:rPr lang="zh-CN" altLang="en-US" sz="2000" b="1" dirty="0">
                <a:solidFill>
                  <a:srgbClr val="FF0000"/>
                </a:solidFill>
                <a:latin typeface="微软雅黑" panose="020B0503020204020204" pitchFamily="34" charset="-122"/>
                <a:ea typeface="微软雅黑" panose="020B0503020204020204" pitchFamily="34" charset="-122"/>
              </a:rPr>
              <a:t>特征的重要性</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因此我们可以先大概总结出规律：</a:t>
            </a:r>
            <a:r>
              <a:rPr lang="zh-CN" altLang="en-US" sz="2000" b="1" dirty="0">
                <a:solidFill>
                  <a:srgbClr val="FF0000"/>
                </a:solidFill>
                <a:latin typeface="微软雅黑" panose="020B0503020204020204" pitchFamily="34" charset="-122"/>
                <a:ea typeface="微软雅黑" panose="020B0503020204020204" pitchFamily="34" charset="-122"/>
              </a:rPr>
              <a:t>在决策树中越早被选中作为节点的特征，越重要</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实际上，在数学上也有一套衡量标准，比如</a:t>
            </a: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基尼纯度的减少量、信息增益、信息增益比等</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84553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1026" name="Picture 2">
            <a:extLst>
              <a:ext uri="{FF2B5EF4-FFF2-40B4-BE49-F238E27FC236}">
                <a16:creationId xmlns:a16="http://schemas.microsoft.com/office/drawing/2014/main" id="{0BD05277-937B-4963-8846-8CF875047F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1587" y="2444503"/>
            <a:ext cx="3743469" cy="414241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286232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是否可以通过决策树看出</a:t>
            </a:r>
            <a:r>
              <a:rPr lang="zh-CN" altLang="en-US" sz="2000" b="1" dirty="0">
                <a:solidFill>
                  <a:srgbClr val="FF0000"/>
                </a:solidFill>
                <a:latin typeface="微软雅黑" panose="020B0503020204020204" pitchFamily="34" charset="-122"/>
                <a:ea typeface="微软雅黑" panose="020B0503020204020204" pitchFamily="34" charset="-122"/>
              </a:rPr>
              <a:t>特征的重要性</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因此我们可以先大概总结出规律：</a:t>
            </a:r>
            <a:r>
              <a:rPr lang="zh-CN" altLang="en-US" sz="2000" b="1" dirty="0">
                <a:solidFill>
                  <a:srgbClr val="FF0000"/>
                </a:solidFill>
                <a:latin typeface="微软雅黑" panose="020B0503020204020204" pitchFamily="34" charset="-122"/>
                <a:ea typeface="微软雅黑" panose="020B0503020204020204" pitchFamily="34" charset="-122"/>
              </a:rPr>
              <a:t>在决策树中越早被选中作为节点的特征，越重要</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实际上，在数学上也有一套衡量标准，比如</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基尼纯度的减少量、信息增益、信息增益比等</a:t>
            </a:r>
            <a:endParaRPr lang="en-US" altLang="zh-CN" sz="2000" dirty="0">
              <a:solidFill>
                <a:srgbClr val="00518E"/>
              </a:solidFill>
              <a:latin typeface="微软雅黑" panose="020B0503020204020204" pitchFamily="34" charset="-122"/>
              <a:ea typeface="微软雅黑" panose="020B0503020204020204" pitchFamily="34" charset="-122"/>
            </a:endParaRPr>
          </a:p>
          <a:p>
            <a:pPr lvl="1"/>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这里不再展开</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94821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78230" y="1221978"/>
            <a:ext cx="10606826" cy="317009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通过决策树看出</a:t>
            </a:r>
            <a:r>
              <a:rPr lang="zh-CN" altLang="en-US" sz="2000" b="1" dirty="0">
                <a:solidFill>
                  <a:srgbClr val="FF0000"/>
                </a:solidFill>
                <a:latin typeface="微软雅黑" panose="020B0503020204020204" pitchFamily="34" charset="-122"/>
                <a:ea typeface="微软雅黑" panose="020B0503020204020204" pitchFamily="34" charset="-122"/>
              </a:rPr>
              <a:t>特征的重要性</a:t>
            </a: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在 </a:t>
            </a:r>
            <a:r>
              <a:rPr lang="en-US" altLang="zh-CN" sz="2000" dirty="0" err="1">
                <a:solidFill>
                  <a:srgbClr val="00518E"/>
                </a:solidFill>
                <a:latin typeface="微软雅黑" panose="020B0503020204020204" pitchFamily="34" charset="-122"/>
                <a:ea typeface="微软雅黑" panose="020B0503020204020204" pitchFamily="34" charset="-122"/>
              </a:rPr>
              <a:t>sklearn</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中，可以使用 </a:t>
            </a:r>
            <a:r>
              <a:rPr lang="en-US" altLang="zh-CN" sz="2000" dirty="0">
                <a:solidFill>
                  <a:srgbClr val="00518E"/>
                </a:solidFill>
                <a:latin typeface="微软雅黑" panose="020B0503020204020204" pitchFamily="34" charset="-122"/>
                <a:ea typeface="微软雅黑" panose="020B0503020204020204" pitchFamily="34" charset="-122"/>
              </a:rPr>
              <a:t>model. </a:t>
            </a:r>
            <a:r>
              <a:rPr lang="en-US" altLang="zh-CN" sz="2000" dirty="0" err="1">
                <a:solidFill>
                  <a:srgbClr val="00518E"/>
                </a:solidFill>
                <a:latin typeface="微软雅黑" panose="020B0503020204020204" pitchFamily="34" charset="-122"/>
                <a:ea typeface="微软雅黑" panose="020B0503020204020204" pitchFamily="34" charset="-122"/>
              </a:rPr>
              <a:t>feature_importances</a:t>
            </a:r>
            <a:r>
              <a:rPr lang="en-US" altLang="zh-CN" sz="2000" dirty="0">
                <a:solidFill>
                  <a:srgbClr val="00518E"/>
                </a:solidFill>
                <a:latin typeface="微软雅黑" panose="020B0503020204020204" pitchFamily="34" charset="-122"/>
                <a:ea typeface="微软雅黑" panose="020B0503020204020204" pitchFamily="34" charset="-122"/>
              </a:rPr>
              <a:t>_ </a:t>
            </a:r>
            <a:r>
              <a:rPr lang="zh-CN" altLang="en-US" sz="2000" dirty="0">
                <a:solidFill>
                  <a:srgbClr val="00518E"/>
                </a:solidFill>
                <a:latin typeface="微软雅黑" panose="020B0503020204020204" pitchFamily="34" charset="-122"/>
                <a:ea typeface="微软雅黑" panose="020B0503020204020204" pitchFamily="34" charset="-122"/>
              </a:rPr>
              <a:t>轻易地得到各个特征的特征</a:t>
            </a:r>
            <a:endParaRPr lang="en-US" altLang="zh-CN" sz="2000" dirty="0">
              <a:solidFill>
                <a:srgbClr val="00518E"/>
              </a:solidFill>
              <a:latin typeface="微软雅黑" panose="020B0503020204020204" pitchFamily="34" charset="-122"/>
              <a:ea typeface="微软雅黑" panose="020B0503020204020204" pitchFamily="34" charset="-122"/>
            </a:endParaRPr>
          </a:p>
          <a:p>
            <a:endParaRPr lang="en-US" altLang="zh-CN" sz="2000" dirty="0">
              <a:solidFill>
                <a:srgbClr val="00518E"/>
              </a:solidFill>
              <a:latin typeface="微软雅黑" panose="020B0503020204020204" pitchFamily="34" charset="-122"/>
              <a:ea typeface="微软雅黑" panose="020B0503020204020204" pitchFamily="34" charset="-122"/>
            </a:endParaRPr>
          </a:p>
          <a:p>
            <a:r>
              <a:rPr lang="en-US" altLang="zh-CN" sz="2000" dirty="0">
                <a:solidFill>
                  <a:srgbClr val="00518E"/>
                </a:solidFill>
                <a:latin typeface="微软雅黑" panose="020B0503020204020204" pitchFamily="34" charset="-122"/>
                <a:ea typeface="微软雅黑" panose="020B0503020204020204" pitchFamily="34" charset="-122"/>
              </a:rPr>
              <a:t>from </a:t>
            </a:r>
            <a:r>
              <a:rPr lang="en-US" altLang="zh-CN" sz="2000" dirty="0" err="1">
                <a:solidFill>
                  <a:srgbClr val="00518E"/>
                </a:solidFill>
                <a:latin typeface="微软雅黑" panose="020B0503020204020204" pitchFamily="34" charset="-122"/>
                <a:ea typeface="微软雅黑" panose="020B0503020204020204" pitchFamily="34" charset="-122"/>
              </a:rPr>
              <a:t>sklearn.tree</a:t>
            </a:r>
            <a:r>
              <a:rPr lang="en-US" altLang="zh-CN" sz="2000" dirty="0">
                <a:solidFill>
                  <a:srgbClr val="00518E"/>
                </a:solidFill>
                <a:latin typeface="微软雅黑" panose="020B0503020204020204" pitchFamily="34" charset="-122"/>
                <a:ea typeface="微软雅黑" panose="020B0503020204020204" pitchFamily="34" charset="-122"/>
              </a:rPr>
              <a:t> import </a:t>
            </a:r>
            <a:r>
              <a:rPr lang="en-US" altLang="zh-CN" sz="2000" dirty="0" err="1">
                <a:solidFill>
                  <a:srgbClr val="00518E"/>
                </a:solidFill>
                <a:latin typeface="微软雅黑" panose="020B0503020204020204" pitchFamily="34" charset="-122"/>
                <a:ea typeface="微软雅黑" panose="020B0503020204020204" pitchFamily="34" charset="-122"/>
              </a:rPr>
              <a:t>DecisionTreeClassifier</a:t>
            </a:r>
            <a:endParaRPr lang="en-US" altLang="zh-CN" sz="2000" dirty="0">
              <a:solidFill>
                <a:srgbClr val="00518E"/>
              </a:solidFill>
              <a:latin typeface="微软雅黑" panose="020B0503020204020204" pitchFamily="34" charset="-122"/>
              <a:ea typeface="微软雅黑" panose="020B0503020204020204" pitchFamily="34" charset="-122"/>
            </a:endParaRPr>
          </a:p>
          <a:p>
            <a:r>
              <a:rPr lang="en-US" altLang="zh-CN" sz="2000" dirty="0">
                <a:solidFill>
                  <a:srgbClr val="00518E"/>
                </a:solidFill>
                <a:latin typeface="微软雅黑" panose="020B0503020204020204" pitchFamily="34" charset="-122"/>
                <a:ea typeface="微软雅黑" panose="020B0503020204020204" pitchFamily="34" charset="-122"/>
              </a:rPr>
              <a:t>model = </a:t>
            </a:r>
            <a:r>
              <a:rPr lang="en-US" altLang="zh-CN" sz="2000" dirty="0" err="1">
                <a:solidFill>
                  <a:srgbClr val="00518E"/>
                </a:solidFill>
                <a:latin typeface="微软雅黑" panose="020B0503020204020204" pitchFamily="34" charset="-122"/>
                <a:ea typeface="微软雅黑" panose="020B0503020204020204" pitchFamily="34" charset="-122"/>
              </a:rPr>
              <a:t>DecisionTreeClassifier</a:t>
            </a:r>
            <a:r>
              <a:rPr lang="en-US" altLang="zh-CN" sz="2000" dirty="0">
                <a:solidFill>
                  <a:srgbClr val="00518E"/>
                </a:solidFill>
                <a:latin typeface="微软雅黑" panose="020B0503020204020204" pitchFamily="34" charset="-122"/>
                <a:ea typeface="微软雅黑" panose="020B0503020204020204" pitchFamily="34" charset="-122"/>
              </a:rPr>
              <a:t>()</a:t>
            </a:r>
          </a:p>
          <a:p>
            <a:endParaRPr lang="en-US" altLang="zh-CN" sz="2000" dirty="0">
              <a:solidFill>
                <a:srgbClr val="00518E"/>
              </a:solidFill>
              <a:latin typeface="微软雅黑" panose="020B0503020204020204" pitchFamily="34" charset="-122"/>
              <a:ea typeface="微软雅黑" panose="020B0503020204020204" pitchFamily="34" charset="-122"/>
            </a:endParaRPr>
          </a:p>
          <a:p>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(X, Y)</a:t>
            </a:r>
          </a:p>
          <a:p>
            <a:r>
              <a:rPr lang="en-US" altLang="zh-CN" sz="2000" dirty="0">
                <a:solidFill>
                  <a:srgbClr val="00518E"/>
                </a:solidFill>
                <a:latin typeface="微软雅黑" panose="020B0503020204020204" pitchFamily="34" charset="-122"/>
                <a:ea typeface="微软雅黑" panose="020B0503020204020204" pitchFamily="34" charset="-122"/>
              </a:rPr>
              <a:t>print(model. </a:t>
            </a:r>
            <a:r>
              <a:rPr lang="en-US" altLang="zh-CN" sz="2000" dirty="0" err="1">
                <a:solidFill>
                  <a:srgbClr val="00518E"/>
                </a:solidFill>
                <a:latin typeface="微软雅黑" panose="020B0503020204020204" pitchFamily="34" charset="-122"/>
                <a:ea typeface="微软雅黑" panose="020B0503020204020204" pitchFamily="34" charset="-122"/>
              </a:rPr>
              <a:t>feature_importances</a:t>
            </a:r>
            <a:r>
              <a:rPr lang="en-US" altLang="zh-CN" sz="2000" dirty="0">
                <a:solidFill>
                  <a:srgbClr val="00518E"/>
                </a:solidFill>
                <a:latin typeface="微软雅黑" panose="020B0503020204020204" pitchFamily="34" charset="-122"/>
                <a:ea typeface="微软雅黑" panose="020B0503020204020204" pitchFamily="34" charset="-122"/>
              </a:rPr>
              <a:t>_)</a:t>
            </a:r>
          </a:p>
        </p:txBody>
      </p:sp>
    </p:spTree>
    <p:custDataLst>
      <p:tags r:id="rId1"/>
    </p:custDataLst>
    <p:extLst>
      <p:ext uri="{BB962C8B-B14F-4D97-AF65-F5344CB8AC3E}">
        <p14:creationId xmlns:p14="http://schemas.microsoft.com/office/powerpoint/2010/main" val="2609454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61974" y="970808"/>
            <a:ext cx="10606826" cy="2554545"/>
          </a:xfrm>
          <a:prstGeom prst="rect">
            <a:avLst/>
          </a:prstGeom>
          <a:noFill/>
        </p:spPr>
        <p:txBody>
          <a:bodyPr wrap="square" rtlCol="0">
            <a:spAutoFit/>
          </a:bodyPr>
          <a:lstStyle/>
          <a:p>
            <a:r>
              <a:rPr lang="en-US" altLang="zh-CN" sz="2000" dirty="0" err="1">
                <a:solidFill>
                  <a:srgbClr val="00518E"/>
                </a:solidFill>
                <a:latin typeface="微软雅黑" panose="020B0503020204020204" pitchFamily="34" charset="-122"/>
                <a:ea typeface="微软雅黑" panose="020B0503020204020204" pitchFamily="34" charset="-122"/>
              </a:rPr>
              <a:t>X_train</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err="1">
                <a:solidFill>
                  <a:srgbClr val="00518E"/>
                </a:solidFill>
                <a:latin typeface="微软雅黑" panose="020B0503020204020204" pitchFamily="34" charset="-122"/>
                <a:ea typeface="微软雅黑" panose="020B0503020204020204" pitchFamily="34" charset="-122"/>
              </a:rPr>
              <a:t>X_test</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err="1">
                <a:solidFill>
                  <a:srgbClr val="00518E"/>
                </a:solidFill>
                <a:latin typeface="微软雅黑" panose="020B0503020204020204" pitchFamily="34" charset="-122"/>
                <a:ea typeface="微软雅黑" panose="020B0503020204020204" pitchFamily="34" charset="-122"/>
              </a:rPr>
              <a:t>Y_train</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err="1">
                <a:solidFill>
                  <a:srgbClr val="00518E"/>
                </a:solidFill>
                <a:latin typeface="微软雅黑" panose="020B0503020204020204" pitchFamily="34" charset="-122"/>
                <a:ea typeface="微软雅黑" panose="020B0503020204020204" pitchFamily="34" charset="-122"/>
              </a:rPr>
              <a:t>Y_test</a:t>
            </a:r>
            <a:r>
              <a:rPr lang="en-US" altLang="zh-CN" sz="2000" dirty="0">
                <a:solidFill>
                  <a:srgbClr val="00518E"/>
                </a:solidFill>
                <a:latin typeface="微软雅黑" panose="020B0503020204020204" pitchFamily="34" charset="-122"/>
                <a:ea typeface="微软雅黑" panose="020B0503020204020204" pitchFamily="34" charset="-122"/>
              </a:rPr>
              <a:t> = </a:t>
            </a:r>
            <a:r>
              <a:rPr lang="en-US" altLang="zh-CN" sz="2000" dirty="0" err="1">
                <a:solidFill>
                  <a:srgbClr val="00518E"/>
                </a:solidFill>
                <a:latin typeface="微软雅黑" panose="020B0503020204020204" pitchFamily="34" charset="-122"/>
                <a:ea typeface="微软雅黑" panose="020B0503020204020204" pitchFamily="34" charset="-122"/>
              </a:rPr>
              <a:t>train_test_split</a:t>
            </a:r>
            <a:r>
              <a:rPr lang="en-US" altLang="zh-CN" sz="2000" dirty="0">
                <a:solidFill>
                  <a:srgbClr val="00518E"/>
                </a:solidFill>
                <a:latin typeface="微软雅黑" panose="020B0503020204020204" pitchFamily="34" charset="-122"/>
                <a:ea typeface="微软雅黑" panose="020B0503020204020204" pitchFamily="34" charset="-122"/>
              </a:rPr>
              <a:t>(X, </a:t>
            </a:r>
            <a:r>
              <a:rPr lang="en-US" altLang="zh-CN" sz="2000" dirty="0" err="1">
                <a:solidFill>
                  <a:srgbClr val="00518E"/>
                </a:solidFill>
                <a:latin typeface="微软雅黑" panose="020B0503020204020204" pitchFamily="34" charset="-122"/>
                <a:ea typeface="微软雅黑" panose="020B0503020204020204" pitchFamily="34" charset="-122"/>
              </a:rPr>
              <a:t>Y_regression</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err="1">
                <a:solidFill>
                  <a:srgbClr val="00518E"/>
                </a:solidFill>
                <a:latin typeface="微软雅黑" panose="020B0503020204020204" pitchFamily="34" charset="-122"/>
                <a:ea typeface="微软雅黑" panose="020B0503020204020204" pitchFamily="34" charset="-122"/>
              </a:rPr>
              <a:t>test_size</a:t>
            </a:r>
            <a:r>
              <a:rPr lang="en-US" altLang="zh-CN" sz="2000" dirty="0">
                <a:solidFill>
                  <a:srgbClr val="00518E"/>
                </a:solidFill>
                <a:latin typeface="微软雅黑" panose="020B0503020204020204" pitchFamily="34" charset="-122"/>
                <a:ea typeface="微软雅黑" panose="020B0503020204020204" pitchFamily="34" charset="-122"/>
              </a:rPr>
              <a:t>=0.2)</a:t>
            </a:r>
          </a:p>
          <a:p>
            <a:r>
              <a:rPr lang="en-US" altLang="zh-CN" sz="2000" dirty="0">
                <a:solidFill>
                  <a:srgbClr val="00518E"/>
                </a:solidFill>
                <a:latin typeface="微软雅黑" panose="020B0503020204020204" pitchFamily="34" charset="-122"/>
                <a:ea typeface="微软雅黑" panose="020B0503020204020204" pitchFamily="34" charset="-122"/>
              </a:rPr>
              <a:t>model = </a:t>
            </a:r>
            <a:r>
              <a:rPr lang="en-US" altLang="zh-CN" sz="2000" dirty="0" err="1">
                <a:solidFill>
                  <a:srgbClr val="00518E"/>
                </a:solidFill>
                <a:latin typeface="微软雅黑" panose="020B0503020204020204" pitchFamily="34" charset="-122"/>
                <a:ea typeface="微软雅黑" panose="020B0503020204020204" pitchFamily="34" charset="-122"/>
              </a:rPr>
              <a:t>DecisionTreeRegressor</a:t>
            </a:r>
            <a:r>
              <a:rPr lang="en-US" altLang="zh-CN" sz="2000" dirty="0">
                <a:solidFill>
                  <a:srgbClr val="00518E"/>
                </a:solidFill>
                <a:latin typeface="微软雅黑" panose="020B0503020204020204" pitchFamily="34" charset="-122"/>
                <a:ea typeface="微软雅黑" panose="020B0503020204020204" pitchFamily="34" charset="-122"/>
              </a:rPr>
              <a:t>()</a:t>
            </a:r>
          </a:p>
          <a:p>
            <a:r>
              <a:rPr lang="en-US" altLang="zh-CN" sz="2000" dirty="0" err="1">
                <a:solidFill>
                  <a:srgbClr val="00518E"/>
                </a:solidFill>
                <a:latin typeface="微软雅黑" panose="020B0503020204020204" pitchFamily="34" charset="-122"/>
                <a:ea typeface="微软雅黑" panose="020B0503020204020204" pitchFamily="34" charset="-122"/>
              </a:rPr>
              <a:t>model.fit</a:t>
            </a:r>
            <a:r>
              <a:rPr lang="en-US" altLang="zh-CN" sz="2000" dirty="0">
                <a:solidFill>
                  <a:srgbClr val="00518E"/>
                </a:solidFill>
                <a:latin typeface="微软雅黑" panose="020B0503020204020204" pitchFamily="34" charset="-122"/>
                <a:ea typeface="微软雅黑" panose="020B0503020204020204" pitchFamily="34" charset="-122"/>
              </a:rPr>
              <a:t>(</a:t>
            </a:r>
            <a:r>
              <a:rPr lang="en-US" altLang="zh-CN" sz="2000" dirty="0" err="1">
                <a:solidFill>
                  <a:srgbClr val="00518E"/>
                </a:solidFill>
                <a:latin typeface="微软雅黑" panose="020B0503020204020204" pitchFamily="34" charset="-122"/>
                <a:ea typeface="微软雅黑" panose="020B0503020204020204" pitchFamily="34" charset="-122"/>
              </a:rPr>
              <a:t>X_train</a:t>
            </a:r>
            <a:r>
              <a:rPr lang="en-US" altLang="zh-CN" sz="2000" dirty="0">
                <a:solidFill>
                  <a:srgbClr val="00518E"/>
                </a:solidFill>
                <a:latin typeface="微软雅黑" panose="020B0503020204020204" pitchFamily="34" charset="-122"/>
                <a:ea typeface="微软雅黑" panose="020B0503020204020204" pitchFamily="34" charset="-122"/>
              </a:rPr>
              <a:t>, </a:t>
            </a:r>
            <a:r>
              <a:rPr lang="en-US" altLang="zh-CN" sz="2000" dirty="0" err="1">
                <a:solidFill>
                  <a:srgbClr val="00518E"/>
                </a:solidFill>
                <a:latin typeface="微软雅黑" panose="020B0503020204020204" pitchFamily="34" charset="-122"/>
                <a:ea typeface="微软雅黑" panose="020B0503020204020204" pitchFamily="34" charset="-122"/>
              </a:rPr>
              <a:t>Y_train</a:t>
            </a:r>
            <a:r>
              <a:rPr lang="en-US" altLang="zh-CN" sz="2000" dirty="0">
                <a:solidFill>
                  <a:srgbClr val="00518E"/>
                </a:solidFill>
                <a:latin typeface="微软雅黑" panose="020B0503020204020204" pitchFamily="34" charset="-122"/>
                <a:ea typeface="微软雅黑" panose="020B0503020204020204" pitchFamily="34" charset="-122"/>
              </a:rPr>
              <a:t>)</a:t>
            </a:r>
          </a:p>
          <a:p>
            <a:r>
              <a:rPr lang="en-US" altLang="zh-CN" sz="2000" dirty="0" err="1">
                <a:solidFill>
                  <a:srgbClr val="00518E"/>
                </a:solidFill>
                <a:latin typeface="微软雅黑" panose="020B0503020204020204" pitchFamily="34" charset="-122"/>
                <a:ea typeface="微软雅黑" panose="020B0503020204020204" pitchFamily="34" charset="-122"/>
              </a:rPr>
              <a:t>feat_labels</a:t>
            </a:r>
            <a:r>
              <a:rPr lang="en-US" altLang="zh-CN" sz="2000" dirty="0">
                <a:solidFill>
                  <a:srgbClr val="00518E"/>
                </a:solidFill>
                <a:latin typeface="微软雅黑" panose="020B0503020204020204" pitchFamily="34" charset="-122"/>
                <a:ea typeface="微软雅黑" panose="020B0503020204020204" pitchFamily="34" charset="-122"/>
              </a:rPr>
              <a:t> = </a:t>
            </a:r>
            <a:r>
              <a:rPr lang="en-US" altLang="zh-CN" sz="2000" dirty="0" err="1">
                <a:solidFill>
                  <a:srgbClr val="00518E"/>
                </a:solidFill>
                <a:latin typeface="微软雅黑" panose="020B0503020204020204" pitchFamily="34" charset="-122"/>
                <a:ea typeface="微软雅黑" panose="020B0503020204020204" pitchFamily="34" charset="-122"/>
              </a:rPr>
              <a:t>X_train.columns</a:t>
            </a:r>
            <a:endParaRPr lang="en-US" altLang="zh-CN" sz="2000" dirty="0">
              <a:solidFill>
                <a:srgbClr val="00518E"/>
              </a:solidFill>
              <a:latin typeface="微软雅黑" panose="020B0503020204020204" pitchFamily="34" charset="-122"/>
              <a:ea typeface="微软雅黑" panose="020B0503020204020204" pitchFamily="34" charset="-122"/>
            </a:endParaRPr>
          </a:p>
          <a:p>
            <a:r>
              <a:rPr lang="en-US" altLang="zh-CN" sz="2000" dirty="0" err="1">
                <a:solidFill>
                  <a:srgbClr val="FF0000"/>
                </a:solidFill>
                <a:latin typeface="微软雅黑" panose="020B0503020204020204" pitchFamily="34" charset="-122"/>
                <a:ea typeface="微软雅黑" panose="020B0503020204020204" pitchFamily="34" charset="-122"/>
              </a:rPr>
              <a:t>importances</a:t>
            </a:r>
            <a:r>
              <a:rPr lang="en-US" altLang="zh-CN" sz="2000" dirty="0">
                <a:solidFill>
                  <a:srgbClr val="FF0000"/>
                </a:solidFill>
                <a:latin typeface="微软雅黑" panose="020B0503020204020204" pitchFamily="34" charset="-122"/>
                <a:ea typeface="微软雅黑" panose="020B0503020204020204" pitchFamily="34" charset="-122"/>
              </a:rPr>
              <a:t> = </a:t>
            </a:r>
            <a:r>
              <a:rPr lang="en-US" altLang="zh-CN" sz="2000" dirty="0" err="1">
                <a:solidFill>
                  <a:srgbClr val="FF0000"/>
                </a:solidFill>
                <a:latin typeface="微软雅黑" panose="020B0503020204020204" pitchFamily="34" charset="-122"/>
                <a:ea typeface="微软雅黑" panose="020B0503020204020204" pitchFamily="34" charset="-122"/>
              </a:rPr>
              <a:t>model.feature_importances</a:t>
            </a:r>
            <a:r>
              <a:rPr lang="en-US" altLang="zh-CN" sz="2000" dirty="0">
                <a:solidFill>
                  <a:srgbClr val="FF0000"/>
                </a:solidFill>
                <a:latin typeface="微软雅黑" panose="020B0503020204020204" pitchFamily="34" charset="-122"/>
                <a:ea typeface="微软雅黑" panose="020B0503020204020204" pitchFamily="34" charset="-122"/>
              </a:rPr>
              <a:t>_</a:t>
            </a:r>
          </a:p>
          <a:p>
            <a:r>
              <a:rPr lang="en-US" altLang="zh-CN" sz="2000" dirty="0">
                <a:solidFill>
                  <a:srgbClr val="00518E"/>
                </a:solidFill>
                <a:latin typeface="微软雅黑" panose="020B0503020204020204" pitchFamily="34" charset="-122"/>
                <a:ea typeface="微软雅黑" panose="020B0503020204020204" pitchFamily="34" charset="-122"/>
              </a:rPr>
              <a:t>indices = </a:t>
            </a:r>
            <a:r>
              <a:rPr lang="en-US" altLang="zh-CN" sz="2000" dirty="0" err="1">
                <a:solidFill>
                  <a:srgbClr val="00518E"/>
                </a:solidFill>
                <a:latin typeface="微软雅黑" panose="020B0503020204020204" pitchFamily="34" charset="-122"/>
                <a:ea typeface="微软雅黑" panose="020B0503020204020204" pitchFamily="34" charset="-122"/>
              </a:rPr>
              <a:t>np.argsort</a:t>
            </a:r>
            <a:r>
              <a:rPr lang="en-US" altLang="zh-CN" sz="2000" dirty="0">
                <a:solidFill>
                  <a:srgbClr val="00518E"/>
                </a:solidFill>
                <a:latin typeface="微软雅黑" panose="020B0503020204020204" pitchFamily="34" charset="-122"/>
                <a:ea typeface="微软雅黑" panose="020B0503020204020204" pitchFamily="34" charset="-122"/>
              </a:rPr>
              <a:t>(</a:t>
            </a:r>
            <a:r>
              <a:rPr lang="en-US" altLang="zh-CN" sz="2000" dirty="0" err="1">
                <a:solidFill>
                  <a:srgbClr val="00518E"/>
                </a:solidFill>
                <a:latin typeface="微软雅黑" panose="020B0503020204020204" pitchFamily="34" charset="-122"/>
                <a:ea typeface="微软雅黑" panose="020B0503020204020204" pitchFamily="34" charset="-122"/>
              </a:rPr>
              <a:t>importances</a:t>
            </a:r>
            <a:r>
              <a:rPr lang="en-US" altLang="zh-CN" sz="2000" dirty="0">
                <a:solidFill>
                  <a:srgbClr val="00518E"/>
                </a:solidFill>
                <a:latin typeface="微软雅黑" panose="020B0503020204020204" pitchFamily="34" charset="-122"/>
                <a:ea typeface="微软雅黑" panose="020B0503020204020204" pitchFamily="34" charset="-122"/>
              </a:rPr>
              <a:t>)[::-1]  # </a:t>
            </a:r>
            <a:r>
              <a:rPr lang="zh-CN" altLang="en-US" sz="2000" dirty="0">
                <a:solidFill>
                  <a:srgbClr val="00518E"/>
                </a:solidFill>
                <a:latin typeface="微软雅黑" panose="020B0503020204020204" pitchFamily="34" charset="-122"/>
                <a:ea typeface="微软雅黑" panose="020B0503020204020204" pitchFamily="34" charset="-122"/>
              </a:rPr>
              <a:t>按照重要性排序</a:t>
            </a:r>
          </a:p>
          <a:p>
            <a:r>
              <a:rPr lang="en-US" altLang="zh-CN" sz="2000" dirty="0">
                <a:solidFill>
                  <a:srgbClr val="00518E"/>
                </a:solidFill>
                <a:latin typeface="微软雅黑" panose="020B0503020204020204" pitchFamily="34" charset="-122"/>
                <a:ea typeface="微软雅黑" panose="020B0503020204020204" pitchFamily="34" charset="-122"/>
              </a:rPr>
              <a:t>for f in range(</a:t>
            </a:r>
            <a:r>
              <a:rPr lang="en-US" altLang="zh-CN" sz="2000" dirty="0" err="1">
                <a:solidFill>
                  <a:srgbClr val="00518E"/>
                </a:solidFill>
                <a:latin typeface="微软雅黑" panose="020B0503020204020204" pitchFamily="34" charset="-122"/>
                <a:ea typeface="微软雅黑" panose="020B0503020204020204" pitchFamily="34" charset="-122"/>
              </a:rPr>
              <a:t>len</a:t>
            </a:r>
            <a:r>
              <a:rPr lang="en-US" altLang="zh-CN" sz="2000" dirty="0">
                <a:solidFill>
                  <a:srgbClr val="00518E"/>
                </a:solidFill>
                <a:latin typeface="微软雅黑" panose="020B0503020204020204" pitchFamily="34" charset="-122"/>
                <a:ea typeface="微软雅黑" panose="020B0503020204020204" pitchFamily="34" charset="-122"/>
              </a:rPr>
              <a:t>(indices)):</a:t>
            </a:r>
          </a:p>
          <a:p>
            <a:r>
              <a:rPr lang="en-US" altLang="zh-CN" sz="2000" dirty="0">
                <a:solidFill>
                  <a:srgbClr val="00518E"/>
                </a:solidFill>
                <a:latin typeface="微软雅黑" panose="020B0503020204020204" pitchFamily="34" charset="-122"/>
                <a:ea typeface="微软雅黑" panose="020B0503020204020204" pitchFamily="34" charset="-122"/>
              </a:rPr>
              <a:t>    print(f"{f + 1 :2d}) {</a:t>
            </a:r>
            <a:r>
              <a:rPr lang="en-US" altLang="zh-CN" sz="2000" dirty="0" err="1">
                <a:solidFill>
                  <a:srgbClr val="00518E"/>
                </a:solidFill>
                <a:latin typeface="微软雅黑" panose="020B0503020204020204" pitchFamily="34" charset="-122"/>
                <a:ea typeface="微软雅黑" panose="020B0503020204020204" pitchFamily="34" charset="-122"/>
              </a:rPr>
              <a:t>feat_labels</a:t>
            </a:r>
            <a:r>
              <a:rPr lang="en-US" altLang="zh-CN" sz="2000" dirty="0">
                <a:solidFill>
                  <a:srgbClr val="00518E"/>
                </a:solidFill>
                <a:latin typeface="微软雅黑" panose="020B0503020204020204" pitchFamily="34" charset="-122"/>
                <a:ea typeface="微软雅黑" panose="020B0503020204020204" pitchFamily="34" charset="-122"/>
              </a:rPr>
              <a:t>[indices[f]] :&lt;60} {</a:t>
            </a:r>
            <a:r>
              <a:rPr lang="en-US" altLang="zh-CN" sz="2000" dirty="0" err="1">
                <a:solidFill>
                  <a:srgbClr val="00518E"/>
                </a:solidFill>
                <a:latin typeface="微软雅黑" panose="020B0503020204020204" pitchFamily="34" charset="-122"/>
                <a:ea typeface="微软雅黑" panose="020B0503020204020204" pitchFamily="34" charset="-122"/>
              </a:rPr>
              <a:t>importances</a:t>
            </a:r>
            <a:r>
              <a:rPr lang="en-US" altLang="zh-CN" sz="2000" dirty="0">
                <a:solidFill>
                  <a:srgbClr val="00518E"/>
                </a:solidFill>
                <a:latin typeface="微软雅黑" panose="020B0503020204020204" pitchFamily="34" charset="-122"/>
                <a:ea typeface="微软雅黑" panose="020B0503020204020204" pitchFamily="34" charset="-122"/>
              </a:rPr>
              <a:t>[indices[f]] :&gt;.5f}")</a:t>
            </a:r>
          </a:p>
        </p:txBody>
      </p:sp>
      <p:pic>
        <p:nvPicPr>
          <p:cNvPr id="2" name="图片 1">
            <a:extLst>
              <a:ext uri="{FF2B5EF4-FFF2-40B4-BE49-F238E27FC236}">
                <a16:creationId xmlns:a16="http://schemas.microsoft.com/office/drawing/2014/main" id="{04F866F5-3EB2-4AF2-B1D7-28A7D72EC52B}"/>
              </a:ext>
            </a:extLst>
          </p:cNvPr>
          <p:cNvPicPr>
            <a:picLocks noChangeAspect="1"/>
          </p:cNvPicPr>
          <p:nvPr/>
        </p:nvPicPr>
        <p:blipFill>
          <a:blip r:embed="rId8"/>
          <a:stretch>
            <a:fillRect/>
          </a:stretch>
        </p:blipFill>
        <p:spPr>
          <a:xfrm>
            <a:off x="859162" y="3478810"/>
            <a:ext cx="9458161" cy="3341255"/>
          </a:xfrm>
          <a:prstGeom prst="rect">
            <a:avLst/>
          </a:prstGeom>
        </p:spPr>
      </p:pic>
      <p:sp>
        <p:nvSpPr>
          <p:cNvPr id="3" name="矩形 2">
            <a:extLst>
              <a:ext uri="{FF2B5EF4-FFF2-40B4-BE49-F238E27FC236}">
                <a16:creationId xmlns:a16="http://schemas.microsoft.com/office/drawing/2014/main" id="{251BA738-5921-4A5B-997E-CBC194AF52E6}"/>
              </a:ext>
            </a:extLst>
          </p:cNvPr>
          <p:cNvSpPr/>
          <p:nvPr/>
        </p:nvSpPr>
        <p:spPr>
          <a:xfrm>
            <a:off x="6927273" y="3525353"/>
            <a:ext cx="2540000" cy="32947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619968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61974" y="1046718"/>
            <a:ext cx="10606826" cy="1631216"/>
          </a:xfrm>
          <a:prstGeom prst="rect">
            <a:avLst/>
          </a:prstGeom>
          <a:noFill/>
        </p:spPr>
        <p:txBody>
          <a:bodyPr wrap="square" rtlCol="0">
            <a:spAutoFit/>
          </a:bodyPr>
          <a:lstStyle/>
          <a:p>
            <a:r>
              <a:rPr lang="zh-CN" altLang="en-US" sz="2000" dirty="0">
                <a:solidFill>
                  <a:srgbClr val="00518E"/>
                </a:solidFill>
                <a:latin typeface="微软雅黑" panose="020B0503020204020204" pitchFamily="34" charset="-122"/>
                <a:ea typeface="微软雅黑" panose="020B0503020204020204" pitchFamily="34" charset="-122"/>
              </a:rPr>
              <a:t>回顾我们第四章学的内容：</a:t>
            </a:r>
            <a:endParaRPr lang="en-US" altLang="zh-CN" sz="2000" dirty="0">
              <a:solidFill>
                <a:srgbClr val="00518E"/>
              </a:solidFill>
              <a:latin typeface="微软雅黑" panose="020B0503020204020204" pitchFamily="34" charset="-122"/>
              <a:ea typeface="微软雅黑" panose="020B0503020204020204" pitchFamily="34" charset="-122"/>
            </a:endParaRPr>
          </a:p>
          <a:p>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我们手动确定了第一阶段的五个特征：</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职业</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教育程度</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婚姻状态</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平均欠款金额</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平均工资收入</a:t>
            </a:r>
            <a:r>
              <a:rPr lang="en-US" altLang="zh-CN" sz="2000" dirty="0">
                <a:solidFill>
                  <a:srgbClr val="00518E"/>
                </a:solidFill>
                <a:latin typeface="微软雅黑" panose="020B0503020204020204" pitchFamily="34" charset="-122"/>
                <a:ea typeface="微软雅黑" panose="020B0503020204020204" pitchFamily="34" charset="-122"/>
              </a:rPr>
              <a:t>’]</a:t>
            </a: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而</a:t>
            </a:r>
            <a:r>
              <a:rPr lang="zh-CN" altLang="en-US" sz="2000" b="1" dirty="0">
                <a:solidFill>
                  <a:srgbClr val="FF0000"/>
                </a:solidFill>
                <a:latin typeface="微软雅黑" panose="020B0503020204020204" pitchFamily="34" charset="-122"/>
                <a:ea typeface="微软雅黑" panose="020B0503020204020204" pitchFamily="34" charset="-122"/>
              </a:rPr>
              <a:t>决策树为我们挑出的这个五个特征真的会比我们自己选的五个特征表现好吗</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0DB1139-5FCA-4EAD-ACD8-E7DC751466E8}"/>
              </a:ext>
            </a:extLst>
          </p:cNvPr>
          <p:cNvPicPr>
            <a:picLocks noChangeAspect="1"/>
          </p:cNvPicPr>
          <p:nvPr/>
        </p:nvPicPr>
        <p:blipFill>
          <a:blip r:embed="rId8"/>
          <a:stretch>
            <a:fillRect/>
          </a:stretch>
        </p:blipFill>
        <p:spPr>
          <a:xfrm>
            <a:off x="868399" y="2832264"/>
            <a:ext cx="9458161" cy="3341255"/>
          </a:xfrm>
          <a:prstGeom prst="rect">
            <a:avLst/>
          </a:prstGeom>
        </p:spPr>
      </p:pic>
      <p:sp>
        <p:nvSpPr>
          <p:cNvPr id="9" name="矩形 8">
            <a:extLst>
              <a:ext uri="{FF2B5EF4-FFF2-40B4-BE49-F238E27FC236}">
                <a16:creationId xmlns:a16="http://schemas.microsoft.com/office/drawing/2014/main" id="{5642B20A-BC91-4465-A364-726ECA405513}"/>
              </a:ext>
            </a:extLst>
          </p:cNvPr>
          <p:cNvSpPr/>
          <p:nvPr/>
        </p:nvSpPr>
        <p:spPr>
          <a:xfrm>
            <a:off x="868399" y="2878807"/>
            <a:ext cx="8608111" cy="10374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849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B0A63C2D-C44C-42EA-BCCF-58C35494B2CE}"/>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3" name="矩形 2">
            <a:extLst>
              <a:ext uri="{FF2B5EF4-FFF2-40B4-BE49-F238E27FC236}">
                <a16:creationId xmlns:a16="http://schemas.microsoft.com/office/drawing/2014/main" id="{DCEA5720-F261-4D53-825E-EB7EDC1D69FA}"/>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 name="矩形 27">
            <a:extLst>
              <a:ext uri="{FF2B5EF4-FFF2-40B4-BE49-F238E27FC236}">
                <a16:creationId xmlns:a16="http://schemas.microsoft.com/office/drawing/2014/main" id="{F49B7445-F027-489D-8CE0-8E89312BFE0D}"/>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28">
            <a:extLst>
              <a:ext uri="{FF2B5EF4-FFF2-40B4-BE49-F238E27FC236}">
                <a16:creationId xmlns:a16="http://schemas.microsoft.com/office/drawing/2014/main" id="{54801B5B-E828-4486-A808-FB33DF78A8C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文本框 5">
            <a:extLst>
              <a:ext uri="{FF2B5EF4-FFF2-40B4-BE49-F238E27FC236}">
                <a16:creationId xmlns:a16="http://schemas.microsoft.com/office/drawing/2014/main" id="{D20142FE-0DB5-4B69-927C-DDF23BC4D594}"/>
              </a:ext>
            </a:extLst>
          </p:cNvPr>
          <p:cNvSpPr txBox="1"/>
          <p:nvPr/>
        </p:nvSpPr>
        <p:spPr>
          <a:xfrm>
            <a:off x="0" y="1101594"/>
            <a:ext cx="11784850" cy="662554"/>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回顾一下回归的三个要点</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6A38DD60-99A3-45F1-AD74-C21B359CA7DC}"/>
              </a:ext>
            </a:extLst>
          </p:cNvPr>
          <p:cNvSpPr txBox="1"/>
          <p:nvPr/>
        </p:nvSpPr>
        <p:spPr>
          <a:xfrm>
            <a:off x="528636" y="1894934"/>
            <a:ext cx="9967681" cy="1422441"/>
          </a:xfrm>
          <a:prstGeom prst="rect">
            <a:avLst/>
          </a:prstGeom>
          <a:noFill/>
        </p:spPr>
        <p:txBody>
          <a:bodyPr wrap="square" rtlCol="0">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找到具体（形式）参数值的方法</a:t>
            </a:r>
          </a:p>
        </p:txBody>
      </p:sp>
      <p:pic>
        <p:nvPicPr>
          <p:cNvPr id="8" name="Picture 4">
            <a:extLst>
              <a:ext uri="{FF2B5EF4-FFF2-40B4-BE49-F238E27FC236}">
                <a16:creationId xmlns:a16="http://schemas.microsoft.com/office/drawing/2014/main" id="{50BBF7D8-01F3-408D-9C83-3E53F09891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3720" y="943879"/>
            <a:ext cx="5288280" cy="2884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2867B69-7D59-435E-8E98-969AE6954D4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970383" y="3893319"/>
            <a:ext cx="3158514" cy="288404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26E06494-E7FE-45EE-9AAA-1122D97AD55A}"/>
              </a:ext>
            </a:extLst>
          </p:cNvPr>
          <p:cNvGrpSpPr/>
          <p:nvPr/>
        </p:nvGrpSpPr>
        <p:grpSpPr>
          <a:xfrm>
            <a:off x="7955280" y="297180"/>
            <a:ext cx="1108710" cy="604166"/>
            <a:chOff x="7955280" y="297180"/>
            <a:chExt cx="1108710" cy="604166"/>
          </a:xfrm>
        </p:grpSpPr>
        <p:sp>
          <p:nvSpPr>
            <p:cNvPr id="11" name="椭圆 10">
              <a:extLst>
                <a:ext uri="{FF2B5EF4-FFF2-40B4-BE49-F238E27FC236}">
                  <a16:creationId xmlns:a16="http://schemas.microsoft.com/office/drawing/2014/main" id="{033F9085-CB41-4AED-A11E-23CE14435CE4}"/>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6D8966C-7F02-44FC-B281-C3793252AAF8}"/>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1</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D6DBFD30-B32C-4C0C-82ED-618CA31DC30C}"/>
              </a:ext>
            </a:extLst>
          </p:cNvPr>
          <p:cNvGrpSpPr/>
          <p:nvPr/>
        </p:nvGrpSpPr>
        <p:grpSpPr>
          <a:xfrm>
            <a:off x="1419326" y="4967866"/>
            <a:ext cx="1108710" cy="604166"/>
            <a:chOff x="7955280" y="297180"/>
            <a:chExt cx="1108710" cy="604166"/>
          </a:xfrm>
        </p:grpSpPr>
        <p:sp>
          <p:nvSpPr>
            <p:cNvPr id="14" name="椭圆 13">
              <a:extLst>
                <a:ext uri="{FF2B5EF4-FFF2-40B4-BE49-F238E27FC236}">
                  <a16:creationId xmlns:a16="http://schemas.microsoft.com/office/drawing/2014/main" id="{2358E7F3-B386-4B2C-9CF8-A19F69E595B0}"/>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2724C02-88E3-41A3-9806-23AAF151E52C}"/>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B5051A41-E2A9-4D1F-902C-BE3CC05CD96B}"/>
              </a:ext>
            </a:extLst>
          </p:cNvPr>
          <p:cNvGrpSpPr/>
          <p:nvPr/>
        </p:nvGrpSpPr>
        <p:grpSpPr>
          <a:xfrm>
            <a:off x="5960785" y="4964618"/>
            <a:ext cx="1108710" cy="604166"/>
            <a:chOff x="7955280" y="297180"/>
            <a:chExt cx="1108710" cy="604166"/>
          </a:xfrm>
        </p:grpSpPr>
        <p:sp>
          <p:nvSpPr>
            <p:cNvPr id="17" name="椭圆 16">
              <a:extLst>
                <a:ext uri="{FF2B5EF4-FFF2-40B4-BE49-F238E27FC236}">
                  <a16:creationId xmlns:a16="http://schemas.microsoft.com/office/drawing/2014/main" id="{89229CD0-825C-4A12-AEE6-5A09A0FE52F2}"/>
                </a:ext>
              </a:extLst>
            </p:cNvPr>
            <p:cNvSpPr/>
            <p:nvPr/>
          </p:nvSpPr>
          <p:spPr>
            <a:xfrm>
              <a:off x="7955280" y="297180"/>
              <a:ext cx="560070" cy="604166"/>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51F58E5-CBD1-4BF5-B571-68F4B10A50FD}"/>
                </a:ext>
              </a:extLst>
            </p:cNvPr>
            <p:cNvSpPr txBox="1"/>
            <p:nvPr/>
          </p:nvSpPr>
          <p:spPr>
            <a:xfrm>
              <a:off x="8035290" y="355266"/>
              <a:ext cx="1028700" cy="52322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3</a:t>
              </a:r>
              <a:endParaRPr lang="zh-CN" altLang="en-US" sz="2800" dirty="0">
                <a:solidFill>
                  <a:srgbClr val="FF0000"/>
                </a:solidFill>
                <a:latin typeface="微软雅黑" panose="020B0503020204020204" pitchFamily="34" charset="-122"/>
                <a:ea typeface="微软雅黑" panose="020B0503020204020204" pitchFamily="34" charset="-122"/>
              </a:endParaRPr>
            </a:p>
          </p:txBody>
        </p:sp>
      </p:grpSp>
      <p:sp>
        <p:nvSpPr>
          <p:cNvPr id="19" name="文本框 18">
            <a:extLst>
              <a:ext uri="{FF2B5EF4-FFF2-40B4-BE49-F238E27FC236}">
                <a16:creationId xmlns:a16="http://schemas.microsoft.com/office/drawing/2014/main" id="{A86553A6-9AA7-4E14-B3A2-259A4E320AB6}"/>
              </a:ext>
            </a:extLst>
          </p:cNvPr>
          <p:cNvSpPr txBox="1"/>
          <p:nvPr/>
        </p:nvSpPr>
        <p:spPr>
          <a:xfrm>
            <a:off x="2428924" y="4899593"/>
            <a:ext cx="1676330"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MSE</a:t>
            </a:r>
            <a:endParaRPr lang="zh-CN" altLang="en-US" sz="3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77152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决策树</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3" name="文本框 12">
            <a:extLst>
              <a:ext uri="{FF2B5EF4-FFF2-40B4-BE49-F238E27FC236}">
                <a16:creationId xmlns:a16="http://schemas.microsoft.com/office/drawing/2014/main" id="{8EE9D9A9-E855-4203-ADD0-6957E407478B}"/>
              </a:ext>
            </a:extLst>
          </p:cNvPr>
          <p:cNvSpPr txBox="1"/>
          <p:nvPr/>
        </p:nvSpPr>
        <p:spPr>
          <a:xfrm>
            <a:off x="561974" y="1046718"/>
            <a:ext cx="10606826" cy="1631216"/>
          </a:xfrm>
          <a:prstGeom prst="rect">
            <a:avLst/>
          </a:prstGeom>
          <a:noFill/>
        </p:spPr>
        <p:txBody>
          <a:bodyPr wrap="square" rtlCol="0">
            <a:spAutoFit/>
          </a:bodyPr>
          <a:lstStyle/>
          <a:p>
            <a:r>
              <a:rPr lang="zh-CN" altLang="en-US" sz="2000" dirty="0">
                <a:solidFill>
                  <a:srgbClr val="00518E"/>
                </a:solidFill>
                <a:latin typeface="微软雅黑" panose="020B0503020204020204" pitchFamily="34" charset="-122"/>
                <a:ea typeface="微软雅黑" panose="020B0503020204020204" pitchFamily="34" charset="-122"/>
              </a:rPr>
              <a:t>回顾我们第四章学的内容：</a:t>
            </a:r>
            <a:endParaRPr lang="en-US" altLang="zh-CN" sz="2000" dirty="0">
              <a:solidFill>
                <a:srgbClr val="00518E"/>
              </a:solidFill>
              <a:latin typeface="微软雅黑" panose="020B0503020204020204" pitchFamily="34" charset="-122"/>
              <a:ea typeface="微软雅黑" panose="020B0503020204020204" pitchFamily="34" charset="-122"/>
            </a:endParaRPr>
          </a:p>
          <a:p>
            <a:endParaRPr lang="en-US" altLang="zh-CN" sz="2000" dirty="0">
              <a:solidFill>
                <a:srgbClr val="00518E"/>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我们手动确定了第一阶段的五个特征：</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职业</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教育程度</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婚姻状态</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平均欠款金额</a:t>
            </a:r>
            <a:r>
              <a:rPr lang="en-US" altLang="zh-CN" sz="2000" dirty="0">
                <a:solidFill>
                  <a:srgbClr val="00518E"/>
                </a:solidFill>
                <a:latin typeface="微软雅黑" panose="020B0503020204020204" pitchFamily="34" charset="-122"/>
                <a:ea typeface="微软雅黑" panose="020B0503020204020204" pitchFamily="34" charset="-122"/>
              </a:rPr>
              <a:t>', '</a:t>
            </a:r>
            <a:r>
              <a:rPr lang="zh-CN" altLang="en-US" sz="2000" dirty="0">
                <a:solidFill>
                  <a:srgbClr val="00518E"/>
                </a:solidFill>
                <a:latin typeface="微软雅黑" panose="020B0503020204020204" pitchFamily="34" charset="-122"/>
                <a:ea typeface="微软雅黑" panose="020B0503020204020204" pitchFamily="34" charset="-122"/>
              </a:rPr>
              <a:t>平均工资收入</a:t>
            </a:r>
            <a:r>
              <a:rPr lang="en-US" altLang="zh-CN" sz="2000" dirty="0">
                <a:solidFill>
                  <a:srgbClr val="00518E"/>
                </a:solidFill>
                <a:latin typeface="微软雅黑" panose="020B0503020204020204" pitchFamily="34" charset="-122"/>
                <a:ea typeface="微软雅黑" panose="020B0503020204020204" pitchFamily="34" charset="-122"/>
              </a:rPr>
              <a:t>’]</a:t>
            </a:r>
          </a:p>
          <a:p>
            <a:pPr marL="342900" indent="-342900">
              <a:buFont typeface="Arial" panose="020B0604020202020204" pitchFamily="34" charset="0"/>
              <a:buChar char="•"/>
            </a:pPr>
            <a:r>
              <a:rPr lang="zh-CN" altLang="en-US" sz="2000" dirty="0">
                <a:solidFill>
                  <a:srgbClr val="00518E"/>
                </a:solidFill>
                <a:latin typeface="微软雅黑" panose="020B0503020204020204" pitchFamily="34" charset="-122"/>
                <a:ea typeface="微软雅黑" panose="020B0503020204020204" pitchFamily="34" charset="-122"/>
              </a:rPr>
              <a:t>而</a:t>
            </a:r>
            <a:r>
              <a:rPr lang="zh-CN" altLang="en-US" sz="2000" b="1" dirty="0">
                <a:solidFill>
                  <a:srgbClr val="FF0000"/>
                </a:solidFill>
                <a:latin typeface="微软雅黑" panose="020B0503020204020204" pitchFamily="34" charset="-122"/>
                <a:ea typeface="微软雅黑" panose="020B0503020204020204" pitchFamily="34" charset="-122"/>
              </a:rPr>
              <a:t>决策树为我们挑出的这个五个特征真的会比我们自己选的五个特征表现好吗</a:t>
            </a:r>
            <a:r>
              <a:rPr lang="zh-CN" altLang="en-US" sz="2000" dirty="0">
                <a:solidFill>
                  <a:srgbClr val="00518E"/>
                </a:solidFill>
                <a:latin typeface="微软雅黑" panose="020B0503020204020204" pitchFamily="34" charset="-122"/>
                <a:ea typeface="微软雅黑" panose="020B0503020204020204" pitchFamily="34" charset="-122"/>
              </a:rPr>
              <a:t>？</a:t>
            </a:r>
            <a:endParaRPr lang="en-US" altLang="zh-CN" sz="2000" dirty="0">
              <a:solidFill>
                <a:srgbClr val="00518E"/>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11DDD5D-8A4C-461D-9DCC-9D50C2EAA1F5}"/>
              </a:ext>
            </a:extLst>
          </p:cNvPr>
          <p:cNvPicPr>
            <a:picLocks noChangeAspect="1"/>
          </p:cNvPicPr>
          <p:nvPr/>
        </p:nvPicPr>
        <p:blipFill>
          <a:blip r:embed="rId8"/>
          <a:stretch>
            <a:fillRect/>
          </a:stretch>
        </p:blipFill>
        <p:spPr>
          <a:xfrm>
            <a:off x="1708340" y="2677934"/>
            <a:ext cx="7852995" cy="3960139"/>
          </a:xfrm>
          <a:prstGeom prst="rect">
            <a:avLst/>
          </a:prstGeom>
        </p:spPr>
      </p:pic>
      <p:sp>
        <p:nvSpPr>
          <p:cNvPr id="10" name="文本框 9">
            <a:extLst>
              <a:ext uri="{FF2B5EF4-FFF2-40B4-BE49-F238E27FC236}">
                <a16:creationId xmlns:a16="http://schemas.microsoft.com/office/drawing/2014/main" id="{0DA7008B-8844-4475-95AD-4450E4AA1BD5}"/>
              </a:ext>
            </a:extLst>
          </p:cNvPr>
          <p:cNvSpPr txBox="1"/>
          <p:nvPr/>
        </p:nvSpPr>
        <p:spPr>
          <a:xfrm>
            <a:off x="257174" y="4309150"/>
            <a:ext cx="1553153" cy="400110"/>
          </a:xfrm>
          <a:prstGeom prst="rect">
            <a:avLst/>
          </a:prstGeom>
          <a:noFill/>
        </p:spPr>
        <p:txBody>
          <a:bodyPr wrap="square" rtlCol="0">
            <a:spAutoFit/>
          </a:bodyPr>
          <a:lstStyle/>
          <a:p>
            <a:r>
              <a:rPr lang="zh-CN" altLang="en-US" sz="2000" dirty="0">
                <a:solidFill>
                  <a:srgbClr val="00518E"/>
                </a:solidFill>
                <a:latin typeface="微软雅黑" panose="020B0503020204020204" pitchFamily="34" charset="-122"/>
                <a:ea typeface="微软雅黑" panose="020B0503020204020204" pitchFamily="34" charset="-122"/>
              </a:rPr>
              <a:t>效果好很多</a:t>
            </a:r>
            <a:endParaRPr lang="en-US" altLang="zh-CN" sz="2000" dirty="0">
              <a:solidFill>
                <a:srgbClr val="00518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D366856-73B6-4A76-BC15-4535A12E0C85}"/>
              </a:ext>
            </a:extLst>
          </p:cNvPr>
          <p:cNvSpPr txBox="1"/>
          <p:nvPr/>
        </p:nvSpPr>
        <p:spPr>
          <a:xfrm>
            <a:off x="9154548" y="3597950"/>
            <a:ext cx="2631052" cy="1015663"/>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因此我们常用决策树相关技术衡量各个特征重要性。</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06034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集成学习</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556212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2" name="图片 1">
            <a:extLst>
              <a:ext uri="{FF2B5EF4-FFF2-40B4-BE49-F238E27FC236}">
                <a16:creationId xmlns:a16="http://schemas.microsoft.com/office/drawing/2014/main" id="{AD4C8AF1-EC62-4F2D-B64E-F2EA6EEDCAF6}"/>
              </a:ext>
            </a:extLst>
          </p:cNvPr>
          <p:cNvPicPr>
            <a:picLocks noChangeAspect="1"/>
          </p:cNvPicPr>
          <p:nvPr/>
        </p:nvPicPr>
        <p:blipFill>
          <a:blip r:embed="rId8"/>
          <a:stretch>
            <a:fillRect/>
          </a:stretch>
        </p:blipFill>
        <p:spPr>
          <a:xfrm>
            <a:off x="6381524" y="1873090"/>
            <a:ext cx="5220152" cy="3680779"/>
          </a:xfrm>
          <a:prstGeom prst="rect">
            <a:avLst/>
          </a:prstGeom>
        </p:spPr>
      </p:pic>
      <p:sp>
        <p:nvSpPr>
          <p:cNvPr id="9" name="文本框 8">
            <a:extLst>
              <a:ext uri="{FF2B5EF4-FFF2-40B4-BE49-F238E27FC236}">
                <a16:creationId xmlns:a16="http://schemas.microsoft.com/office/drawing/2014/main" id="{AB676390-0E6C-4F93-9A9D-D1622FE94E06}"/>
              </a:ext>
            </a:extLst>
          </p:cNvPr>
          <p:cNvSpPr txBox="1"/>
          <p:nvPr/>
        </p:nvSpPr>
        <p:spPr>
          <a:xfrm>
            <a:off x="1543738" y="2945726"/>
            <a:ext cx="4165139" cy="966547"/>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古人云： “众人拾柴火焰高”，</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对于机器学习是否也如此呢？</a:t>
            </a:r>
            <a:endParaRPr lang="en-US" altLang="zh-CN" sz="2000" b="1" dirty="0">
              <a:solidFill>
                <a:srgbClr val="373737"/>
              </a:solidFill>
              <a:latin typeface="Oxygen"/>
            </a:endParaRPr>
          </a:p>
        </p:txBody>
      </p:sp>
    </p:spTree>
    <p:custDataLst>
      <p:tags r:id="rId1"/>
    </p:custDataLst>
    <p:extLst>
      <p:ext uri="{BB962C8B-B14F-4D97-AF65-F5344CB8AC3E}">
        <p14:creationId xmlns:p14="http://schemas.microsoft.com/office/powerpoint/2010/main" val="1306440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pic>
        <p:nvPicPr>
          <p:cNvPr id="2" name="图片 1">
            <a:extLst>
              <a:ext uri="{FF2B5EF4-FFF2-40B4-BE49-F238E27FC236}">
                <a16:creationId xmlns:a16="http://schemas.microsoft.com/office/drawing/2014/main" id="{AD4C8AF1-EC62-4F2D-B64E-F2EA6EEDCAF6}"/>
              </a:ext>
            </a:extLst>
          </p:cNvPr>
          <p:cNvPicPr>
            <a:picLocks noChangeAspect="1"/>
          </p:cNvPicPr>
          <p:nvPr/>
        </p:nvPicPr>
        <p:blipFill>
          <a:blip r:embed="rId8"/>
          <a:stretch>
            <a:fillRect/>
          </a:stretch>
        </p:blipFill>
        <p:spPr>
          <a:xfrm>
            <a:off x="6381524" y="1873090"/>
            <a:ext cx="5220152" cy="3680779"/>
          </a:xfrm>
          <a:prstGeom prst="rect">
            <a:avLst/>
          </a:prstGeom>
        </p:spPr>
      </p:pic>
      <p:sp>
        <p:nvSpPr>
          <p:cNvPr id="9" name="文本框 8">
            <a:extLst>
              <a:ext uri="{FF2B5EF4-FFF2-40B4-BE49-F238E27FC236}">
                <a16:creationId xmlns:a16="http://schemas.microsoft.com/office/drawing/2014/main" id="{AB676390-0E6C-4F93-9A9D-D1622FE94E06}"/>
              </a:ext>
            </a:extLst>
          </p:cNvPr>
          <p:cNvSpPr txBox="1"/>
          <p:nvPr/>
        </p:nvSpPr>
        <p:spPr>
          <a:xfrm>
            <a:off x="561974" y="1588610"/>
            <a:ext cx="4165139" cy="1891287"/>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目录：</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Tx/>
              <a:buChar char="-"/>
            </a:pPr>
            <a:r>
              <a:rPr lang="en-US" altLang="zh-CN" sz="2000" b="1" dirty="0">
                <a:solidFill>
                  <a:srgbClr val="373737"/>
                </a:solidFill>
                <a:latin typeface="微软雅黑" panose="020B0503020204020204" pitchFamily="34" charset="-122"/>
                <a:ea typeface="微软雅黑" panose="020B0503020204020204" pitchFamily="34" charset="-122"/>
              </a:rPr>
              <a:t>Bagging</a:t>
            </a:r>
          </a:p>
          <a:p>
            <a:pPr marL="342900" indent="-342900" algn="just">
              <a:lnSpc>
                <a:spcPct val="150000"/>
              </a:lnSpc>
              <a:buFontTx/>
              <a:buChar char="-"/>
            </a:pPr>
            <a:r>
              <a:rPr lang="en-US" altLang="zh-CN" sz="2000" b="1" dirty="0">
                <a:solidFill>
                  <a:srgbClr val="373737"/>
                </a:solidFill>
                <a:latin typeface="微软雅黑" panose="020B0503020204020204" pitchFamily="34" charset="-122"/>
                <a:ea typeface="微软雅黑" panose="020B0503020204020204" pitchFamily="34" charset="-122"/>
              </a:rPr>
              <a:t>Boosting</a:t>
            </a:r>
          </a:p>
          <a:p>
            <a:pPr marL="342900" indent="-342900" algn="just">
              <a:lnSpc>
                <a:spcPct val="150000"/>
              </a:lnSpc>
              <a:buFontTx/>
              <a:buChar char="-"/>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b="1" dirty="0">
              <a:solidFill>
                <a:srgbClr val="373737"/>
              </a:solidFill>
              <a:latin typeface="Oxygen"/>
            </a:endParaRPr>
          </a:p>
        </p:txBody>
      </p:sp>
    </p:spTree>
    <p:custDataLst>
      <p:tags r:id="rId1"/>
    </p:custDataLst>
    <p:extLst>
      <p:ext uri="{BB962C8B-B14F-4D97-AF65-F5344CB8AC3E}">
        <p14:creationId xmlns:p14="http://schemas.microsoft.com/office/powerpoint/2010/main" val="2771530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Bagging</a:t>
            </a:r>
          </a:p>
        </p:txBody>
      </p:sp>
      <p:sp>
        <p:nvSpPr>
          <p:cNvPr id="8" name="椭圆 7">
            <a:extLst>
              <a:ext uri="{FF2B5EF4-FFF2-40B4-BE49-F238E27FC236}">
                <a16:creationId xmlns:a16="http://schemas.microsoft.com/office/drawing/2014/main" id="{7A7AE163-D98C-4D66-8A80-5097754E5A91}"/>
              </a:ext>
            </a:extLst>
          </p:cNvPr>
          <p:cNvSpPr/>
          <p:nvPr/>
        </p:nvSpPr>
        <p:spPr>
          <a:xfrm>
            <a:off x="821763" y="3269715"/>
            <a:ext cx="4145280"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r>
              <a:rPr lang="zh-CN" altLang="en-US" sz="1600" b="1" dirty="0">
                <a:latin typeface="微软雅黑" panose="020B0503020204020204" pitchFamily="34" charset="-122"/>
                <a:ea typeface="微软雅黑" panose="020B0503020204020204" pitchFamily="34" charset="-122"/>
              </a:rPr>
              <a:t>或者等于</a:t>
            </a:r>
            <a:r>
              <a:rPr lang="en-US" altLang="zh-CN" sz="1600" b="1" dirty="0">
                <a:latin typeface="微软雅黑" panose="020B0503020204020204" pitchFamily="34" charset="-122"/>
                <a:ea typeface="微软雅黑" panose="020B0503020204020204" pitchFamily="34" charset="-122"/>
              </a:rPr>
              <a:t>95</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858725C1-510C-4012-B0A4-99E4035B7A11}"/>
              </a:ext>
            </a:extLst>
          </p:cNvPr>
          <p:cNvSpPr/>
          <p:nvPr/>
        </p:nvSpPr>
        <p:spPr>
          <a:xfrm>
            <a:off x="1142539" y="420310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DF1A4F3E-80F6-424F-A2B4-BD37240D57DA}"/>
              </a:ext>
            </a:extLst>
          </p:cNvPr>
          <p:cNvSpPr/>
          <p:nvPr/>
        </p:nvSpPr>
        <p:spPr>
          <a:xfrm>
            <a:off x="3151804" y="420310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2" name="直接箭头连接符 11">
            <a:extLst>
              <a:ext uri="{FF2B5EF4-FFF2-40B4-BE49-F238E27FC236}">
                <a16:creationId xmlns:a16="http://schemas.microsoft.com/office/drawing/2014/main" id="{9EAD9FB8-5E64-4DBF-8CD2-2BD3682079C6}"/>
              </a:ext>
            </a:extLst>
          </p:cNvPr>
          <p:cNvCxnSpPr>
            <a:cxnSpLocks/>
            <a:stCxn id="8" idx="4"/>
            <a:endCxn id="10" idx="0"/>
          </p:cNvCxnSpPr>
          <p:nvPr/>
        </p:nvCxnSpPr>
        <p:spPr>
          <a:xfrm flipH="1">
            <a:off x="1817163" y="3824433"/>
            <a:ext cx="1077240"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0D79350-4099-4ABD-A2D3-7A263323DA44}"/>
              </a:ext>
            </a:extLst>
          </p:cNvPr>
          <p:cNvCxnSpPr>
            <a:cxnSpLocks/>
            <a:stCxn id="8" idx="4"/>
            <a:endCxn id="11" idx="0"/>
          </p:cNvCxnSpPr>
          <p:nvPr/>
        </p:nvCxnSpPr>
        <p:spPr>
          <a:xfrm>
            <a:off x="2894403" y="3824433"/>
            <a:ext cx="932025"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DC47E62-02D7-484D-ADB8-54AB4AA0AFBB}"/>
              </a:ext>
            </a:extLst>
          </p:cNvPr>
          <p:cNvSpPr txBox="1"/>
          <p:nvPr/>
        </p:nvSpPr>
        <p:spPr>
          <a:xfrm>
            <a:off x="2012447" y="393985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C6016AD-7F79-4CAB-923B-647BD1858658}"/>
              </a:ext>
            </a:extLst>
          </p:cNvPr>
          <p:cNvSpPr txBox="1"/>
          <p:nvPr/>
        </p:nvSpPr>
        <p:spPr>
          <a:xfrm>
            <a:off x="2896152" y="393713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105F18B3-5147-4D30-86F2-126547F53A29}"/>
              </a:ext>
            </a:extLst>
          </p:cNvPr>
          <p:cNvCxnSpPr>
            <a:cxnSpLocks/>
            <a:endCxn id="11" idx="3"/>
          </p:cNvCxnSpPr>
          <p:nvPr/>
        </p:nvCxnSpPr>
        <p:spPr>
          <a:xfrm flipV="1">
            <a:off x="2896152" y="4676584"/>
            <a:ext cx="453245" cy="47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2E13D89-FF1C-46E5-B4D6-90E2A7A45C3E}"/>
              </a:ext>
            </a:extLst>
          </p:cNvPr>
          <p:cNvSpPr txBox="1"/>
          <p:nvPr/>
        </p:nvSpPr>
        <p:spPr>
          <a:xfrm>
            <a:off x="1500359" y="5157694"/>
            <a:ext cx="2788088"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构造其他节点</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3B5FE7F-3C78-4B03-9CEF-45CA7C89E8BF}"/>
              </a:ext>
            </a:extLst>
          </p:cNvPr>
          <p:cNvSpPr txBox="1"/>
          <p:nvPr/>
        </p:nvSpPr>
        <p:spPr>
          <a:xfrm>
            <a:off x="3826428" y="2140445"/>
            <a:ext cx="3256369"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决策树构造出的不合理节点</a:t>
            </a:r>
            <a:endParaRPr lang="en-US" altLang="zh-CN" sz="2800" dirty="0">
              <a:solidFill>
                <a:srgbClr val="FF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DA38A6AC-77B2-45FC-8694-A044AF4B748E}"/>
              </a:ext>
            </a:extLst>
          </p:cNvPr>
          <p:cNvCxnSpPr>
            <a:cxnSpLocks/>
            <a:stCxn id="18" idx="2"/>
          </p:cNvCxnSpPr>
          <p:nvPr/>
        </p:nvCxnSpPr>
        <p:spPr>
          <a:xfrm flipH="1">
            <a:off x="3826428" y="2640069"/>
            <a:ext cx="1628185" cy="629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53EE289-7AF6-4EB4-8D9A-0E331F78E3F9}"/>
              </a:ext>
            </a:extLst>
          </p:cNvPr>
          <p:cNvSpPr txBox="1"/>
          <p:nvPr/>
        </p:nvSpPr>
        <p:spPr>
          <a:xfrm>
            <a:off x="7713363" y="2717523"/>
            <a:ext cx="3656874" cy="142295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上一节提到过，</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决策树中可能出现不合理节点，从而造成</a:t>
            </a:r>
            <a:r>
              <a:rPr lang="zh-CN" altLang="en-US" sz="2000" dirty="0">
                <a:solidFill>
                  <a:srgbClr val="FF0000"/>
                </a:solidFill>
                <a:latin typeface="微软雅黑" panose="020B0503020204020204" pitchFamily="34" charset="-122"/>
                <a:ea typeface="微软雅黑" panose="020B0503020204020204" pitchFamily="34" charset="-122"/>
              </a:rPr>
              <a:t>过拟合</a:t>
            </a:r>
            <a:r>
              <a:rPr lang="zh-CN" altLang="en-US" sz="2000" dirty="0">
                <a:latin typeface="微软雅黑" panose="020B0503020204020204" pitchFamily="34" charset="-122"/>
                <a:ea typeface="微软雅黑" panose="020B0503020204020204" pitchFamily="34" charset="-122"/>
              </a:rPr>
              <a:t>现象</a:t>
            </a:r>
            <a:endParaRPr lang="en-US" altLang="zh-CN"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53077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Bagging</a:t>
            </a:r>
          </a:p>
        </p:txBody>
      </p:sp>
      <p:sp>
        <p:nvSpPr>
          <p:cNvPr id="8" name="椭圆 7">
            <a:extLst>
              <a:ext uri="{FF2B5EF4-FFF2-40B4-BE49-F238E27FC236}">
                <a16:creationId xmlns:a16="http://schemas.microsoft.com/office/drawing/2014/main" id="{7A7AE163-D98C-4D66-8A80-5097754E5A91}"/>
              </a:ext>
            </a:extLst>
          </p:cNvPr>
          <p:cNvSpPr/>
          <p:nvPr/>
        </p:nvSpPr>
        <p:spPr>
          <a:xfrm>
            <a:off x="821763" y="3269715"/>
            <a:ext cx="4145280"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瓜硬度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小于</a:t>
            </a:r>
            <a:r>
              <a:rPr lang="en-US" altLang="zh-CN" sz="1600" b="1" dirty="0">
                <a:latin typeface="微软雅黑" panose="020B0503020204020204" pitchFamily="34" charset="-122"/>
                <a:ea typeface="微软雅黑" panose="020B0503020204020204" pitchFamily="34" charset="-122"/>
              </a:rPr>
              <a:t>70</a:t>
            </a:r>
            <a:r>
              <a:rPr lang="zh-CN" altLang="en-US" sz="1600" b="1" dirty="0">
                <a:latin typeface="微软雅黑" panose="020B0503020204020204" pitchFamily="34" charset="-122"/>
                <a:ea typeface="微软雅黑" panose="020B0503020204020204" pitchFamily="34" charset="-122"/>
              </a:rPr>
              <a:t>或者等于</a:t>
            </a:r>
            <a:r>
              <a:rPr lang="en-US" altLang="zh-CN" sz="1600" b="1" dirty="0">
                <a:latin typeface="微软雅黑" panose="020B0503020204020204" pitchFamily="34" charset="-122"/>
                <a:ea typeface="微软雅黑" panose="020B0503020204020204" pitchFamily="34" charset="-122"/>
              </a:rPr>
              <a:t>95</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858725C1-510C-4012-B0A4-99E4035B7A11}"/>
              </a:ext>
            </a:extLst>
          </p:cNvPr>
          <p:cNvSpPr/>
          <p:nvPr/>
        </p:nvSpPr>
        <p:spPr>
          <a:xfrm>
            <a:off x="1142539" y="420310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坏瓜</a:t>
            </a:r>
            <a:endParaRPr lang="en-US" altLang="zh-CN" sz="1600" b="1"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DF1A4F3E-80F6-424F-A2B4-BD37240D57DA}"/>
              </a:ext>
            </a:extLst>
          </p:cNvPr>
          <p:cNvSpPr/>
          <p:nvPr/>
        </p:nvSpPr>
        <p:spPr>
          <a:xfrm>
            <a:off x="3151804" y="4203103"/>
            <a:ext cx="1349248" cy="55471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a:t>
            </a:r>
          </a:p>
        </p:txBody>
      </p:sp>
      <p:cxnSp>
        <p:nvCxnSpPr>
          <p:cNvPr id="12" name="直接箭头连接符 11">
            <a:extLst>
              <a:ext uri="{FF2B5EF4-FFF2-40B4-BE49-F238E27FC236}">
                <a16:creationId xmlns:a16="http://schemas.microsoft.com/office/drawing/2014/main" id="{9EAD9FB8-5E64-4DBF-8CD2-2BD3682079C6}"/>
              </a:ext>
            </a:extLst>
          </p:cNvPr>
          <p:cNvCxnSpPr>
            <a:cxnSpLocks/>
            <a:stCxn id="8" idx="4"/>
            <a:endCxn id="10" idx="0"/>
          </p:cNvCxnSpPr>
          <p:nvPr/>
        </p:nvCxnSpPr>
        <p:spPr>
          <a:xfrm flipH="1">
            <a:off x="1817163" y="3824433"/>
            <a:ext cx="1077240"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0D79350-4099-4ABD-A2D3-7A263323DA44}"/>
              </a:ext>
            </a:extLst>
          </p:cNvPr>
          <p:cNvCxnSpPr>
            <a:cxnSpLocks/>
            <a:stCxn id="8" idx="4"/>
            <a:endCxn id="11" idx="0"/>
          </p:cNvCxnSpPr>
          <p:nvPr/>
        </p:nvCxnSpPr>
        <p:spPr>
          <a:xfrm>
            <a:off x="2894403" y="3824433"/>
            <a:ext cx="932025" cy="3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DC47E62-02D7-484D-ADB8-54AB4AA0AFBB}"/>
              </a:ext>
            </a:extLst>
          </p:cNvPr>
          <p:cNvSpPr txBox="1"/>
          <p:nvPr/>
        </p:nvSpPr>
        <p:spPr>
          <a:xfrm>
            <a:off x="2012447" y="3939853"/>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C6016AD-7F79-4CAB-923B-647BD1858658}"/>
              </a:ext>
            </a:extLst>
          </p:cNvPr>
          <p:cNvSpPr txBox="1"/>
          <p:nvPr/>
        </p:nvSpPr>
        <p:spPr>
          <a:xfrm>
            <a:off x="2896152" y="3937135"/>
            <a:ext cx="63469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否</a:t>
            </a:r>
            <a:endParaRPr lang="en-US" altLang="zh-CN" sz="2000" dirty="0">
              <a:solidFill>
                <a:srgbClr val="FF0000"/>
              </a:solidFill>
              <a:latin typeface="微软雅黑" panose="020B0503020204020204" pitchFamily="34" charset="-122"/>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105F18B3-5147-4D30-86F2-126547F53A29}"/>
              </a:ext>
            </a:extLst>
          </p:cNvPr>
          <p:cNvCxnSpPr>
            <a:cxnSpLocks/>
            <a:endCxn id="11" idx="3"/>
          </p:cNvCxnSpPr>
          <p:nvPr/>
        </p:nvCxnSpPr>
        <p:spPr>
          <a:xfrm flipV="1">
            <a:off x="2896152" y="4676584"/>
            <a:ext cx="453245" cy="47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2E13D89-FF1C-46E5-B4D6-90E2A7A45C3E}"/>
              </a:ext>
            </a:extLst>
          </p:cNvPr>
          <p:cNvSpPr txBox="1"/>
          <p:nvPr/>
        </p:nvSpPr>
        <p:spPr>
          <a:xfrm>
            <a:off x="1500359" y="5157694"/>
            <a:ext cx="2788088"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构造其他节点</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3B5FE7F-3C78-4B03-9CEF-45CA7C89E8BF}"/>
              </a:ext>
            </a:extLst>
          </p:cNvPr>
          <p:cNvSpPr txBox="1"/>
          <p:nvPr/>
        </p:nvSpPr>
        <p:spPr>
          <a:xfrm>
            <a:off x="3826428" y="2140445"/>
            <a:ext cx="3256369" cy="49962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决策树构造出的不合理节点</a:t>
            </a:r>
            <a:endParaRPr lang="en-US" altLang="zh-CN" sz="2800" dirty="0">
              <a:solidFill>
                <a:srgbClr val="FF0000"/>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DA38A6AC-77B2-45FC-8694-A044AF4B748E}"/>
              </a:ext>
            </a:extLst>
          </p:cNvPr>
          <p:cNvCxnSpPr>
            <a:cxnSpLocks/>
            <a:stCxn id="18" idx="2"/>
          </p:cNvCxnSpPr>
          <p:nvPr/>
        </p:nvCxnSpPr>
        <p:spPr>
          <a:xfrm flipH="1">
            <a:off x="3826428" y="2640069"/>
            <a:ext cx="1628185" cy="629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53EE289-7AF6-4EB4-8D9A-0E331F78E3F9}"/>
              </a:ext>
            </a:extLst>
          </p:cNvPr>
          <p:cNvSpPr txBox="1"/>
          <p:nvPr/>
        </p:nvSpPr>
        <p:spPr>
          <a:xfrm>
            <a:off x="6362836" y="3394935"/>
            <a:ext cx="5407794" cy="142295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为了</a:t>
            </a:r>
            <a:r>
              <a:rPr lang="zh-CN" altLang="en-US" sz="2000" dirty="0">
                <a:solidFill>
                  <a:srgbClr val="FF0000"/>
                </a:solidFill>
                <a:latin typeface="微软雅黑" panose="020B0503020204020204" pitchFamily="34" charset="-122"/>
                <a:ea typeface="微软雅黑" panose="020B0503020204020204" pitchFamily="34" charset="-122"/>
              </a:rPr>
              <a:t>解决强机器学习模型过拟合</a:t>
            </a:r>
            <a:r>
              <a:rPr lang="zh-CN" altLang="en-US" sz="2000" dirty="0">
                <a:latin typeface="微软雅黑" panose="020B0503020204020204" pitchFamily="34" charset="-122"/>
                <a:ea typeface="微软雅黑" panose="020B0503020204020204" pitchFamily="34" charset="-122"/>
              </a:rPr>
              <a:t>问题，我们提出</a:t>
            </a:r>
            <a:r>
              <a:rPr lang="en-US" altLang="zh-CN" sz="2000" dirty="0">
                <a:latin typeface="微软雅黑" panose="020B0503020204020204" pitchFamily="34" charset="-122"/>
                <a:ea typeface="微软雅黑" panose="020B0503020204020204" pitchFamily="34" charset="-122"/>
              </a:rPr>
              <a:t>bagging</a:t>
            </a:r>
            <a:r>
              <a:rPr lang="zh-CN" altLang="en-US" sz="2000" dirty="0">
                <a:latin typeface="微软雅黑" panose="020B0503020204020204" pitchFamily="34" charset="-122"/>
                <a:ea typeface="微软雅黑" panose="020B0503020204020204" pitchFamily="34" charset="-122"/>
              </a:rPr>
              <a:t>，多训练几个模型并在最终进行“投票”，从而使过拟合现象得到“中和”。</a:t>
            </a:r>
            <a:endParaRPr lang="en-US" altLang="zh-CN"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99449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Bagging </a:t>
            </a:r>
            <a:r>
              <a:rPr lang="zh-CN" altLang="en-US" sz="2000" dirty="0">
                <a:solidFill>
                  <a:srgbClr val="373737"/>
                </a:solidFill>
                <a:latin typeface="微软雅黑" panose="020B0503020204020204" pitchFamily="34" charset="-122"/>
                <a:ea typeface="微软雅黑" panose="020B0503020204020204" pitchFamily="34" charset="-122"/>
              </a:rPr>
              <a:t>任务训练流程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53EE289-7AF6-4EB4-8D9A-0E331F78E3F9}"/>
              </a:ext>
            </a:extLst>
          </p:cNvPr>
          <p:cNvSpPr txBox="1"/>
          <p:nvPr/>
        </p:nvSpPr>
        <p:spPr>
          <a:xfrm>
            <a:off x="7072895" y="2306536"/>
            <a:ext cx="2744896" cy="418191"/>
          </a:xfrm>
          <a:prstGeom prst="rect">
            <a:avLst/>
          </a:prstGeom>
          <a:noFill/>
        </p:spPr>
        <p:txBody>
          <a:bodyPr wrap="square" rtlCol="0">
            <a:spAutoFit/>
          </a:bodyPr>
          <a:lstStyle/>
          <a:p>
            <a:pPr algn="ctr">
              <a:lnSpc>
                <a:spcPct val="150000"/>
              </a:lnSpc>
            </a:pPr>
            <a:r>
              <a:rPr lang="en-US" altLang="zh-CN" sz="1600" dirty="0">
                <a:latin typeface="微软雅黑" panose="020B0503020204020204" pitchFamily="34" charset="-122"/>
                <a:ea typeface="微软雅黑" panose="020B0503020204020204" pitchFamily="34" charset="-122"/>
              </a:rPr>
              <a:t>Bootstrap </a:t>
            </a:r>
            <a:r>
              <a:rPr lang="zh-CN" altLang="en-US" sz="1600" dirty="0">
                <a:latin typeface="微软雅黑" panose="020B0503020204020204" pitchFamily="34" charset="-122"/>
                <a:ea typeface="微软雅黑" panose="020B0503020204020204" pitchFamily="34" charset="-122"/>
              </a:rPr>
              <a:t>采样得到数据集</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955FFCC-C5A2-4152-90D9-C499FC2093F6}"/>
                  </a:ext>
                </a:extLst>
              </p:cNvPr>
              <p:cNvSpPr/>
              <p:nvPr/>
            </p:nvSpPr>
            <p:spPr>
              <a:xfrm>
                <a:off x="2796919"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 name="矩形 1">
                <a:extLst>
                  <a:ext uri="{FF2B5EF4-FFF2-40B4-BE49-F238E27FC236}">
                    <a16:creationId xmlns:a16="http://schemas.microsoft.com/office/drawing/2014/main" id="{C955FFCC-C5A2-4152-90D9-C499FC2093F6}"/>
                  </a:ext>
                </a:extLst>
              </p:cNvPr>
              <p:cNvSpPr>
                <a:spLocks noRot="1" noChangeAspect="1" noMove="1" noResize="1" noEditPoints="1" noAdjustHandles="1" noChangeArrowheads="1" noChangeShapeType="1" noTextEdit="1"/>
              </p:cNvSpPr>
              <p:nvPr/>
            </p:nvSpPr>
            <p:spPr>
              <a:xfrm>
                <a:off x="2796919" y="2364509"/>
                <a:ext cx="912237" cy="360218"/>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77D54FB-C558-426E-87A4-62408B5D4DB8}"/>
                  </a:ext>
                </a:extLst>
              </p:cNvPr>
              <p:cNvSpPr/>
              <p:nvPr/>
            </p:nvSpPr>
            <p:spPr>
              <a:xfrm>
                <a:off x="3896047"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0" name="矩形 19">
                <a:extLst>
                  <a:ext uri="{FF2B5EF4-FFF2-40B4-BE49-F238E27FC236}">
                    <a16:creationId xmlns:a16="http://schemas.microsoft.com/office/drawing/2014/main" id="{977D54FB-C558-426E-87A4-62408B5D4DB8}"/>
                  </a:ext>
                </a:extLst>
              </p:cNvPr>
              <p:cNvSpPr>
                <a:spLocks noRot="1" noChangeAspect="1" noMove="1" noResize="1" noEditPoints="1" noAdjustHandles="1" noChangeArrowheads="1" noChangeShapeType="1" noTextEdit="1"/>
              </p:cNvSpPr>
              <p:nvPr/>
            </p:nvSpPr>
            <p:spPr>
              <a:xfrm>
                <a:off x="3896047" y="2364509"/>
                <a:ext cx="912237" cy="360218"/>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85F6267-C1B7-4D85-9CAA-98E2D4B51878}"/>
                  </a:ext>
                </a:extLst>
              </p:cNvPr>
              <p:cNvSpPr/>
              <p:nvPr/>
            </p:nvSpPr>
            <p:spPr>
              <a:xfrm>
                <a:off x="6094303"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2" name="矩形 21">
                <a:extLst>
                  <a:ext uri="{FF2B5EF4-FFF2-40B4-BE49-F238E27FC236}">
                    <a16:creationId xmlns:a16="http://schemas.microsoft.com/office/drawing/2014/main" id="{085F6267-C1B7-4D85-9CAA-98E2D4B51878}"/>
                  </a:ext>
                </a:extLst>
              </p:cNvPr>
              <p:cNvSpPr>
                <a:spLocks noRot="1" noChangeAspect="1" noMove="1" noResize="1" noEditPoints="1" noAdjustHandles="1" noChangeArrowheads="1" noChangeShapeType="1" noTextEdit="1"/>
              </p:cNvSpPr>
              <p:nvPr/>
            </p:nvSpPr>
            <p:spPr>
              <a:xfrm>
                <a:off x="6094303" y="2364509"/>
                <a:ext cx="912237" cy="360218"/>
              </a:xfrm>
              <a:prstGeom prst="rect">
                <a:avLst/>
              </a:prstGeom>
              <a:blipFill>
                <a:blip r:embed="rId10"/>
                <a:stretch>
                  <a:fillRect/>
                </a:stretch>
              </a:blipFill>
              <a:ln>
                <a:noFill/>
              </a:ln>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197084C7-4748-4CB4-8644-FA702B72670A}"/>
              </a:ext>
            </a:extLst>
          </p:cNvPr>
          <p:cNvSpPr/>
          <p:nvPr/>
        </p:nvSpPr>
        <p:spPr>
          <a:xfrm>
            <a:off x="4995175"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90263C33-79D7-4E4F-ADC3-B10243411B34}"/>
                  </a:ext>
                </a:extLst>
              </p:cNvPr>
              <p:cNvSpPr/>
              <p:nvPr/>
            </p:nvSpPr>
            <p:spPr>
              <a:xfrm>
                <a:off x="284183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4" name="椭圆 23">
                <a:extLst>
                  <a:ext uri="{FF2B5EF4-FFF2-40B4-BE49-F238E27FC236}">
                    <a16:creationId xmlns:a16="http://schemas.microsoft.com/office/drawing/2014/main" id="{90263C33-79D7-4E4F-ADC3-B10243411B34}"/>
                  </a:ext>
                </a:extLst>
              </p:cNvPr>
              <p:cNvSpPr>
                <a:spLocks noRot="1" noChangeAspect="1" noMove="1" noResize="1" noEditPoints="1" noAdjustHandles="1" noChangeArrowheads="1" noChangeShapeType="1" noTextEdit="1"/>
              </p:cNvSpPr>
              <p:nvPr/>
            </p:nvSpPr>
            <p:spPr>
              <a:xfrm>
                <a:off x="2841832" y="3354294"/>
                <a:ext cx="912237" cy="360218"/>
              </a:xfrm>
              <a:prstGeom prst="ellipse">
                <a:avLst/>
              </a:prstGeom>
              <a:blipFill>
                <a:blip r:embed="rId11"/>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BC4EBBC9-EF8B-4AF8-8F80-76F7E52A0403}"/>
                  </a:ext>
                </a:extLst>
              </p:cNvPr>
              <p:cNvSpPr/>
              <p:nvPr/>
            </p:nvSpPr>
            <p:spPr>
              <a:xfrm>
                <a:off x="391116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5" name="椭圆 24">
                <a:extLst>
                  <a:ext uri="{FF2B5EF4-FFF2-40B4-BE49-F238E27FC236}">
                    <a16:creationId xmlns:a16="http://schemas.microsoft.com/office/drawing/2014/main" id="{BC4EBBC9-EF8B-4AF8-8F80-76F7E52A0403}"/>
                  </a:ext>
                </a:extLst>
              </p:cNvPr>
              <p:cNvSpPr>
                <a:spLocks noRot="1" noChangeAspect="1" noMove="1" noResize="1" noEditPoints="1" noAdjustHandles="1" noChangeArrowheads="1" noChangeShapeType="1" noTextEdit="1"/>
              </p:cNvSpPr>
              <p:nvPr/>
            </p:nvSpPr>
            <p:spPr>
              <a:xfrm>
                <a:off x="3911162" y="3354294"/>
                <a:ext cx="912237" cy="360218"/>
              </a:xfrm>
              <a:prstGeom prst="ellipse">
                <a:avLst/>
              </a:prstGeom>
              <a:blipFill>
                <a:blip r:embed="rId12"/>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3414D898-A421-4D52-BC8B-B081FE6BCB6F}"/>
                  </a:ext>
                </a:extLst>
              </p:cNvPr>
              <p:cNvSpPr/>
              <p:nvPr/>
            </p:nvSpPr>
            <p:spPr>
              <a:xfrm>
                <a:off x="6049821" y="334886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6" name="椭圆 25">
                <a:extLst>
                  <a:ext uri="{FF2B5EF4-FFF2-40B4-BE49-F238E27FC236}">
                    <a16:creationId xmlns:a16="http://schemas.microsoft.com/office/drawing/2014/main" id="{3414D898-A421-4D52-BC8B-B081FE6BCB6F}"/>
                  </a:ext>
                </a:extLst>
              </p:cNvPr>
              <p:cNvSpPr>
                <a:spLocks noRot="1" noChangeAspect="1" noMove="1" noResize="1" noEditPoints="1" noAdjustHandles="1" noChangeArrowheads="1" noChangeShapeType="1" noTextEdit="1"/>
              </p:cNvSpPr>
              <p:nvPr/>
            </p:nvSpPr>
            <p:spPr>
              <a:xfrm>
                <a:off x="6049821" y="3348860"/>
                <a:ext cx="912237" cy="360218"/>
              </a:xfrm>
              <a:prstGeom prst="ellipse">
                <a:avLst/>
              </a:prstGeom>
              <a:blipFill>
                <a:blip r:embed="rId13"/>
                <a:stretch>
                  <a:fillRect b="-1695"/>
                </a:stretch>
              </a:blipFill>
              <a:ln>
                <a:noFill/>
              </a:ln>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C603272E-F7DB-424A-90DA-C19FA321C591}"/>
              </a:ext>
            </a:extLst>
          </p:cNvPr>
          <p:cNvSpPr/>
          <p:nvPr/>
        </p:nvSpPr>
        <p:spPr>
          <a:xfrm>
            <a:off x="498049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3" name="矩形: 剪去左右顶角 2">
            <a:extLst>
              <a:ext uri="{FF2B5EF4-FFF2-40B4-BE49-F238E27FC236}">
                <a16:creationId xmlns:a16="http://schemas.microsoft.com/office/drawing/2014/main" id="{A683EAD2-90D4-445F-ABA0-0A8888621A3F}"/>
              </a:ext>
            </a:extLst>
          </p:cNvPr>
          <p:cNvSpPr/>
          <p:nvPr/>
        </p:nvSpPr>
        <p:spPr>
          <a:xfrm flipV="1">
            <a:off x="3891197" y="4245235"/>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D1269B9C-6E21-48F0-9BD2-90DB303C67EC}"/>
                  </a:ext>
                </a:extLst>
              </p:cNvPr>
              <p:cNvSpPr/>
              <p:nvPr/>
            </p:nvSpPr>
            <p:spPr>
              <a:xfrm>
                <a:off x="4423369" y="5167791"/>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28" name="椭圆 27">
                <a:extLst>
                  <a:ext uri="{FF2B5EF4-FFF2-40B4-BE49-F238E27FC236}">
                    <a16:creationId xmlns:a16="http://schemas.microsoft.com/office/drawing/2014/main" id="{D1269B9C-6E21-48F0-9BD2-90DB303C67EC}"/>
                  </a:ext>
                </a:extLst>
              </p:cNvPr>
              <p:cNvSpPr>
                <a:spLocks noRot="1" noChangeAspect="1" noMove="1" noResize="1" noEditPoints="1" noAdjustHandles="1" noChangeArrowheads="1" noChangeShapeType="1" noTextEdit="1"/>
              </p:cNvSpPr>
              <p:nvPr/>
            </p:nvSpPr>
            <p:spPr>
              <a:xfrm>
                <a:off x="4423369" y="5167791"/>
                <a:ext cx="912237" cy="360218"/>
              </a:xfrm>
              <a:prstGeom prst="ellipse">
                <a:avLst/>
              </a:prstGeom>
              <a:blipFill>
                <a:blip r:embed="rId14"/>
                <a:stretch>
                  <a:fillRect b="-8475"/>
                </a:stretch>
              </a:blipFill>
              <a:ln>
                <a:noFill/>
              </a:ln>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DD1C4D98-53B0-441E-BDA6-F6BEACE61090}"/>
              </a:ext>
            </a:extLst>
          </p:cNvPr>
          <p:cNvCxnSpPr>
            <a:stCxn id="2" idx="2"/>
            <a:endCxn id="24" idx="0"/>
          </p:cNvCxnSpPr>
          <p:nvPr/>
        </p:nvCxnSpPr>
        <p:spPr>
          <a:xfrm>
            <a:off x="3253038" y="2724727"/>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5A0E145-AFBB-4A49-9F84-0341BE5F0472}"/>
              </a:ext>
            </a:extLst>
          </p:cNvPr>
          <p:cNvCxnSpPr>
            <a:cxnSpLocks/>
            <a:stCxn id="20" idx="2"/>
            <a:endCxn id="25" idx="0"/>
          </p:cNvCxnSpPr>
          <p:nvPr/>
        </p:nvCxnSpPr>
        <p:spPr>
          <a:xfrm>
            <a:off x="4352166" y="2724727"/>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82AAF84-F140-4746-87F0-0B6FA88F84D8}"/>
              </a:ext>
            </a:extLst>
          </p:cNvPr>
          <p:cNvCxnSpPr>
            <a:cxnSpLocks/>
            <a:stCxn id="23" idx="2"/>
            <a:endCxn id="27" idx="0"/>
          </p:cNvCxnSpPr>
          <p:nvPr/>
        </p:nvCxnSpPr>
        <p:spPr>
          <a:xfrm flipH="1">
            <a:off x="5436611" y="2724727"/>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CC876E8-B7ED-4E9A-85FE-975D1EEB9B66}"/>
              </a:ext>
            </a:extLst>
          </p:cNvPr>
          <p:cNvCxnSpPr>
            <a:cxnSpLocks/>
            <a:stCxn id="22" idx="2"/>
            <a:endCxn id="26" idx="0"/>
          </p:cNvCxnSpPr>
          <p:nvPr/>
        </p:nvCxnSpPr>
        <p:spPr>
          <a:xfrm flipH="1">
            <a:off x="6505940" y="2724727"/>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9E77B13-DCF0-4551-B9F1-C66419A92A90}"/>
              </a:ext>
            </a:extLst>
          </p:cNvPr>
          <p:cNvCxnSpPr>
            <a:cxnSpLocks/>
            <a:stCxn id="24" idx="4"/>
            <a:endCxn id="3" idx="1"/>
          </p:cNvCxnSpPr>
          <p:nvPr/>
        </p:nvCxnSpPr>
        <p:spPr>
          <a:xfrm>
            <a:off x="3297951" y="3714512"/>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326BCA4-CCB0-4B37-8EF7-3A4E58679EF4}"/>
              </a:ext>
            </a:extLst>
          </p:cNvPr>
          <p:cNvCxnSpPr>
            <a:cxnSpLocks/>
            <a:stCxn id="25" idx="4"/>
            <a:endCxn id="3" idx="1"/>
          </p:cNvCxnSpPr>
          <p:nvPr/>
        </p:nvCxnSpPr>
        <p:spPr>
          <a:xfrm>
            <a:off x="4367281" y="3714512"/>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CFAAA47-A31E-46F4-801F-39931BB61D1D}"/>
              </a:ext>
            </a:extLst>
          </p:cNvPr>
          <p:cNvCxnSpPr>
            <a:cxnSpLocks/>
            <a:stCxn id="27" idx="4"/>
            <a:endCxn id="3" idx="1"/>
          </p:cNvCxnSpPr>
          <p:nvPr/>
        </p:nvCxnSpPr>
        <p:spPr>
          <a:xfrm flipH="1">
            <a:off x="4879488" y="3714512"/>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DD53437-A1DF-4A75-913F-06F0C78B14C7}"/>
              </a:ext>
            </a:extLst>
          </p:cNvPr>
          <p:cNvCxnSpPr>
            <a:cxnSpLocks/>
            <a:stCxn id="26" idx="4"/>
            <a:endCxn id="3" idx="1"/>
          </p:cNvCxnSpPr>
          <p:nvPr/>
        </p:nvCxnSpPr>
        <p:spPr>
          <a:xfrm flipH="1">
            <a:off x="4879488" y="3709078"/>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5356B15-3256-42DC-84EE-6FB5F8BCD4FF}"/>
              </a:ext>
            </a:extLst>
          </p:cNvPr>
          <p:cNvCxnSpPr>
            <a:cxnSpLocks/>
            <a:stCxn id="3" idx="3"/>
            <a:endCxn id="28" idx="0"/>
          </p:cNvCxnSpPr>
          <p:nvPr/>
        </p:nvCxnSpPr>
        <p:spPr>
          <a:xfrm>
            <a:off x="4879488" y="4688580"/>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F8E0637-0870-4C37-9F7D-4322F4601D71}"/>
                  </a:ext>
                </a:extLst>
              </p:cNvPr>
              <p:cNvSpPr txBox="1"/>
              <p:nvPr/>
            </p:nvSpPr>
            <p:spPr>
              <a:xfrm>
                <a:off x="7134267" y="3209454"/>
                <a:ext cx="2966570" cy="499624"/>
              </a:xfrm>
              <a:prstGeom prst="rect">
                <a:avLst/>
              </a:prstGeom>
              <a:noFill/>
            </p:spPr>
            <p:txBody>
              <a:bodyPr wrap="square" rtlCol="0">
                <a:spAutoFit/>
              </a:bodyPr>
              <a:lstStyle/>
              <a:p>
                <a:pPr algn="ctr">
                  <a:lnSpc>
                    <a:spcPct val="150000"/>
                  </a:lnSpc>
                </a:pP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𝑖</m:t>
                        </m:r>
                      </m:sub>
                    </m:sSub>
                  </m:oMath>
                </a14:m>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第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个机器学习模型</a:t>
                </a:r>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56" name="文本框 55">
                <a:extLst>
                  <a:ext uri="{FF2B5EF4-FFF2-40B4-BE49-F238E27FC236}">
                    <a16:creationId xmlns:a16="http://schemas.microsoft.com/office/drawing/2014/main" id="{3F8E0637-0870-4C37-9F7D-4322F4601D71}"/>
                  </a:ext>
                </a:extLst>
              </p:cNvPr>
              <p:cNvSpPr txBox="1">
                <a:spLocks noRot="1" noChangeAspect="1" noMove="1" noResize="1" noEditPoints="1" noAdjustHandles="1" noChangeArrowheads="1" noChangeShapeType="1" noTextEdit="1"/>
              </p:cNvSpPr>
              <p:nvPr/>
            </p:nvSpPr>
            <p:spPr>
              <a:xfrm>
                <a:off x="7134267" y="3209454"/>
                <a:ext cx="2966570" cy="499624"/>
              </a:xfrm>
              <a:prstGeom prst="rect">
                <a:avLst/>
              </a:prstGeom>
              <a:blipFill>
                <a:blip r:embed="rId15"/>
                <a:stretch>
                  <a:fillRect b="-20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AAB71A5-2741-47BD-B6FA-77B0A193BE37}"/>
                  </a:ext>
                </a:extLst>
              </p:cNvPr>
              <p:cNvSpPr txBox="1"/>
              <p:nvPr/>
            </p:nvSpPr>
            <p:spPr>
              <a:xfrm>
                <a:off x="5943798" y="4124102"/>
                <a:ext cx="5347508" cy="787523"/>
              </a:xfrm>
              <a:prstGeom prst="rect">
                <a:avLst/>
              </a:prstGeom>
              <a:noFill/>
            </p:spPr>
            <p:txBody>
              <a:bodyPr wrap="square" rtlCol="0">
                <a:spAutoFit/>
              </a:bodyPr>
              <a:lstStyle/>
              <a:p>
                <a:pPr algn="just">
                  <a:lnSpc>
                    <a:spcPct val="150000"/>
                  </a:lnSpc>
                </a:pPr>
                <a14:m>
                  <m:oMath xmlns:m="http://schemas.openxmlformats.org/officeDocument/2006/math">
                    <m:r>
                      <a:rPr lang="zh-CN" altLang="en-US" sz="1600" b="0" i="1" smtClean="0">
                        <a:latin typeface="Cambria Math" panose="02040503050406030204" pitchFamily="18" charset="0"/>
                        <a:ea typeface="微软雅黑" panose="020B0503020204020204" pitchFamily="34" charset="-122"/>
                      </a:rPr>
                      <m:t>如果是</m:t>
                    </m:r>
                  </m:oMath>
                </a14:m>
                <a:r>
                  <a:rPr lang="zh-CN" altLang="en-US" sz="1600" b="0" dirty="0">
                    <a:latin typeface="微软雅黑" panose="020B0503020204020204" pitchFamily="34" charset="-122"/>
                    <a:ea typeface="微软雅黑" panose="020B0503020204020204" pitchFamily="34" charset="-122"/>
                  </a:rPr>
                  <a:t>分类任务，则采用 </a:t>
                </a:r>
                <a:r>
                  <a:rPr lang="en-US" altLang="zh-CN" sz="1600" b="0" dirty="0">
                    <a:latin typeface="微软雅黑" panose="020B0503020204020204" pitchFamily="34" charset="-122"/>
                    <a:ea typeface="微软雅黑" panose="020B0503020204020204" pitchFamily="34" charset="-122"/>
                  </a:rPr>
                  <a:t>voting </a:t>
                </a:r>
                <a:r>
                  <a:rPr lang="zh-CN" altLang="en-US" sz="1600" b="0" dirty="0">
                    <a:latin typeface="微软雅黑" panose="020B0503020204020204" pitchFamily="34" charset="-122"/>
                    <a:ea typeface="微软雅黑" panose="020B0503020204020204" pitchFamily="34" charset="-122"/>
                  </a:rPr>
                  <a:t>（取预测结果的众数）</a:t>
                </a:r>
                <a:endParaRPr lang="en-US" altLang="zh-CN" sz="1600" b="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如果是回归任务，则采用 </a:t>
                </a:r>
                <a:r>
                  <a:rPr lang="en-US" altLang="zh-CN" sz="1600" dirty="0">
                    <a:latin typeface="微软雅黑" panose="020B0503020204020204" pitchFamily="34" charset="-122"/>
                    <a:ea typeface="微软雅黑" panose="020B0503020204020204" pitchFamily="34" charset="-122"/>
                  </a:rPr>
                  <a:t>average </a:t>
                </a:r>
                <a:r>
                  <a:rPr lang="zh-CN" altLang="en-US" sz="1600" dirty="0">
                    <a:latin typeface="微软雅黑" panose="020B0503020204020204" pitchFamily="34" charset="-122"/>
                    <a:ea typeface="微软雅黑" panose="020B0503020204020204" pitchFamily="34" charset="-122"/>
                  </a:rPr>
                  <a:t>（取预测结果平均数）</a:t>
                </a:r>
                <a:endParaRPr lang="en-US" altLang="zh-CN" sz="1600" b="0" dirty="0">
                  <a:latin typeface="微软雅黑" panose="020B0503020204020204" pitchFamily="34" charset="-122"/>
                  <a:ea typeface="微软雅黑" panose="020B0503020204020204" pitchFamily="34" charset="-122"/>
                </a:endParaRPr>
              </a:p>
            </p:txBody>
          </p:sp>
        </mc:Choice>
        <mc:Fallback xmlns="">
          <p:sp>
            <p:nvSpPr>
              <p:cNvPr id="57" name="文本框 56">
                <a:extLst>
                  <a:ext uri="{FF2B5EF4-FFF2-40B4-BE49-F238E27FC236}">
                    <a16:creationId xmlns:a16="http://schemas.microsoft.com/office/drawing/2014/main" id="{0AAB71A5-2741-47BD-B6FA-77B0A193BE37}"/>
                  </a:ext>
                </a:extLst>
              </p:cNvPr>
              <p:cNvSpPr txBox="1">
                <a:spLocks noRot="1" noChangeAspect="1" noMove="1" noResize="1" noEditPoints="1" noAdjustHandles="1" noChangeArrowheads="1" noChangeShapeType="1" noTextEdit="1"/>
              </p:cNvSpPr>
              <p:nvPr/>
            </p:nvSpPr>
            <p:spPr>
              <a:xfrm>
                <a:off x="5943798" y="4124102"/>
                <a:ext cx="5347508" cy="787523"/>
              </a:xfrm>
              <a:prstGeom prst="rect">
                <a:avLst/>
              </a:prstGeom>
              <a:blipFill>
                <a:blip r:embed="rId16"/>
                <a:stretch>
                  <a:fillRect l="-570" r="-228"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4BACAAD-DBBE-4D5C-AD51-DF5D5980C081}"/>
                  </a:ext>
                </a:extLst>
              </p:cNvPr>
              <p:cNvSpPr txBox="1"/>
              <p:nvPr/>
            </p:nvSpPr>
            <p:spPr>
              <a:xfrm>
                <a:off x="5266335" y="4974011"/>
                <a:ext cx="5812533" cy="553998"/>
              </a:xfrm>
              <a:prstGeom prst="rect">
                <a:avLst/>
              </a:prstGeom>
              <a:noFill/>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𝑦</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𝑣𝑜𝑡𝑖𝑛𝑔</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𝑎𝑣𝑒𝑟𝑎𝑔𝑒</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1</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 </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2</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𝑁</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oMath>
                  </m:oMathPara>
                </a14:m>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58" name="文本框 57">
                <a:extLst>
                  <a:ext uri="{FF2B5EF4-FFF2-40B4-BE49-F238E27FC236}">
                    <a16:creationId xmlns:a16="http://schemas.microsoft.com/office/drawing/2014/main" id="{34BACAAD-DBBE-4D5C-AD51-DF5D5980C081}"/>
                  </a:ext>
                </a:extLst>
              </p:cNvPr>
              <p:cNvSpPr txBox="1">
                <a:spLocks noRot="1" noChangeAspect="1" noMove="1" noResize="1" noEditPoints="1" noAdjustHandles="1" noChangeArrowheads="1" noChangeShapeType="1" noTextEdit="1"/>
              </p:cNvSpPr>
              <p:nvPr/>
            </p:nvSpPr>
            <p:spPr>
              <a:xfrm>
                <a:off x="5266335" y="4974011"/>
                <a:ext cx="5812533" cy="553998"/>
              </a:xfrm>
              <a:prstGeom prst="rect">
                <a:avLst/>
              </a:prstGeom>
              <a:blipFill>
                <a:blip r:embed="rId17"/>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804336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Bagging </a:t>
            </a:r>
            <a:r>
              <a:rPr lang="zh-CN" altLang="en-US" sz="2000" dirty="0">
                <a:solidFill>
                  <a:srgbClr val="373737"/>
                </a:solidFill>
                <a:latin typeface="微软雅黑" panose="020B0503020204020204" pitchFamily="34" charset="-122"/>
                <a:ea typeface="微软雅黑" panose="020B0503020204020204" pitchFamily="34" charset="-122"/>
              </a:rPr>
              <a:t>任务训练流程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994DE379-9A12-4E67-A117-E831C4794B47}"/>
              </a:ext>
            </a:extLst>
          </p:cNvPr>
          <p:cNvGrpSpPr/>
          <p:nvPr/>
        </p:nvGrpSpPr>
        <p:grpSpPr>
          <a:xfrm>
            <a:off x="229210" y="2435845"/>
            <a:ext cx="8494387" cy="3221473"/>
            <a:chOff x="2796919" y="2306536"/>
            <a:chExt cx="8494387" cy="3221473"/>
          </a:xfrm>
        </p:grpSpPr>
        <p:sp>
          <p:nvSpPr>
            <p:cNvPr id="21" name="文本框 20">
              <a:extLst>
                <a:ext uri="{FF2B5EF4-FFF2-40B4-BE49-F238E27FC236}">
                  <a16:creationId xmlns:a16="http://schemas.microsoft.com/office/drawing/2014/main" id="{253EE289-7AF6-4EB4-8D9A-0E331F78E3F9}"/>
                </a:ext>
              </a:extLst>
            </p:cNvPr>
            <p:cNvSpPr txBox="1"/>
            <p:nvPr/>
          </p:nvSpPr>
          <p:spPr>
            <a:xfrm>
              <a:off x="7072895" y="2306536"/>
              <a:ext cx="2744896" cy="418191"/>
            </a:xfrm>
            <a:prstGeom prst="rect">
              <a:avLst/>
            </a:prstGeom>
            <a:noFill/>
          </p:spPr>
          <p:txBody>
            <a:bodyPr wrap="square" rtlCol="0">
              <a:spAutoFit/>
            </a:bodyPr>
            <a:lstStyle/>
            <a:p>
              <a:pPr algn="ctr">
                <a:lnSpc>
                  <a:spcPct val="150000"/>
                </a:lnSpc>
              </a:pPr>
              <a:r>
                <a:rPr lang="en-US" altLang="zh-CN" sz="1600" dirty="0">
                  <a:solidFill>
                    <a:srgbClr val="FF0000"/>
                  </a:solidFill>
                  <a:latin typeface="微软雅黑" panose="020B0503020204020204" pitchFamily="34" charset="-122"/>
                  <a:ea typeface="微软雅黑" panose="020B0503020204020204" pitchFamily="34" charset="-122"/>
                </a:rPr>
                <a:t>Bootstrap </a:t>
              </a:r>
              <a:r>
                <a:rPr lang="zh-CN" altLang="en-US" sz="1600" dirty="0">
                  <a:solidFill>
                    <a:srgbClr val="FF0000"/>
                  </a:solidFill>
                  <a:latin typeface="微软雅黑" panose="020B0503020204020204" pitchFamily="34" charset="-122"/>
                  <a:ea typeface="微软雅黑" panose="020B0503020204020204" pitchFamily="34" charset="-122"/>
                </a:rPr>
                <a:t>采样得到数据集</a:t>
              </a:r>
              <a:endParaRPr lang="en-US" altLang="zh-CN" sz="16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955FFCC-C5A2-4152-90D9-C499FC2093F6}"/>
                    </a:ext>
                  </a:extLst>
                </p:cNvPr>
                <p:cNvSpPr/>
                <p:nvPr/>
              </p:nvSpPr>
              <p:spPr>
                <a:xfrm>
                  <a:off x="2796919"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 name="矩形 1">
                  <a:extLst>
                    <a:ext uri="{FF2B5EF4-FFF2-40B4-BE49-F238E27FC236}">
                      <a16:creationId xmlns:a16="http://schemas.microsoft.com/office/drawing/2014/main" id="{C955FFCC-C5A2-4152-90D9-C499FC2093F6}"/>
                    </a:ext>
                  </a:extLst>
                </p:cNvPr>
                <p:cNvSpPr>
                  <a:spLocks noRot="1" noChangeAspect="1" noMove="1" noResize="1" noEditPoints="1" noAdjustHandles="1" noChangeArrowheads="1" noChangeShapeType="1" noTextEdit="1"/>
                </p:cNvSpPr>
                <p:nvPr/>
              </p:nvSpPr>
              <p:spPr>
                <a:xfrm>
                  <a:off x="2796919" y="2364509"/>
                  <a:ext cx="912237" cy="360218"/>
                </a:xfrm>
                <a:prstGeom prst="rect">
                  <a:avLst/>
                </a:prstGeom>
                <a:blipFill>
                  <a:blip r:embed="rId8"/>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77D54FB-C558-426E-87A4-62408B5D4DB8}"/>
                    </a:ext>
                  </a:extLst>
                </p:cNvPr>
                <p:cNvSpPr/>
                <p:nvPr/>
              </p:nvSpPr>
              <p:spPr>
                <a:xfrm>
                  <a:off x="3896047"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0" name="矩形 19">
                  <a:extLst>
                    <a:ext uri="{FF2B5EF4-FFF2-40B4-BE49-F238E27FC236}">
                      <a16:creationId xmlns:a16="http://schemas.microsoft.com/office/drawing/2014/main" id="{977D54FB-C558-426E-87A4-62408B5D4DB8}"/>
                    </a:ext>
                  </a:extLst>
                </p:cNvPr>
                <p:cNvSpPr>
                  <a:spLocks noRot="1" noChangeAspect="1" noMove="1" noResize="1" noEditPoints="1" noAdjustHandles="1" noChangeArrowheads="1" noChangeShapeType="1" noTextEdit="1"/>
                </p:cNvSpPr>
                <p:nvPr/>
              </p:nvSpPr>
              <p:spPr>
                <a:xfrm>
                  <a:off x="3896047" y="2364509"/>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85F6267-C1B7-4D85-9CAA-98E2D4B51878}"/>
                    </a:ext>
                  </a:extLst>
                </p:cNvPr>
                <p:cNvSpPr/>
                <p:nvPr/>
              </p:nvSpPr>
              <p:spPr>
                <a:xfrm>
                  <a:off x="6094303"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2" name="矩形 21">
                  <a:extLst>
                    <a:ext uri="{FF2B5EF4-FFF2-40B4-BE49-F238E27FC236}">
                      <a16:creationId xmlns:a16="http://schemas.microsoft.com/office/drawing/2014/main" id="{085F6267-C1B7-4D85-9CAA-98E2D4B51878}"/>
                    </a:ext>
                  </a:extLst>
                </p:cNvPr>
                <p:cNvSpPr>
                  <a:spLocks noRot="1" noChangeAspect="1" noMove="1" noResize="1" noEditPoints="1" noAdjustHandles="1" noChangeArrowheads="1" noChangeShapeType="1" noTextEdit="1"/>
                </p:cNvSpPr>
                <p:nvPr/>
              </p:nvSpPr>
              <p:spPr>
                <a:xfrm>
                  <a:off x="6094303" y="2364509"/>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197084C7-4748-4CB4-8644-FA702B72670A}"/>
                </a:ext>
              </a:extLst>
            </p:cNvPr>
            <p:cNvSpPr/>
            <p:nvPr/>
          </p:nvSpPr>
          <p:spPr>
            <a:xfrm>
              <a:off x="4995175" y="2364509"/>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90263C33-79D7-4E4F-ADC3-B10243411B34}"/>
                    </a:ext>
                  </a:extLst>
                </p:cNvPr>
                <p:cNvSpPr/>
                <p:nvPr/>
              </p:nvSpPr>
              <p:spPr>
                <a:xfrm>
                  <a:off x="284183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4" name="椭圆 23">
                  <a:extLst>
                    <a:ext uri="{FF2B5EF4-FFF2-40B4-BE49-F238E27FC236}">
                      <a16:creationId xmlns:a16="http://schemas.microsoft.com/office/drawing/2014/main" id="{90263C33-79D7-4E4F-ADC3-B10243411B34}"/>
                    </a:ext>
                  </a:extLst>
                </p:cNvPr>
                <p:cNvSpPr>
                  <a:spLocks noRot="1" noChangeAspect="1" noMove="1" noResize="1" noEditPoints="1" noAdjustHandles="1" noChangeArrowheads="1" noChangeShapeType="1" noTextEdit="1"/>
                </p:cNvSpPr>
                <p:nvPr/>
              </p:nvSpPr>
              <p:spPr>
                <a:xfrm>
                  <a:off x="2841832" y="3354294"/>
                  <a:ext cx="912237" cy="360218"/>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BC4EBBC9-EF8B-4AF8-8F80-76F7E52A0403}"/>
                    </a:ext>
                  </a:extLst>
                </p:cNvPr>
                <p:cNvSpPr/>
                <p:nvPr/>
              </p:nvSpPr>
              <p:spPr>
                <a:xfrm>
                  <a:off x="391116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5" name="椭圆 24">
                  <a:extLst>
                    <a:ext uri="{FF2B5EF4-FFF2-40B4-BE49-F238E27FC236}">
                      <a16:creationId xmlns:a16="http://schemas.microsoft.com/office/drawing/2014/main" id="{BC4EBBC9-EF8B-4AF8-8F80-76F7E52A0403}"/>
                    </a:ext>
                  </a:extLst>
                </p:cNvPr>
                <p:cNvSpPr>
                  <a:spLocks noRot="1" noChangeAspect="1" noMove="1" noResize="1" noEditPoints="1" noAdjustHandles="1" noChangeArrowheads="1" noChangeShapeType="1" noTextEdit="1"/>
                </p:cNvSpPr>
                <p:nvPr/>
              </p:nvSpPr>
              <p:spPr>
                <a:xfrm>
                  <a:off x="3911162" y="3354294"/>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3414D898-A421-4D52-BC8B-B081FE6BCB6F}"/>
                    </a:ext>
                  </a:extLst>
                </p:cNvPr>
                <p:cNvSpPr/>
                <p:nvPr/>
              </p:nvSpPr>
              <p:spPr>
                <a:xfrm>
                  <a:off x="6049821" y="334886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6" name="椭圆 25">
                  <a:extLst>
                    <a:ext uri="{FF2B5EF4-FFF2-40B4-BE49-F238E27FC236}">
                      <a16:creationId xmlns:a16="http://schemas.microsoft.com/office/drawing/2014/main" id="{3414D898-A421-4D52-BC8B-B081FE6BCB6F}"/>
                    </a:ext>
                  </a:extLst>
                </p:cNvPr>
                <p:cNvSpPr>
                  <a:spLocks noRot="1" noChangeAspect="1" noMove="1" noResize="1" noEditPoints="1" noAdjustHandles="1" noChangeArrowheads="1" noChangeShapeType="1" noTextEdit="1"/>
                </p:cNvSpPr>
                <p:nvPr/>
              </p:nvSpPr>
              <p:spPr>
                <a:xfrm>
                  <a:off x="6049821" y="3348860"/>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C603272E-F7DB-424A-90DA-C19FA321C591}"/>
                </a:ext>
              </a:extLst>
            </p:cNvPr>
            <p:cNvSpPr/>
            <p:nvPr/>
          </p:nvSpPr>
          <p:spPr>
            <a:xfrm>
              <a:off x="4980492" y="335429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3" name="矩形: 剪去左右顶角 2">
              <a:extLst>
                <a:ext uri="{FF2B5EF4-FFF2-40B4-BE49-F238E27FC236}">
                  <a16:creationId xmlns:a16="http://schemas.microsoft.com/office/drawing/2014/main" id="{A683EAD2-90D4-445F-ABA0-0A8888621A3F}"/>
                </a:ext>
              </a:extLst>
            </p:cNvPr>
            <p:cNvSpPr/>
            <p:nvPr/>
          </p:nvSpPr>
          <p:spPr>
            <a:xfrm flipV="1">
              <a:off x="3891197" y="4245235"/>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D1269B9C-6E21-48F0-9BD2-90DB303C67EC}"/>
                    </a:ext>
                  </a:extLst>
                </p:cNvPr>
                <p:cNvSpPr/>
                <p:nvPr/>
              </p:nvSpPr>
              <p:spPr>
                <a:xfrm>
                  <a:off x="4423369" y="5167791"/>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28" name="椭圆 27">
                  <a:extLst>
                    <a:ext uri="{FF2B5EF4-FFF2-40B4-BE49-F238E27FC236}">
                      <a16:creationId xmlns:a16="http://schemas.microsoft.com/office/drawing/2014/main" id="{D1269B9C-6E21-48F0-9BD2-90DB303C67EC}"/>
                    </a:ext>
                  </a:extLst>
                </p:cNvPr>
                <p:cNvSpPr>
                  <a:spLocks noRot="1" noChangeAspect="1" noMove="1" noResize="1" noEditPoints="1" noAdjustHandles="1" noChangeArrowheads="1" noChangeShapeType="1" noTextEdit="1"/>
                </p:cNvSpPr>
                <p:nvPr/>
              </p:nvSpPr>
              <p:spPr>
                <a:xfrm>
                  <a:off x="4423369" y="5167791"/>
                  <a:ext cx="912237" cy="360218"/>
                </a:xfrm>
                <a:prstGeom prst="ellipse">
                  <a:avLst/>
                </a:prstGeom>
                <a:blipFill>
                  <a:blip r:embed="rId14"/>
                  <a:stretch>
                    <a:fillRect b="-8475"/>
                  </a:stretch>
                </a:blipFill>
                <a:ln>
                  <a:noFill/>
                </a:ln>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DD1C4D98-53B0-441E-BDA6-F6BEACE61090}"/>
                </a:ext>
              </a:extLst>
            </p:cNvPr>
            <p:cNvCxnSpPr>
              <a:stCxn id="2" idx="2"/>
              <a:endCxn id="24" idx="0"/>
            </p:cNvCxnSpPr>
            <p:nvPr/>
          </p:nvCxnSpPr>
          <p:spPr>
            <a:xfrm>
              <a:off x="3253038" y="2724727"/>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5A0E145-AFBB-4A49-9F84-0341BE5F0472}"/>
                </a:ext>
              </a:extLst>
            </p:cNvPr>
            <p:cNvCxnSpPr>
              <a:cxnSpLocks/>
              <a:stCxn id="20" idx="2"/>
              <a:endCxn id="25" idx="0"/>
            </p:cNvCxnSpPr>
            <p:nvPr/>
          </p:nvCxnSpPr>
          <p:spPr>
            <a:xfrm>
              <a:off x="4352166" y="2724727"/>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82AAF84-F140-4746-87F0-0B6FA88F84D8}"/>
                </a:ext>
              </a:extLst>
            </p:cNvPr>
            <p:cNvCxnSpPr>
              <a:cxnSpLocks/>
              <a:stCxn id="23" idx="2"/>
              <a:endCxn id="27" idx="0"/>
            </p:cNvCxnSpPr>
            <p:nvPr/>
          </p:nvCxnSpPr>
          <p:spPr>
            <a:xfrm flipH="1">
              <a:off x="5436611" y="2724727"/>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CC876E8-B7ED-4E9A-85FE-975D1EEB9B66}"/>
                </a:ext>
              </a:extLst>
            </p:cNvPr>
            <p:cNvCxnSpPr>
              <a:cxnSpLocks/>
              <a:stCxn id="22" idx="2"/>
              <a:endCxn id="26" idx="0"/>
            </p:cNvCxnSpPr>
            <p:nvPr/>
          </p:nvCxnSpPr>
          <p:spPr>
            <a:xfrm flipH="1">
              <a:off x="6505940" y="2724727"/>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9E77B13-DCF0-4551-B9F1-C66419A92A90}"/>
                </a:ext>
              </a:extLst>
            </p:cNvPr>
            <p:cNvCxnSpPr>
              <a:cxnSpLocks/>
              <a:stCxn id="24" idx="4"/>
              <a:endCxn id="3" idx="1"/>
            </p:cNvCxnSpPr>
            <p:nvPr/>
          </p:nvCxnSpPr>
          <p:spPr>
            <a:xfrm>
              <a:off x="3297951" y="3714512"/>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326BCA4-CCB0-4B37-8EF7-3A4E58679EF4}"/>
                </a:ext>
              </a:extLst>
            </p:cNvPr>
            <p:cNvCxnSpPr>
              <a:cxnSpLocks/>
              <a:stCxn id="25" idx="4"/>
              <a:endCxn id="3" idx="1"/>
            </p:cNvCxnSpPr>
            <p:nvPr/>
          </p:nvCxnSpPr>
          <p:spPr>
            <a:xfrm>
              <a:off x="4367281" y="3714512"/>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CFAAA47-A31E-46F4-801F-39931BB61D1D}"/>
                </a:ext>
              </a:extLst>
            </p:cNvPr>
            <p:cNvCxnSpPr>
              <a:cxnSpLocks/>
              <a:stCxn id="27" idx="4"/>
              <a:endCxn id="3" idx="1"/>
            </p:cNvCxnSpPr>
            <p:nvPr/>
          </p:nvCxnSpPr>
          <p:spPr>
            <a:xfrm flipH="1">
              <a:off x="4879488" y="3714512"/>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DD53437-A1DF-4A75-913F-06F0C78B14C7}"/>
                </a:ext>
              </a:extLst>
            </p:cNvPr>
            <p:cNvCxnSpPr>
              <a:cxnSpLocks/>
              <a:stCxn id="26" idx="4"/>
              <a:endCxn id="3" idx="1"/>
            </p:cNvCxnSpPr>
            <p:nvPr/>
          </p:nvCxnSpPr>
          <p:spPr>
            <a:xfrm flipH="1">
              <a:off x="4879488" y="3709078"/>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5356B15-3256-42DC-84EE-6FB5F8BCD4FF}"/>
                </a:ext>
              </a:extLst>
            </p:cNvPr>
            <p:cNvCxnSpPr>
              <a:cxnSpLocks/>
              <a:stCxn id="3" idx="3"/>
              <a:endCxn id="28" idx="0"/>
            </p:cNvCxnSpPr>
            <p:nvPr/>
          </p:nvCxnSpPr>
          <p:spPr>
            <a:xfrm>
              <a:off x="4879488" y="4688580"/>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F8E0637-0870-4C37-9F7D-4322F4601D71}"/>
                    </a:ext>
                  </a:extLst>
                </p:cNvPr>
                <p:cNvSpPr txBox="1"/>
                <p:nvPr/>
              </p:nvSpPr>
              <p:spPr>
                <a:xfrm>
                  <a:off x="7134267" y="3209454"/>
                  <a:ext cx="2966570" cy="499624"/>
                </a:xfrm>
                <a:prstGeom prst="rect">
                  <a:avLst/>
                </a:prstGeom>
                <a:noFill/>
              </p:spPr>
              <p:txBody>
                <a:bodyPr wrap="square" rtlCol="0">
                  <a:spAutoFit/>
                </a:bodyPr>
                <a:lstStyle/>
                <a:p>
                  <a:pPr algn="ctr">
                    <a:lnSpc>
                      <a:spcPct val="150000"/>
                    </a:lnSpc>
                  </a:pP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𝑖</m:t>
                          </m:r>
                        </m:sub>
                      </m:sSub>
                    </m:oMath>
                  </a14:m>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第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个机器学习模型</a:t>
                  </a:r>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56" name="文本框 55">
                  <a:extLst>
                    <a:ext uri="{FF2B5EF4-FFF2-40B4-BE49-F238E27FC236}">
                      <a16:creationId xmlns:a16="http://schemas.microsoft.com/office/drawing/2014/main" id="{3F8E0637-0870-4C37-9F7D-4322F4601D71}"/>
                    </a:ext>
                  </a:extLst>
                </p:cNvPr>
                <p:cNvSpPr txBox="1">
                  <a:spLocks noRot="1" noChangeAspect="1" noMove="1" noResize="1" noEditPoints="1" noAdjustHandles="1" noChangeArrowheads="1" noChangeShapeType="1" noTextEdit="1"/>
                </p:cNvSpPr>
                <p:nvPr/>
              </p:nvSpPr>
              <p:spPr>
                <a:xfrm>
                  <a:off x="7134267" y="3209454"/>
                  <a:ext cx="2966570" cy="499624"/>
                </a:xfrm>
                <a:prstGeom prst="rect">
                  <a:avLst/>
                </a:prstGeom>
                <a:blipFill>
                  <a:blip r:embed="rId15"/>
                  <a:stretch>
                    <a:fillRect b="-20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AAB71A5-2741-47BD-B6FA-77B0A193BE37}"/>
                    </a:ext>
                  </a:extLst>
                </p:cNvPr>
                <p:cNvSpPr txBox="1"/>
                <p:nvPr/>
              </p:nvSpPr>
              <p:spPr>
                <a:xfrm>
                  <a:off x="5943798" y="4124102"/>
                  <a:ext cx="5347508" cy="787523"/>
                </a:xfrm>
                <a:prstGeom prst="rect">
                  <a:avLst/>
                </a:prstGeom>
                <a:noFill/>
              </p:spPr>
              <p:txBody>
                <a:bodyPr wrap="square" rtlCol="0">
                  <a:spAutoFit/>
                </a:bodyPr>
                <a:lstStyle/>
                <a:p>
                  <a:pPr algn="just">
                    <a:lnSpc>
                      <a:spcPct val="150000"/>
                    </a:lnSpc>
                  </a:pPr>
                  <a14:m>
                    <m:oMath xmlns:m="http://schemas.openxmlformats.org/officeDocument/2006/math">
                      <m:r>
                        <a:rPr lang="zh-CN" altLang="en-US" sz="1600" b="0" i="1" smtClean="0">
                          <a:latin typeface="Cambria Math" panose="02040503050406030204" pitchFamily="18" charset="0"/>
                          <a:ea typeface="微软雅黑" panose="020B0503020204020204" pitchFamily="34" charset="-122"/>
                        </a:rPr>
                        <m:t>如果是</m:t>
                      </m:r>
                    </m:oMath>
                  </a14:m>
                  <a:r>
                    <a:rPr lang="zh-CN" altLang="en-US" sz="1600" b="0" dirty="0">
                      <a:latin typeface="微软雅黑" panose="020B0503020204020204" pitchFamily="34" charset="-122"/>
                      <a:ea typeface="微软雅黑" panose="020B0503020204020204" pitchFamily="34" charset="-122"/>
                    </a:rPr>
                    <a:t>分类任务，则采用 </a:t>
                  </a:r>
                  <a:r>
                    <a:rPr lang="en-US" altLang="zh-CN" sz="1600" b="0" dirty="0">
                      <a:latin typeface="微软雅黑" panose="020B0503020204020204" pitchFamily="34" charset="-122"/>
                      <a:ea typeface="微软雅黑" panose="020B0503020204020204" pitchFamily="34" charset="-122"/>
                    </a:rPr>
                    <a:t>voting </a:t>
                  </a:r>
                  <a:r>
                    <a:rPr lang="zh-CN" altLang="en-US" sz="1600" b="0" dirty="0">
                      <a:latin typeface="微软雅黑" panose="020B0503020204020204" pitchFamily="34" charset="-122"/>
                      <a:ea typeface="微软雅黑" panose="020B0503020204020204" pitchFamily="34" charset="-122"/>
                    </a:rPr>
                    <a:t>（取预测结果的众数）</a:t>
                  </a:r>
                  <a:endParaRPr lang="en-US" altLang="zh-CN" sz="1600" b="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如果是回归任务，则采用 </a:t>
                  </a:r>
                  <a:r>
                    <a:rPr lang="en-US" altLang="zh-CN" sz="1600" dirty="0">
                      <a:latin typeface="微软雅黑" panose="020B0503020204020204" pitchFamily="34" charset="-122"/>
                      <a:ea typeface="微软雅黑" panose="020B0503020204020204" pitchFamily="34" charset="-122"/>
                    </a:rPr>
                    <a:t>average </a:t>
                  </a:r>
                  <a:r>
                    <a:rPr lang="zh-CN" altLang="en-US" sz="1600" dirty="0">
                      <a:latin typeface="微软雅黑" panose="020B0503020204020204" pitchFamily="34" charset="-122"/>
                      <a:ea typeface="微软雅黑" panose="020B0503020204020204" pitchFamily="34" charset="-122"/>
                    </a:rPr>
                    <a:t>（取预测结果平均数）</a:t>
                  </a:r>
                  <a:endParaRPr lang="en-US" altLang="zh-CN" sz="1600" b="0" dirty="0">
                    <a:latin typeface="微软雅黑" panose="020B0503020204020204" pitchFamily="34" charset="-122"/>
                    <a:ea typeface="微软雅黑" panose="020B0503020204020204" pitchFamily="34" charset="-122"/>
                  </a:endParaRPr>
                </a:p>
              </p:txBody>
            </p:sp>
          </mc:Choice>
          <mc:Fallback xmlns="">
            <p:sp>
              <p:nvSpPr>
                <p:cNvPr id="57" name="文本框 56">
                  <a:extLst>
                    <a:ext uri="{FF2B5EF4-FFF2-40B4-BE49-F238E27FC236}">
                      <a16:creationId xmlns:a16="http://schemas.microsoft.com/office/drawing/2014/main" id="{0AAB71A5-2741-47BD-B6FA-77B0A193BE37}"/>
                    </a:ext>
                  </a:extLst>
                </p:cNvPr>
                <p:cNvSpPr txBox="1">
                  <a:spLocks noRot="1" noChangeAspect="1" noMove="1" noResize="1" noEditPoints="1" noAdjustHandles="1" noChangeArrowheads="1" noChangeShapeType="1" noTextEdit="1"/>
                </p:cNvSpPr>
                <p:nvPr/>
              </p:nvSpPr>
              <p:spPr>
                <a:xfrm>
                  <a:off x="5943798" y="4124102"/>
                  <a:ext cx="5347508" cy="787523"/>
                </a:xfrm>
                <a:prstGeom prst="rect">
                  <a:avLst/>
                </a:prstGeom>
                <a:blipFill>
                  <a:blip r:embed="rId16"/>
                  <a:stretch>
                    <a:fillRect l="-684" r="-114"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4BACAAD-DBBE-4D5C-AD51-DF5D5980C081}"/>
                    </a:ext>
                  </a:extLst>
                </p:cNvPr>
                <p:cNvSpPr txBox="1"/>
                <p:nvPr/>
              </p:nvSpPr>
              <p:spPr>
                <a:xfrm>
                  <a:off x="5266335" y="4974011"/>
                  <a:ext cx="5812533" cy="553998"/>
                </a:xfrm>
                <a:prstGeom prst="rect">
                  <a:avLst/>
                </a:prstGeom>
                <a:noFill/>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𝑦</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𝑣𝑜𝑡𝑖𝑛𝑔</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𝑎𝑣𝑒𝑟𝑎𝑔𝑒</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1</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 </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2</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𝑁</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oMath>
                    </m:oMathPara>
                  </a14:m>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58" name="文本框 57">
                  <a:extLst>
                    <a:ext uri="{FF2B5EF4-FFF2-40B4-BE49-F238E27FC236}">
                      <a16:creationId xmlns:a16="http://schemas.microsoft.com/office/drawing/2014/main" id="{34BACAAD-DBBE-4D5C-AD51-DF5D5980C081}"/>
                    </a:ext>
                  </a:extLst>
                </p:cNvPr>
                <p:cNvSpPr txBox="1">
                  <a:spLocks noRot="1" noChangeAspect="1" noMove="1" noResize="1" noEditPoints="1" noAdjustHandles="1" noChangeArrowheads="1" noChangeShapeType="1" noTextEdit="1"/>
                </p:cNvSpPr>
                <p:nvPr/>
              </p:nvSpPr>
              <p:spPr>
                <a:xfrm>
                  <a:off x="5266335" y="4974011"/>
                  <a:ext cx="5812533" cy="553998"/>
                </a:xfrm>
                <a:prstGeom prst="rect">
                  <a:avLst/>
                </a:prstGeom>
                <a:blipFill>
                  <a:blip r:embed="rId17"/>
                  <a:stretch>
                    <a:fillRect/>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1177F754-2EC3-4F87-9221-F33F0FD853EF}"/>
              </a:ext>
            </a:extLst>
          </p:cNvPr>
          <p:cNvSpPr txBox="1"/>
          <p:nvPr/>
        </p:nvSpPr>
        <p:spPr>
          <a:xfrm>
            <a:off x="8415565" y="2313400"/>
            <a:ext cx="3619624" cy="1705403"/>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Bootstrap </a:t>
            </a:r>
            <a:r>
              <a:rPr lang="zh-CN" altLang="en-US" b="0" dirty="0">
                <a:latin typeface="微软雅黑" panose="020B0503020204020204" pitchFamily="34" charset="-122"/>
                <a:ea typeface="微软雅黑" panose="020B0503020204020204" pitchFamily="34" charset="-122"/>
              </a:rPr>
              <a:t>来自成语“</a:t>
            </a:r>
            <a:r>
              <a:rPr lang="en-US" altLang="zh-CN" b="0" dirty="0">
                <a:latin typeface="微软雅黑" panose="020B0503020204020204" pitchFamily="34" charset="-122"/>
                <a:ea typeface="微软雅黑" panose="020B0503020204020204" pitchFamily="34" charset="-122"/>
              </a:rPr>
              <a:t>pull up by your own bootstraps</a:t>
            </a:r>
            <a:r>
              <a:rPr lang="zh-CN" altLang="en-US" b="0" dirty="0">
                <a:latin typeface="微软雅黑" panose="020B0503020204020204" pitchFamily="34" charset="-122"/>
                <a:ea typeface="微软雅黑" panose="020B0503020204020204" pitchFamily="34" charset="-122"/>
              </a:rPr>
              <a:t>”，意思是依靠你自己的资源，即一种“有放回的抽样方法”。</a:t>
            </a:r>
            <a:endParaRPr lang="en-US" altLang="zh-CN" b="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73725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Bagging </a:t>
            </a:r>
            <a:r>
              <a:rPr lang="zh-CN" altLang="en-US" sz="2000" dirty="0">
                <a:solidFill>
                  <a:srgbClr val="373737"/>
                </a:solidFill>
                <a:latin typeface="微软雅黑" panose="020B0503020204020204" pitchFamily="34" charset="-122"/>
                <a:ea typeface="微软雅黑" panose="020B0503020204020204" pitchFamily="34" charset="-122"/>
              </a:rPr>
              <a:t>任务训练流程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955FFCC-C5A2-4152-90D9-C499FC2093F6}"/>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 name="矩形 1">
                <a:extLst>
                  <a:ext uri="{FF2B5EF4-FFF2-40B4-BE49-F238E27FC236}">
                    <a16:creationId xmlns:a16="http://schemas.microsoft.com/office/drawing/2014/main" id="{C955FFCC-C5A2-4152-90D9-C499FC2093F6}"/>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8"/>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77D54FB-C558-426E-87A4-62408B5D4DB8}"/>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0" name="矩形 19">
                <a:extLst>
                  <a:ext uri="{FF2B5EF4-FFF2-40B4-BE49-F238E27FC236}">
                    <a16:creationId xmlns:a16="http://schemas.microsoft.com/office/drawing/2014/main" id="{977D54FB-C558-426E-87A4-62408B5D4DB8}"/>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85F6267-C1B7-4D85-9CAA-98E2D4B51878}"/>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2" name="矩形 21">
                <a:extLst>
                  <a:ext uri="{FF2B5EF4-FFF2-40B4-BE49-F238E27FC236}">
                    <a16:creationId xmlns:a16="http://schemas.microsoft.com/office/drawing/2014/main" id="{085F6267-C1B7-4D85-9CAA-98E2D4B51878}"/>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197084C7-4748-4CB4-8644-FA702B72670A}"/>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90263C33-79D7-4E4F-ADC3-B10243411B34}"/>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4" name="椭圆 23">
                <a:extLst>
                  <a:ext uri="{FF2B5EF4-FFF2-40B4-BE49-F238E27FC236}">
                    <a16:creationId xmlns:a16="http://schemas.microsoft.com/office/drawing/2014/main" id="{90263C33-79D7-4E4F-ADC3-B10243411B34}"/>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BC4EBBC9-EF8B-4AF8-8F80-76F7E52A0403}"/>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5" name="椭圆 24">
                <a:extLst>
                  <a:ext uri="{FF2B5EF4-FFF2-40B4-BE49-F238E27FC236}">
                    <a16:creationId xmlns:a16="http://schemas.microsoft.com/office/drawing/2014/main" id="{BC4EBBC9-EF8B-4AF8-8F80-76F7E52A0403}"/>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3414D898-A421-4D52-BC8B-B081FE6BCB6F}"/>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26" name="椭圆 25">
                <a:extLst>
                  <a:ext uri="{FF2B5EF4-FFF2-40B4-BE49-F238E27FC236}">
                    <a16:creationId xmlns:a16="http://schemas.microsoft.com/office/drawing/2014/main" id="{3414D898-A421-4D52-BC8B-B081FE6BCB6F}"/>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C603272E-F7DB-424A-90DA-C19FA321C591}"/>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3" name="矩形: 剪去左右顶角 2">
            <a:extLst>
              <a:ext uri="{FF2B5EF4-FFF2-40B4-BE49-F238E27FC236}">
                <a16:creationId xmlns:a16="http://schemas.microsoft.com/office/drawing/2014/main" id="{A683EAD2-90D4-445F-ABA0-0A8888621A3F}"/>
              </a:ext>
            </a:extLst>
          </p:cNvPr>
          <p:cNvSpPr/>
          <p:nvPr/>
        </p:nvSpPr>
        <p:spPr>
          <a:xfrm flipV="1">
            <a:off x="1323488" y="4374544"/>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D1269B9C-6E21-48F0-9BD2-90DB303C67EC}"/>
                  </a:ext>
                </a:extLst>
              </p:cNvPr>
              <p:cNvSpPr/>
              <p:nvPr/>
            </p:nvSpPr>
            <p:spPr>
              <a:xfrm>
                <a:off x="1855660" y="529710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28" name="椭圆 27">
                <a:extLst>
                  <a:ext uri="{FF2B5EF4-FFF2-40B4-BE49-F238E27FC236}">
                    <a16:creationId xmlns:a16="http://schemas.microsoft.com/office/drawing/2014/main" id="{D1269B9C-6E21-48F0-9BD2-90DB303C67EC}"/>
                  </a:ext>
                </a:extLst>
              </p:cNvPr>
              <p:cNvSpPr>
                <a:spLocks noRot="1" noChangeAspect="1" noMove="1" noResize="1" noEditPoints="1" noAdjustHandles="1" noChangeArrowheads="1" noChangeShapeType="1" noTextEdit="1"/>
              </p:cNvSpPr>
              <p:nvPr/>
            </p:nvSpPr>
            <p:spPr>
              <a:xfrm>
                <a:off x="1855660" y="5297100"/>
                <a:ext cx="912237" cy="360218"/>
              </a:xfrm>
              <a:prstGeom prst="ellipse">
                <a:avLst/>
              </a:prstGeom>
              <a:blipFill>
                <a:blip r:embed="rId14"/>
                <a:stretch>
                  <a:fillRect b="-8475"/>
                </a:stretch>
              </a:blipFill>
              <a:ln>
                <a:noFill/>
              </a:ln>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DD1C4D98-53B0-441E-BDA6-F6BEACE61090}"/>
              </a:ext>
            </a:extLst>
          </p:cNvPr>
          <p:cNvCxnSpPr>
            <a:stCxn id="2" idx="2"/>
            <a:endCxn id="24"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5A0E145-AFBB-4A49-9F84-0341BE5F0472}"/>
              </a:ext>
            </a:extLst>
          </p:cNvPr>
          <p:cNvCxnSpPr>
            <a:cxnSpLocks/>
            <a:stCxn id="20" idx="2"/>
            <a:endCxn id="25"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82AAF84-F140-4746-87F0-0B6FA88F84D8}"/>
              </a:ext>
            </a:extLst>
          </p:cNvPr>
          <p:cNvCxnSpPr>
            <a:cxnSpLocks/>
            <a:stCxn id="23" idx="2"/>
            <a:endCxn id="27"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CC876E8-B7ED-4E9A-85FE-975D1EEB9B66}"/>
              </a:ext>
            </a:extLst>
          </p:cNvPr>
          <p:cNvCxnSpPr>
            <a:cxnSpLocks/>
            <a:stCxn id="22" idx="2"/>
            <a:endCxn id="26"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9E77B13-DCF0-4551-B9F1-C66419A92A90}"/>
              </a:ext>
            </a:extLst>
          </p:cNvPr>
          <p:cNvCxnSpPr>
            <a:cxnSpLocks/>
            <a:stCxn id="24" idx="4"/>
            <a:endCxn id="3" idx="1"/>
          </p:cNvCxnSpPr>
          <p:nvPr/>
        </p:nvCxnSpPr>
        <p:spPr>
          <a:xfrm>
            <a:off x="730242" y="3843821"/>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326BCA4-CCB0-4B37-8EF7-3A4E58679EF4}"/>
              </a:ext>
            </a:extLst>
          </p:cNvPr>
          <p:cNvCxnSpPr>
            <a:cxnSpLocks/>
            <a:stCxn id="25" idx="4"/>
            <a:endCxn id="3" idx="1"/>
          </p:cNvCxnSpPr>
          <p:nvPr/>
        </p:nvCxnSpPr>
        <p:spPr>
          <a:xfrm>
            <a:off x="1799572" y="3843821"/>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CFAAA47-A31E-46F4-801F-39931BB61D1D}"/>
              </a:ext>
            </a:extLst>
          </p:cNvPr>
          <p:cNvCxnSpPr>
            <a:cxnSpLocks/>
            <a:stCxn id="27" idx="4"/>
            <a:endCxn id="3" idx="1"/>
          </p:cNvCxnSpPr>
          <p:nvPr/>
        </p:nvCxnSpPr>
        <p:spPr>
          <a:xfrm flipH="1">
            <a:off x="2311779" y="3843821"/>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DD53437-A1DF-4A75-913F-06F0C78B14C7}"/>
              </a:ext>
            </a:extLst>
          </p:cNvPr>
          <p:cNvCxnSpPr>
            <a:cxnSpLocks/>
            <a:stCxn id="26" idx="4"/>
            <a:endCxn id="3" idx="1"/>
          </p:cNvCxnSpPr>
          <p:nvPr/>
        </p:nvCxnSpPr>
        <p:spPr>
          <a:xfrm flipH="1">
            <a:off x="2311779" y="3838387"/>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5356B15-3256-42DC-84EE-6FB5F8BCD4FF}"/>
              </a:ext>
            </a:extLst>
          </p:cNvPr>
          <p:cNvCxnSpPr>
            <a:cxnSpLocks/>
            <a:stCxn id="3" idx="3"/>
            <a:endCxn id="28" idx="0"/>
          </p:cNvCxnSpPr>
          <p:nvPr/>
        </p:nvCxnSpPr>
        <p:spPr>
          <a:xfrm>
            <a:off x="2311779" y="4817889"/>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177F754-2EC3-4F87-9221-F33F0FD853EF}"/>
              </a:ext>
            </a:extLst>
          </p:cNvPr>
          <p:cNvSpPr txBox="1"/>
          <p:nvPr/>
        </p:nvSpPr>
        <p:spPr>
          <a:xfrm>
            <a:off x="5448995" y="3166102"/>
            <a:ext cx="6432852" cy="1376787"/>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Bagging </a:t>
            </a:r>
            <a:r>
              <a:rPr lang="zh-CN" altLang="en-US" b="0" dirty="0">
                <a:latin typeface="微软雅黑" panose="020B0503020204020204" pitchFamily="34" charset="-122"/>
                <a:ea typeface="微软雅黑" panose="020B0503020204020204" pitchFamily="34" charset="-122"/>
              </a:rPr>
              <a:t>中：</a:t>
            </a:r>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sz="2000" b="1" dirty="0">
                <a:solidFill>
                  <a:srgbClr val="FF0000"/>
                </a:solidFill>
                <a:latin typeface="微软雅黑" panose="020B0503020204020204" pitchFamily="34" charset="-122"/>
                <a:ea typeface="微软雅黑" panose="020B0503020204020204" pitchFamily="34" charset="-122"/>
              </a:rPr>
              <a:t>各个模型努力达到最高的精度</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sz="2000" b="1" dirty="0">
                <a:solidFill>
                  <a:srgbClr val="FF0000"/>
                </a:solidFill>
                <a:latin typeface="微软雅黑" panose="020B0503020204020204" pitchFamily="34" charset="-122"/>
                <a:ea typeface="微软雅黑" panose="020B0503020204020204" pitchFamily="34" charset="-122"/>
              </a:rPr>
              <a:t>模型 </a:t>
            </a:r>
            <a:r>
              <a:rPr lang="en-US" altLang="zh-CN" sz="2000" b="1" dirty="0">
                <a:solidFill>
                  <a:srgbClr val="FF0000"/>
                </a:solidFill>
                <a:latin typeface="微软雅黑" panose="020B0503020204020204" pitchFamily="34" charset="-122"/>
                <a:ea typeface="微软雅黑" panose="020B0503020204020204" pitchFamily="34" charset="-122"/>
              </a:rPr>
              <a:t>Bagging </a:t>
            </a:r>
            <a:r>
              <a:rPr lang="zh-CN" altLang="en-US" sz="2000" b="1" dirty="0">
                <a:solidFill>
                  <a:srgbClr val="FF0000"/>
                </a:solidFill>
                <a:latin typeface="微软雅黑" panose="020B0503020204020204" pitchFamily="34" charset="-122"/>
                <a:ea typeface="微软雅黑" panose="020B0503020204020204" pitchFamily="34" charset="-122"/>
              </a:rPr>
              <a:t>则是依靠小偏差收敛到理想的准确率</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09427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1177F754-2EC3-4F87-9221-F33F0FD853EF}"/>
              </a:ext>
            </a:extLst>
          </p:cNvPr>
          <p:cNvSpPr txBox="1"/>
          <p:nvPr/>
        </p:nvSpPr>
        <p:spPr>
          <a:xfrm>
            <a:off x="3738553" y="4720490"/>
            <a:ext cx="6432852" cy="1135054"/>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如果将 </a:t>
            </a:r>
            <a:r>
              <a:rPr lang="en-US" altLang="zh-CN" b="0" dirty="0">
                <a:latin typeface="微软雅黑" panose="020B0503020204020204" pitchFamily="34" charset="-122"/>
                <a:ea typeface="微软雅黑" panose="020B0503020204020204" pitchFamily="34" charset="-122"/>
              </a:rPr>
              <a:t>Bagging </a:t>
            </a:r>
            <a:r>
              <a:rPr lang="zh-CN" altLang="en-US" dirty="0">
                <a:latin typeface="微软雅黑" panose="020B0503020204020204" pitchFamily="34" charset="-122"/>
                <a:ea typeface="微软雅黑" panose="020B0503020204020204" pitchFamily="34" charset="-122"/>
              </a:rPr>
              <a:t>集成学习方法</a:t>
            </a:r>
            <a:r>
              <a:rPr lang="zh-CN" altLang="en-US" b="0" dirty="0">
                <a:latin typeface="微软雅黑" panose="020B0503020204020204" pitchFamily="34" charset="-122"/>
                <a:ea typeface="微软雅黑" panose="020B0503020204020204" pitchFamily="34" charset="-122"/>
              </a:rPr>
              <a:t>类比成</a:t>
            </a:r>
            <a:r>
              <a:rPr lang="zh-CN" altLang="en-US" sz="2400" b="1" dirty="0">
                <a:solidFill>
                  <a:srgbClr val="FF0000"/>
                </a:solidFill>
                <a:latin typeface="微软雅黑" panose="020B0503020204020204" pitchFamily="34" charset="-122"/>
                <a:ea typeface="微软雅黑" panose="020B0503020204020204" pitchFamily="34" charset="-122"/>
              </a:rPr>
              <a:t>模型并联</a:t>
            </a:r>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那么 </a:t>
            </a:r>
            <a:r>
              <a:rPr lang="en-US" altLang="zh-CN" dirty="0">
                <a:latin typeface="微软雅黑" panose="020B0503020204020204" pitchFamily="34" charset="-122"/>
                <a:ea typeface="微软雅黑" panose="020B0503020204020204" pitchFamily="34" charset="-122"/>
              </a:rPr>
              <a:t>Boosting </a:t>
            </a:r>
            <a:r>
              <a:rPr lang="zh-CN" altLang="en-US" dirty="0">
                <a:latin typeface="微软雅黑" panose="020B0503020204020204" pitchFamily="34" charset="-122"/>
                <a:ea typeface="微软雅黑" panose="020B0503020204020204" pitchFamily="34" charset="-122"/>
              </a:rPr>
              <a:t>集成学习方法则是</a:t>
            </a:r>
            <a:r>
              <a:rPr lang="zh-CN" altLang="en-US" sz="2400" b="1" dirty="0">
                <a:solidFill>
                  <a:srgbClr val="FF0000"/>
                </a:solidFill>
                <a:latin typeface="微软雅黑" panose="020B0503020204020204" pitchFamily="34" charset="-122"/>
                <a:ea typeface="微软雅黑" panose="020B0503020204020204" pitchFamily="34" charset="-122"/>
              </a:rPr>
              <a:t>模型的串联</a:t>
            </a:r>
            <a:r>
              <a:rPr lang="zh-CN" altLang="en-US"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A166D5B-FCDC-46A7-9742-C59F3365388D}"/>
              </a:ext>
            </a:extLst>
          </p:cNvPr>
          <p:cNvPicPr>
            <a:picLocks noChangeAspect="1"/>
          </p:cNvPicPr>
          <p:nvPr/>
        </p:nvPicPr>
        <p:blipFill>
          <a:blip r:embed="rId8"/>
          <a:stretch>
            <a:fillRect/>
          </a:stretch>
        </p:blipFill>
        <p:spPr>
          <a:xfrm>
            <a:off x="3366748" y="1700306"/>
            <a:ext cx="5458503" cy="2052147"/>
          </a:xfrm>
          <a:prstGeom prst="rect">
            <a:avLst/>
          </a:prstGeom>
        </p:spPr>
      </p:pic>
      <p:sp>
        <p:nvSpPr>
          <p:cNvPr id="29" name="文本框 28">
            <a:extLst>
              <a:ext uri="{FF2B5EF4-FFF2-40B4-BE49-F238E27FC236}">
                <a16:creationId xmlns:a16="http://schemas.microsoft.com/office/drawing/2014/main" id="{BF43FFF8-4236-4ABB-A390-066807374839}"/>
              </a:ext>
            </a:extLst>
          </p:cNvPr>
          <p:cNvSpPr txBox="1"/>
          <p:nvPr/>
        </p:nvSpPr>
        <p:spPr>
          <a:xfrm>
            <a:off x="3784736" y="3522999"/>
            <a:ext cx="1877154" cy="458908"/>
          </a:xfrm>
          <a:prstGeom prst="rect">
            <a:avLst/>
          </a:prstGeom>
          <a:noFill/>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并</a:t>
            </a:r>
            <a:r>
              <a:rPr lang="zh-CN" altLang="en-US" b="0" dirty="0">
                <a:latin typeface="微软雅黑" panose="020B0503020204020204" pitchFamily="34" charset="-122"/>
                <a:ea typeface="微软雅黑" panose="020B0503020204020204" pitchFamily="34" charset="-122"/>
              </a:rPr>
              <a:t>联 </a:t>
            </a:r>
            <a:r>
              <a:rPr lang="en-US" altLang="zh-CN" b="0" dirty="0">
                <a:latin typeface="微软雅黑" panose="020B0503020204020204" pitchFamily="34" charset="-122"/>
                <a:ea typeface="微软雅黑" panose="020B0503020204020204" pitchFamily="34" charset="-122"/>
              </a:rPr>
              <a:t>Bagging</a:t>
            </a:r>
          </a:p>
        </p:txBody>
      </p:sp>
      <p:sp>
        <p:nvSpPr>
          <p:cNvPr id="30" name="文本框 29">
            <a:extLst>
              <a:ext uri="{FF2B5EF4-FFF2-40B4-BE49-F238E27FC236}">
                <a16:creationId xmlns:a16="http://schemas.microsoft.com/office/drawing/2014/main" id="{4948A30F-F77D-4D31-87B3-4EB4A8945A93}"/>
              </a:ext>
            </a:extLst>
          </p:cNvPr>
          <p:cNvSpPr txBox="1"/>
          <p:nvPr/>
        </p:nvSpPr>
        <p:spPr>
          <a:xfrm>
            <a:off x="6530112" y="3522999"/>
            <a:ext cx="1877154" cy="458908"/>
          </a:xfrm>
          <a:prstGeom prst="rect">
            <a:avLst/>
          </a:prstGeom>
          <a:noFill/>
        </p:spPr>
        <p:txBody>
          <a:bodyPr wrap="square" rtlCol="0">
            <a:spAutoFit/>
          </a:bodyPr>
          <a:lstStyle/>
          <a:p>
            <a:pPr algn="ctr">
              <a:lnSpc>
                <a:spcPct val="150000"/>
              </a:lnSpc>
            </a:pPr>
            <a:r>
              <a:rPr lang="zh-CN" altLang="en-US" b="0" dirty="0">
                <a:latin typeface="微软雅黑" panose="020B0503020204020204" pitchFamily="34" charset="-122"/>
                <a:ea typeface="微软雅黑" panose="020B0503020204020204" pitchFamily="34" charset="-122"/>
              </a:rPr>
              <a:t>串联 </a:t>
            </a:r>
            <a:r>
              <a:rPr lang="en-US" altLang="zh-CN" b="0" dirty="0">
                <a:latin typeface="微软雅黑" panose="020B0503020204020204" pitchFamily="34" charset="-122"/>
                <a:ea typeface="微软雅黑" panose="020B0503020204020204" pitchFamily="34" charset="-122"/>
              </a:rPr>
              <a:t>Boosting</a:t>
            </a:r>
          </a:p>
        </p:txBody>
      </p:sp>
    </p:spTree>
    <p:custDataLst>
      <p:tags r:id="rId1"/>
    </p:custDataLst>
    <p:extLst>
      <p:ext uri="{BB962C8B-B14F-4D97-AF65-F5344CB8AC3E}">
        <p14:creationId xmlns:p14="http://schemas.microsoft.com/office/powerpoint/2010/main" val="319047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8872DC4D-9C92-43C4-8F84-89B5BE6C72F9}"/>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24" name="矩形 23">
            <a:extLst>
              <a:ext uri="{FF2B5EF4-FFF2-40B4-BE49-F238E27FC236}">
                <a16:creationId xmlns:a16="http://schemas.microsoft.com/office/drawing/2014/main" id="{9210D31E-44EE-4DB7-9015-B0DE6C46D074}"/>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27">
            <a:extLst>
              <a:ext uri="{FF2B5EF4-FFF2-40B4-BE49-F238E27FC236}">
                <a16:creationId xmlns:a16="http://schemas.microsoft.com/office/drawing/2014/main" id="{026E257F-73E5-4D82-AC5F-DDEFE0A3EE6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矩形 28">
            <a:extLst>
              <a:ext uri="{FF2B5EF4-FFF2-40B4-BE49-F238E27FC236}">
                <a16:creationId xmlns:a16="http://schemas.microsoft.com/office/drawing/2014/main" id="{E7AB470C-500A-4B7C-9181-7A20CAFCDC41}"/>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7" name="文本框 26">
            <a:extLst>
              <a:ext uri="{FF2B5EF4-FFF2-40B4-BE49-F238E27FC236}">
                <a16:creationId xmlns:a16="http://schemas.microsoft.com/office/drawing/2014/main" id="{C6B948A8-CB63-4A0E-915E-8D00F2349983}"/>
              </a:ext>
            </a:extLst>
          </p:cNvPr>
          <p:cNvSpPr txBox="1"/>
          <p:nvPr/>
        </p:nvSpPr>
        <p:spPr>
          <a:xfrm>
            <a:off x="0" y="906262"/>
            <a:ext cx="11784850" cy="825419"/>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回顾一下</a:t>
            </a:r>
            <a:r>
              <a:rPr lang="zh-CN" altLang="en-US" sz="3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线性</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回归的三个要点</a:t>
            </a:r>
            <a:endParaRPr lang="en-US" altLang="zh-CN"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0050CF2B-EA37-4C71-A501-C7CE534DA11C}"/>
              </a:ext>
            </a:extLst>
          </p:cNvPr>
          <p:cNvSpPr txBox="1"/>
          <p:nvPr/>
        </p:nvSpPr>
        <p:spPr>
          <a:xfrm>
            <a:off x="221337" y="1740354"/>
            <a:ext cx="7679489" cy="4192430"/>
          </a:xfrm>
          <a:prstGeom prst="rect">
            <a:avLst/>
          </a:prstGeom>
          <a:noFill/>
        </p:spPr>
        <p:txBody>
          <a:bodyPr wrap="square">
            <a:spAutoFit/>
          </a:bodyPr>
          <a:lstStyle/>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函数（映射）的形式及其参数</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线性函数</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“误差最小”（足够接近、良好估计）的衡量标准</a:t>
            </a:r>
            <a:r>
              <a:rPr lang="en-US" altLang="zh-CN" sz="2000" dirty="0">
                <a:solidFill>
                  <a:srgbClr val="00518E"/>
                </a:solidFill>
                <a:latin typeface="微软雅黑" panose="020B0503020204020204" pitchFamily="34" charset="-122"/>
                <a:ea typeface="微软雅黑" panose="020B0503020204020204" pitchFamily="34" charset="-122"/>
              </a:rPr>
              <a:t>——</a:t>
            </a:r>
            <a:r>
              <a:rPr lang="zh-CN" altLang="en-US" sz="2000" dirty="0">
                <a:solidFill>
                  <a:srgbClr val="00518E"/>
                </a:solidFill>
                <a:latin typeface="微软雅黑" panose="020B0503020204020204" pitchFamily="34" charset="-122"/>
                <a:ea typeface="微软雅黑" panose="020B0503020204020204" pitchFamily="34" charset="-122"/>
              </a:rPr>
              <a:t>均方误差</a:t>
            </a: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endParaRPr lang="en-US" altLang="zh-CN" sz="2000" dirty="0">
              <a:solidFill>
                <a:srgbClr val="00518E"/>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zh-CN" altLang="en-US" sz="2000" dirty="0">
                <a:solidFill>
                  <a:srgbClr val="00518E"/>
                </a:solidFill>
                <a:latin typeface="微软雅黑" panose="020B0503020204020204" pitchFamily="34" charset="-122"/>
                <a:ea typeface="微软雅黑" panose="020B0503020204020204" pitchFamily="34" charset="-122"/>
              </a:rPr>
              <a:t>找到具体参数值的方法</a:t>
            </a: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a:solidFill>
                  <a:srgbClr val="00518E"/>
                </a:solidFill>
                <a:latin typeface="微软雅黑" panose="020B0503020204020204" pitchFamily="34" charset="-122"/>
                <a:ea typeface="微软雅黑" panose="020B0503020204020204" pitchFamily="34" charset="-122"/>
              </a:rPr>
              <a:t>解析方法（求偏导解方程）</a:t>
            </a:r>
            <a:endParaRPr lang="en-US" altLang="zh-CN" sz="2000" dirty="0">
              <a:solidFill>
                <a:srgbClr val="00518E"/>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sz="2000" dirty="0">
                <a:solidFill>
                  <a:srgbClr val="00518E"/>
                </a:solidFill>
                <a:latin typeface="微软雅黑" panose="020B0503020204020204" pitchFamily="34" charset="-122"/>
                <a:ea typeface="微软雅黑" panose="020B0503020204020204" pitchFamily="34" charset="-122"/>
              </a:rPr>
              <a:t>数值方法</a:t>
            </a:r>
          </a:p>
        </p:txBody>
      </p:sp>
      <p:sp>
        <p:nvSpPr>
          <p:cNvPr id="29" name="矩形: 圆角 28">
            <a:extLst>
              <a:ext uri="{FF2B5EF4-FFF2-40B4-BE49-F238E27FC236}">
                <a16:creationId xmlns:a16="http://schemas.microsoft.com/office/drawing/2014/main" id="{314FCBEB-A670-480D-8A14-BF6E19F71005}"/>
              </a:ext>
            </a:extLst>
          </p:cNvPr>
          <p:cNvSpPr/>
          <p:nvPr/>
        </p:nvSpPr>
        <p:spPr>
          <a:xfrm>
            <a:off x="3734647" y="2332581"/>
            <a:ext cx="1889112" cy="3343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26800DF-466A-4E6B-8531-B917136DB2DA}"/>
              </a:ext>
            </a:extLst>
          </p:cNvPr>
          <p:cNvSpPr txBox="1"/>
          <p:nvPr/>
        </p:nvSpPr>
        <p:spPr>
          <a:xfrm>
            <a:off x="5669155" y="2309132"/>
            <a:ext cx="2031325"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为什么叫“线性”</a:t>
            </a: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AB6B54B-E4D6-4E35-A7F2-87ED2C14267C}"/>
                  </a:ext>
                </a:extLst>
              </p:cNvPr>
              <p:cNvSpPr/>
              <p:nvPr/>
            </p:nvSpPr>
            <p:spPr>
              <a:xfrm>
                <a:off x="2356191" y="2309132"/>
                <a:ext cx="3409780" cy="369332"/>
              </a:xfrm>
              <a:prstGeom prst="rect">
                <a:avLst/>
              </a:prstGeom>
            </p:spPr>
            <p:txBody>
              <a:bodyPr wrap="none">
                <a:spAutoFit/>
              </a:bodyPr>
              <a:lstStyle/>
              <a:p>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charset="0"/>
                          </a:rPr>
                          <m:t>h</m:t>
                        </m:r>
                      </m:e>
                      <m:sub>
                        <m:r>
                          <a:rPr kumimoji="1" lang="en-US" altLang="zh-CN" i="1" dirty="0" smtClean="0">
                            <a:latin typeface="Cambria Math" charset="0"/>
                            <a:ea typeface="Cambria Math" charset="0"/>
                            <a:cs typeface="Cambria Math" charset="0"/>
                          </a:rPr>
                          <m:t>𝜃</m:t>
                        </m:r>
                      </m:sub>
                    </m:sSub>
                    <m:d>
                      <m:dPr>
                        <m:ctrlPr>
                          <a:rPr kumimoji="1" lang="mr-IN" altLang="zh-CN" i="1" dirty="0" smtClean="0">
                            <a:latin typeface="Cambria Math" panose="02040503050406030204" pitchFamily="18" charset="0"/>
                          </a:rPr>
                        </m:ctrlPr>
                      </m:dPr>
                      <m:e>
                        <m:r>
                          <m:rPr>
                            <m:sty m:val="p"/>
                          </m:rPr>
                          <a:rPr kumimoji="1" lang="en-US" altLang="zh-CN" i="1" dirty="0">
                            <a:latin typeface="Cambria Math" panose="02040503050406030204" pitchFamily="18" charset="0"/>
                          </a:rPr>
                          <m:t>X</m:t>
                        </m:r>
                      </m:e>
                    </m:d>
                    <m:r>
                      <a:rPr kumimoji="1" lang="en-US" altLang="zh-CN" b="0" i="1" dirty="0" smtClean="0">
                        <a:latin typeface="Cambria Math" charset="0"/>
                      </a:rPr>
                      <m:t>=</m:t>
                    </m:r>
                    <m:sSub>
                      <m:sSubPr>
                        <m:ctrlPr>
                          <a:rPr kumimoji="1" lang="en-US" altLang="zh-CN" i="1" dirty="0">
                            <a:latin typeface="Cambria Math" panose="02040503050406030204" pitchFamily="18" charset="0"/>
                          </a:rPr>
                        </m:ctrlPr>
                      </m:sSubPr>
                      <m:e>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0</m:t>
                        </m:r>
                      </m:sub>
                    </m:sSub>
                  </m:oMath>
                </a14:m>
                <a:r>
                  <a:rPr kumimoji="1"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b="0" i="1" dirty="0" smtClean="0">
                            <a:latin typeface="Cambria Math" charset="0"/>
                          </a:rPr>
                          <m:t>+</m:t>
                        </m:r>
                        <m:r>
                          <a:rPr kumimoji="1" lang="zh-CN" altLang="en-US" b="0" i="1" dirty="0" smtClean="0">
                            <a:latin typeface="Cambria Math" charset="0"/>
                          </a:rPr>
                          <m:t> </m:t>
                        </m:r>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1</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ea typeface="Cambria Math" charset="0"/>
                            <a:cs typeface="Cambria Math" charset="0"/>
                          </a:rPr>
                          <m:t>𝑥</m:t>
                        </m:r>
                      </m:e>
                      <m:sub>
                        <m:r>
                          <a:rPr kumimoji="1" lang="en-US" altLang="zh-CN" b="0" i="1" dirty="0" smtClean="0">
                            <a:latin typeface="Cambria Math" charset="0"/>
                            <a:ea typeface="Cambria Math" charset="0"/>
                            <a:cs typeface="Cambria Math" charset="0"/>
                          </a:rPr>
                          <m:t>1</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rPr>
                          <m:t>+…+</m:t>
                        </m:r>
                        <m:r>
                          <a:rPr kumimoji="1" lang="zh-CN" altLang="en-US" b="0" i="1" dirty="0" smtClean="0">
                            <a:latin typeface="Cambria Math" charset="0"/>
                          </a:rPr>
                          <m:t> </m:t>
                        </m:r>
                        <m:r>
                          <a:rPr kumimoji="1" lang="en-US" altLang="zh-CN" i="1" dirty="0">
                            <a:latin typeface="Cambria Math" charset="0"/>
                            <a:ea typeface="Cambria Math" charset="0"/>
                            <a:cs typeface="Cambria Math" charset="0"/>
                          </a:rPr>
                          <m:t>𝜃</m:t>
                        </m:r>
                      </m:e>
                      <m:sub>
                        <m:r>
                          <a:rPr kumimoji="1" lang="en-US" altLang="zh-CN" b="0" i="1" dirty="0" smtClean="0">
                            <a:latin typeface="Cambria Math" charset="0"/>
                            <a:ea typeface="Cambria Math" charset="0"/>
                            <a:cs typeface="Cambria Math" charset="0"/>
                          </a:rPr>
                          <m:t>𝑛</m:t>
                        </m:r>
                      </m:sub>
                    </m:sSub>
                    <m:sSub>
                      <m:sSubPr>
                        <m:ctrlPr>
                          <a:rPr kumimoji="1" lang="en-US" altLang="zh-CN" i="1" dirty="0">
                            <a:latin typeface="Cambria Math" panose="02040503050406030204" pitchFamily="18" charset="0"/>
                          </a:rPr>
                        </m:ctrlPr>
                      </m:sSubPr>
                      <m:e>
                        <m:r>
                          <a:rPr kumimoji="1" lang="en-US" altLang="zh-CN" b="0" i="1" dirty="0" smtClean="0">
                            <a:latin typeface="Cambria Math" charset="0"/>
                            <a:ea typeface="Cambria Math" charset="0"/>
                            <a:cs typeface="Cambria Math" charset="0"/>
                          </a:rPr>
                          <m:t>𝑥</m:t>
                        </m:r>
                      </m:e>
                      <m:sub>
                        <m:r>
                          <a:rPr kumimoji="1" lang="en-US" altLang="zh-CN" b="0" i="1" dirty="0" smtClean="0">
                            <a:latin typeface="Cambria Math" charset="0"/>
                            <a:ea typeface="Cambria Math" charset="0"/>
                            <a:cs typeface="Cambria Math" charset="0"/>
                          </a:rPr>
                          <m:t>𝑛</m:t>
                        </m:r>
                      </m:sub>
                    </m:sSub>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1" name="矩形 30">
                <a:extLst>
                  <a:ext uri="{FF2B5EF4-FFF2-40B4-BE49-F238E27FC236}">
                    <a16:creationId xmlns:a16="http://schemas.microsoft.com/office/drawing/2014/main" id="{6AB6B54B-E4D6-4E35-A7F2-87ED2C14267C}"/>
                  </a:ext>
                </a:extLst>
              </p:cNvPr>
              <p:cNvSpPr>
                <a:spLocks noRot="1" noChangeAspect="1" noMove="1" noResize="1" noEditPoints="1" noAdjustHandles="1" noChangeArrowheads="1" noChangeShapeType="1" noTextEdit="1"/>
              </p:cNvSpPr>
              <p:nvPr/>
            </p:nvSpPr>
            <p:spPr>
              <a:xfrm>
                <a:off x="2356191" y="2309132"/>
                <a:ext cx="3409780" cy="369332"/>
              </a:xfrm>
              <a:prstGeom prst="rect">
                <a:avLst/>
              </a:prstGeom>
              <a:blipFill>
                <a:blip r:embed="rId8"/>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DFE3097-5E03-4307-85BE-C759C77078BC}"/>
                  </a:ext>
                </a:extLst>
              </p:cNvPr>
              <p:cNvSpPr txBox="1"/>
              <p:nvPr/>
            </p:nvSpPr>
            <p:spPr>
              <a:xfrm>
                <a:off x="2220017" y="3247242"/>
                <a:ext cx="3672408"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dirty="0" smtClean="0">
                          <a:latin typeface="Cambria Math" charset="0"/>
                        </a:rPr>
                        <m:t>𝐽</m:t>
                      </m:r>
                      <m:d>
                        <m:dPr>
                          <m:ctrlPr>
                            <a:rPr kumimoji="1" lang="mr-IN" altLang="zh-CN" i="1" dirty="0" smtClean="0">
                              <a:latin typeface="Cambria Math" panose="02040503050406030204" pitchFamily="18" charset="0"/>
                            </a:rPr>
                          </m:ctrlPr>
                        </m:dPr>
                        <m:e>
                          <m:r>
                            <a:rPr kumimoji="1" lang="mr-IN" altLang="zh-CN" i="1" dirty="0">
                              <a:latin typeface="Cambria Math" charset="0"/>
                              <a:ea typeface="Cambria Math" charset="0"/>
                              <a:cs typeface="Cambria Math" charset="0"/>
                            </a:rPr>
                            <m:t>𝜃</m:t>
                          </m:r>
                        </m:e>
                      </m:d>
                      <m:r>
                        <a:rPr kumimoji="1" lang="en-US" altLang="zh-CN" b="0" i="1" dirty="0" smtClean="0">
                          <a:latin typeface="Cambria Math" charset="0"/>
                          <a:ea typeface="Cambria Math" charset="0"/>
                          <a:cs typeface="Cambria Math" charset="0"/>
                        </a:rPr>
                        <m:t>=</m:t>
                      </m:r>
                      <m:f>
                        <m:fPr>
                          <m:ctrlPr>
                            <a:rPr kumimoji="1" lang="mr-IN" altLang="zh-CN" i="1" dirty="0" smtClean="0">
                              <a:latin typeface="Cambria Math" panose="02040503050406030204" pitchFamily="18" charset="0"/>
                              <a:ea typeface="Cambria Math" charset="0"/>
                              <a:cs typeface="Cambria Math" charset="0"/>
                            </a:rPr>
                          </m:ctrlPr>
                        </m:fPr>
                        <m:num>
                          <m:r>
                            <a:rPr kumimoji="1" lang="en-US" altLang="zh-CN" b="0" i="1" dirty="0" smtClean="0">
                              <a:latin typeface="Cambria Math" charset="0"/>
                              <a:ea typeface="Cambria Math" charset="0"/>
                              <a:cs typeface="Cambria Math" charset="0"/>
                            </a:rPr>
                            <m:t>1</m:t>
                          </m:r>
                        </m:num>
                        <m:den>
                          <m:r>
                            <m:rPr>
                              <m:sty m:val="p"/>
                            </m:rPr>
                            <a:rPr kumimoji="1" lang="en-US" altLang="zh-CN" i="1" dirty="0">
                              <a:latin typeface="Cambria Math" charset="0"/>
                              <a:ea typeface="Cambria Math" charset="0"/>
                              <a:cs typeface="Cambria Math" charset="0"/>
                            </a:rPr>
                            <m:t>m</m:t>
                          </m:r>
                        </m:den>
                      </m:f>
                      <m:nary>
                        <m:naryPr>
                          <m:chr m:val="∑"/>
                          <m:ctrlPr>
                            <a:rPr kumimoji="1" lang="is-IS" altLang="zh-CN" i="1" dirty="0" smtClean="0">
                              <a:latin typeface="Cambria Math" panose="02040503050406030204" pitchFamily="18" charset="0"/>
                              <a:ea typeface="Cambria Math" charset="0"/>
                              <a:cs typeface="Cambria Math" charset="0"/>
                            </a:rPr>
                          </m:ctrlPr>
                        </m:naryPr>
                        <m:sub>
                          <m:r>
                            <m:rPr>
                              <m:brk m:alnAt="23"/>
                            </m:rPr>
                            <a:rPr kumimoji="1" lang="en-US" altLang="zh-CN" b="0" i="1" dirty="0" smtClean="0">
                              <a:latin typeface="Cambria Math" charset="0"/>
                              <a:ea typeface="Cambria Math" charset="0"/>
                              <a:cs typeface="Cambria Math" charset="0"/>
                            </a:rPr>
                            <m:t>𝑖</m:t>
                          </m:r>
                          <m:r>
                            <a:rPr kumimoji="1" lang="en-US" altLang="zh-CN" b="0" i="1" dirty="0" smtClean="0">
                              <a:latin typeface="Cambria Math" charset="0"/>
                              <a:ea typeface="Cambria Math" charset="0"/>
                              <a:cs typeface="Cambria Math" charset="0"/>
                            </a:rPr>
                            <m:t>=1</m:t>
                          </m:r>
                        </m:sub>
                        <m:sup>
                          <m:r>
                            <a:rPr kumimoji="1" lang="en-US" altLang="zh-CN" b="0" i="1" dirty="0" smtClean="0">
                              <a:latin typeface="Cambria Math" charset="0"/>
                              <a:ea typeface="Cambria Math" charset="0"/>
                              <a:cs typeface="Cambria Math" charset="0"/>
                            </a:rPr>
                            <m:t>𝑚</m:t>
                          </m:r>
                        </m:sup>
                        <m:e>
                          <m:sSup>
                            <m:sSupPr>
                              <m:ctrlPr>
                                <a:rPr kumimoji="1" lang="mr-IN" altLang="zh-CN" i="1" dirty="0" smtClean="0">
                                  <a:latin typeface="Cambria Math" panose="02040503050406030204" pitchFamily="18" charset="0"/>
                                  <a:ea typeface="Cambria Math" charset="0"/>
                                  <a:cs typeface="Cambria Math" charset="0"/>
                                </a:rPr>
                              </m:ctrlPr>
                            </m:sSupPr>
                            <m:e>
                              <m:d>
                                <m:dPr>
                                  <m:ctrlPr>
                                    <a:rPr kumimoji="1" lang="mr-IN" altLang="zh-CN" i="1" dirty="0">
                                      <a:latin typeface="Cambria Math" panose="02040503050406030204" pitchFamily="18" charset="0"/>
                                      <a:ea typeface="Cambria Math" charset="0"/>
                                      <a:cs typeface="Cambria Math" charset="0"/>
                                    </a:rPr>
                                  </m:ctrlPr>
                                </m:dPr>
                                <m:e>
                                  <m:sSub>
                                    <m:sSubPr>
                                      <m:ctrlPr>
                                        <a:rPr kumimoji="1" lang="en-US" altLang="zh-CN" i="1" dirty="0">
                                          <a:latin typeface="Cambria Math" panose="02040503050406030204" pitchFamily="18" charset="0"/>
                                          <a:ea typeface="Cambria Math" charset="0"/>
                                          <a:cs typeface="Cambria Math" charset="0"/>
                                        </a:rPr>
                                      </m:ctrlPr>
                                    </m:sSubPr>
                                    <m:e>
                                      <m:r>
                                        <a:rPr kumimoji="1" lang="en-US" altLang="zh-CN" i="1" dirty="0">
                                          <a:latin typeface="Cambria Math" charset="0"/>
                                          <a:ea typeface="Cambria Math" charset="0"/>
                                          <a:cs typeface="Cambria Math" charset="0"/>
                                        </a:rPr>
                                        <m:t>h</m:t>
                                      </m:r>
                                    </m:e>
                                    <m:sub>
                                      <m:r>
                                        <a:rPr kumimoji="1" lang="en-US" altLang="zh-CN" i="1" dirty="0">
                                          <a:latin typeface="Cambria Math" charset="0"/>
                                          <a:ea typeface="Cambria Math" charset="0"/>
                                          <a:cs typeface="Cambria Math" charset="0"/>
                                        </a:rPr>
                                        <m:t>𝜃</m:t>
                                      </m:r>
                                    </m:sub>
                                  </m:sSub>
                                  <m:d>
                                    <m:dPr>
                                      <m:ctrlPr>
                                        <a:rPr kumimoji="1" lang="mr-IN" altLang="zh-CN" i="1" dirty="0">
                                          <a:latin typeface="Cambria Math" panose="02040503050406030204" pitchFamily="18" charset="0"/>
                                          <a:ea typeface="Cambria Math" charset="0"/>
                                          <a:cs typeface="Cambria Math" charset="0"/>
                                        </a:rPr>
                                      </m:ctrlPr>
                                    </m:dPr>
                                    <m:e>
                                      <m:sSup>
                                        <m:sSupPr>
                                          <m:ctrlPr>
                                            <a:rPr kumimoji="1" lang="mr-IN" altLang="zh-CN" i="1" dirty="0">
                                              <a:latin typeface="Cambria Math" panose="02040503050406030204" pitchFamily="18" charset="0"/>
                                              <a:ea typeface="Cambria Math" charset="0"/>
                                              <a:cs typeface="Cambria Math" charset="0"/>
                                            </a:rPr>
                                          </m:ctrlPr>
                                        </m:sSupPr>
                                        <m:e>
                                          <m:r>
                                            <m:rPr>
                                              <m:sty m:val="p"/>
                                            </m:rPr>
                                            <a:rPr kumimoji="1" lang="en-US" altLang="zh-CN" i="1" dirty="0">
                                              <a:latin typeface="Cambria Math" panose="02040503050406030204" pitchFamily="18" charset="0"/>
                                              <a:ea typeface="Cambria Math" charset="0"/>
                                              <a:cs typeface="Cambria Math" charset="0"/>
                                            </a:rPr>
                                            <m:t>X</m:t>
                                          </m:r>
                                        </m:e>
                                        <m:sup>
                                          <m:r>
                                            <a:rPr kumimoji="1" lang="en-US"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𝑖</m:t>
                                          </m:r>
                                          <m:r>
                                            <a:rPr kumimoji="1" lang="en-US" altLang="zh-CN" i="1" dirty="0">
                                              <a:latin typeface="Cambria Math" charset="0"/>
                                              <a:ea typeface="Cambria Math" charset="0"/>
                                              <a:cs typeface="Cambria Math" charset="0"/>
                                            </a:rPr>
                                            <m:t>)</m:t>
                                          </m:r>
                                        </m:sup>
                                      </m:sSup>
                                    </m:e>
                                  </m:d>
                                  <m:r>
                                    <a:rPr kumimoji="1" lang="en-US" altLang="zh-CN" i="1" dirty="0">
                                      <a:latin typeface="Cambria Math" charset="0"/>
                                      <a:ea typeface="Cambria Math" charset="0"/>
                                      <a:cs typeface="Cambria Math" charset="0"/>
                                    </a:rPr>
                                    <m:t>−</m:t>
                                  </m:r>
                                  <m:sSup>
                                    <m:sSupPr>
                                      <m:ctrlPr>
                                        <a:rPr kumimoji="1" lang="en-US" altLang="zh-CN" i="1" dirty="0">
                                          <a:latin typeface="Cambria Math" panose="02040503050406030204" pitchFamily="18" charset="0"/>
                                          <a:ea typeface="Cambria Math" charset="0"/>
                                          <a:cs typeface="Cambria Math" charset="0"/>
                                        </a:rPr>
                                      </m:ctrlPr>
                                    </m:sSupPr>
                                    <m:e>
                                      <m:r>
                                        <a:rPr kumimoji="1" lang="en-US" altLang="zh-CN" i="1" dirty="0">
                                          <a:latin typeface="Cambria Math" charset="0"/>
                                          <a:ea typeface="Cambria Math" charset="0"/>
                                          <a:cs typeface="Cambria Math" charset="0"/>
                                        </a:rPr>
                                        <m:t>𝑦</m:t>
                                      </m:r>
                                    </m:e>
                                    <m:sup>
                                      <m:r>
                                        <a:rPr kumimoji="1" lang="en-US"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𝑖</m:t>
                                      </m:r>
                                      <m:r>
                                        <a:rPr kumimoji="1" lang="en-US" altLang="zh-CN" i="1" dirty="0">
                                          <a:latin typeface="Cambria Math" charset="0"/>
                                          <a:ea typeface="Cambria Math" charset="0"/>
                                          <a:cs typeface="Cambria Math" charset="0"/>
                                        </a:rPr>
                                        <m:t>)</m:t>
                                      </m:r>
                                    </m:sup>
                                  </m:sSup>
                                </m:e>
                              </m:d>
                            </m:e>
                            <m:sup>
                              <m:r>
                                <a:rPr kumimoji="1" lang="en-US" altLang="zh-CN" b="0" i="1" dirty="0" smtClean="0">
                                  <a:latin typeface="Cambria Math" charset="0"/>
                                  <a:ea typeface="Cambria Math" charset="0"/>
                                  <a:cs typeface="Cambria Math" charset="0"/>
                                </a:rPr>
                                <m:t>2</m:t>
                              </m:r>
                            </m:sup>
                          </m:sSup>
                        </m:e>
                      </m:nary>
                    </m:oMath>
                  </m:oMathPara>
                </a14:m>
                <a:endParaRPr kumimoji="1" lang="zh-CN" altLang="en-US" dirty="0">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0DFE3097-5E03-4307-85BE-C759C77078BC}"/>
                  </a:ext>
                </a:extLst>
              </p:cNvPr>
              <p:cNvSpPr txBox="1">
                <a:spLocks noRot="1" noChangeAspect="1" noMove="1" noResize="1" noEditPoints="1" noAdjustHandles="1" noChangeArrowheads="1" noChangeShapeType="1" noTextEdit="1"/>
              </p:cNvSpPr>
              <p:nvPr/>
            </p:nvSpPr>
            <p:spPr>
              <a:xfrm>
                <a:off x="2220017" y="3247242"/>
                <a:ext cx="3672408" cy="7562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F09D4FBB-13C7-4DF7-9FD8-D154AEA47DB2}"/>
                  </a:ext>
                </a:extLst>
              </p:cNvPr>
              <p:cNvSpPr/>
              <p:nvPr/>
            </p:nvSpPr>
            <p:spPr>
              <a:xfrm>
                <a:off x="4289807" y="4572253"/>
                <a:ext cx="295232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b="0" i="1" dirty="0" smtClean="0">
                          <a:latin typeface="Cambria Math" charset="0"/>
                          <a:ea typeface="Cambria Math" charset="0"/>
                          <a:cs typeface="Cambria Math" charset="0"/>
                        </a:rPr>
                        <m:t>𝜃</m:t>
                      </m:r>
                      <m:r>
                        <a:rPr kumimoji="1" lang="en-US" altLang="zh-CN" sz="2400" b="0" i="1" dirty="0" smtClean="0">
                          <a:latin typeface="Cambria Math" charset="0"/>
                          <a:ea typeface="Cambria Math" charset="0"/>
                          <a:cs typeface="Cambria Math" charset="0"/>
                        </a:rPr>
                        <m:t>=</m:t>
                      </m:r>
                      <m:sSup>
                        <m:sSupPr>
                          <m:ctrlPr>
                            <a:rPr kumimoji="1" lang="en-US" altLang="zh-CN" sz="2400" b="0" i="1" dirty="0" smtClean="0">
                              <a:latin typeface="Cambria Math" panose="02040503050406030204" pitchFamily="18" charset="0"/>
                              <a:ea typeface="Cambria Math" charset="0"/>
                              <a:cs typeface="Cambria Math" charset="0"/>
                            </a:rPr>
                          </m:ctrlPr>
                        </m:sSupPr>
                        <m:e>
                          <m:sSup>
                            <m:sSupPr>
                              <m:ctrlPr>
                                <a:rPr kumimoji="1" lang="en-US" altLang="zh-CN" sz="2400" i="1" dirty="0">
                                  <a:latin typeface="Cambria Math" panose="02040503050406030204" pitchFamily="18" charset="0"/>
                                  <a:ea typeface="Cambria Math" charset="0"/>
                                  <a:cs typeface="Cambria Math" charset="0"/>
                                </a:rPr>
                              </m:ctrlPr>
                            </m:sSupPr>
                            <m:e>
                              <m:r>
                                <a:rPr kumimoji="1" lang="en-US" altLang="zh-CN" sz="2400" i="1" dirty="0">
                                  <a:latin typeface="Cambria Math" charset="0"/>
                                  <a:ea typeface="Cambria Math" charset="0"/>
                                  <a:cs typeface="Cambria Math" charset="0"/>
                                </a:rPr>
                                <m:t>(</m:t>
                              </m:r>
                              <m:r>
                                <a:rPr kumimoji="1" lang="en-US" altLang="zh-CN" sz="2400" i="1" dirty="0">
                                  <a:latin typeface="Cambria Math" charset="0"/>
                                  <a:ea typeface="Cambria Math" charset="0"/>
                                  <a:cs typeface="Cambria Math" charset="0"/>
                                </a:rPr>
                                <m:t>𝑋</m:t>
                              </m:r>
                            </m:e>
                            <m:sup>
                              <m:r>
                                <a:rPr kumimoji="1" lang="en-US" altLang="zh-CN" sz="2400" i="1" dirty="0">
                                  <a:latin typeface="Cambria Math" charset="0"/>
                                  <a:ea typeface="Cambria Math" charset="0"/>
                                  <a:cs typeface="Cambria Math" charset="0"/>
                                </a:rPr>
                                <m:t>𝑇</m:t>
                              </m:r>
                            </m:sup>
                          </m:sSup>
                          <m:r>
                            <a:rPr kumimoji="1" lang="en-US" altLang="zh-CN" sz="2400" i="1" dirty="0">
                              <a:latin typeface="Cambria Math" charset="0"/>
                              <a:ea typeface="Cambria Math" charset="0"/>
                              <a:cs typeface="Cambria Math" charset="0"/>
                            </a:rPr>
                            <m:t>𝑋</m:t>
                          </m:r>
                          <m:r>
                            <a:rPr kumimoji="1" lang="en-US" altLang="zh-CN" sz="2400" i="1" dirty="0">
                              <a:latin typeface="Cambria Math" charset="0"/>
                              <a:ea typeface="Cambria Math" charset="0"/>
                              <a:cs typeface="Cambria Math" charset="0"/>
                            </a:rPr>
                            <m:t>)</m:t>
                          </m:r>
                          <m:r>
                            <m:rPr>
                              <m:nor/>
                            </m:rPr>
                            <a:rPr lang="zh-CN" altLang="en-US" sz="2400" dirty="0">
                              <a:latin typeface="微软雅黑" panose="020B0503020204020204" pitchFamily="34" charset="-122"/>
                              <a:ea typeface="微软雅黑" panose="020B0503020204020204" pitchFamily="34" charset="-122"/>
                            </a:rPr>
                            <m:t> </m:t>
                          </m:r>
                        </m:e>
                        <m:sup>
                          <m:r>
                            <a:rPr kumimoji="1" lang="en-US" altLang="zh-CN" sz="2400" b="0" i="1" dirty="0" smtClean="0">
                              <a:latin typeface="Cambria Math" charset="0"/>
                              <a:ea typeface="Cambria Math" charset="0"/>
                              <a:cs typeface="Cambria Math" charset="0"/>
                            </a:rPr>
                            <m:t>−1</m:t>
                          </m:r>
                        </m:sup>
                      </m:sSup>
                      <m:sSup>
                        <m:sSupPr>
                          <m:ctrlPr>
                            <a:rPr kumimoji="1" lang="en-US" altLang="zh-CN" sz="2400" i="1" dirty="0">
                              <a:latin typeface="Cambria Math" panose="02040503050406030204" pitchFamily="18" charset="0"/>
                              <a:ea typeface="Cambria Math" charset="0"/>
                              <a:cs typeface="Cambria Math" charset="0"/>
                            </a:rPr>
                          </m:ctrlPr>
                        </m:sSupPr>
                        <m:e>
                          <m:r>
                            <a:rPr kumimoji="1" lang="en-US" altLang="zh-CN" sz="2400" i="1" dirty="0">
                              <a:latin typeface="Cambria Math" charset="0"/>
                              <a:ea typeface="Cambria Math" charset="0"/>
                              <a:cs typeface="Cambria Math" charset="0"/>
                            </a:rPr>
                            <m:t>𝑋</m:t>
                          </m:r>
                        </m:e>
                        <m:sup>
                          <m:r>
                            <a:rPr kumimoji="1" lang="en-US" altLang="zh-CN" sz="2400" i="1" dirty="0">
                              <a:latin typeface="Cambria Math" charset="0"/>
                              <a:ea typeface="Cambria Math" charset="0"/>
                              <a:cs typeface="Cambria Math" charset="0"/>
                            </a:rPr>
                            <m:t>𝑇</m:t>
                          </m:r>
                        </m:sup>
                      </m:sSup>
                      <m:r>
                        <a:rPr kumimoji="1" lang="en-US" altLang="zh-CN" sz="2400" b="0" i="1" dirty="0" smtClean="0">
                          <a:latin typeface="Cambria Math" charset="0"/>
                          <a:ea typeface="Cambria Math" charset="0"/>
                          <a:cs typeface="Cambria Math" charset="0"/>
                        </a:rPr>
                        <m:t>𝑌</m:t>
                      </m:r>
                    </m:oMath>
                  </m:oMathPara>
                </a14:m>
                <a:endParaRPr kumimoji="1" lang="en-US" altLang="zh-CN" sz="2400" b="0" dirty="0">
                  <a:latin typeface="微软雅黑" panose="020B0503020204020204" pitchFamily="34" charset="-122"/>
                  <a:ea typeface="微软雅黑" panose="020B0503020204020204" pitchFamily="34" charset="-122"/>
                  <a:cs typeface="Cambria Math" charset="0"/>
                </a:endParaRPr>
              </a:p>
            </p:txBody>
          </p:sp>
        </mc:Choice>
        <mc:Fallback xmlns="">
          <p:sp>
            <p:nvSpPr>
              <p:cNvPr id="33" name="矩形 32">
                <a:extLst>
                  <a:ext uri="{FF2B5EF4-FFF2-40B4-BE49-F238E27FC236}">
                    <a16:creationId xmlns:a16="http://schemas.microsoft.com/office/drawing/2014/main" id="{F09D4FBB-13C7-4DF7-9FD8-D154AEA47DB2}"/>
                  </a:ext>
                </a:extLst>
              </p:cNvPr>
              <p:cNvSpPr>
                <a:spLocks noRot="1" noChangeAspect="1" noMove="1" noResize="1" noEditPoints="1" noAdjustHandles="1" noChangeArrowheads="1" noChangeShapeType="1" noTextEdit="1"/>
              </p:cNvSpPr>
              <p:nvPr/>
            </p:nvSpPr>
            <p:spPr>
              <a:xfrm>
                <a:off x="4289807" y="4572253"/>
                <a:ext cx="2952328" cy="461665"/>
              </a:xfrm>
              <a:prstGeom prst="rect">
                <a:avLst/>
              </a:prstGeom>
              <a:blipFill>
                <a:blip r:embed="rId10"/>
                <a:stretch>
                  <a:fillRect b="-18421"/>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DAAD78A3-AB54-4ED1-9F2C-F92050573747}"/>
              </a:ext>
            </a:extLst>
          </p:cNvPr>
          <p:cNvPicPr>
            <a:picLocks noChangeAspect="1"/>
          </p:cNvPicPr>
          <p:nvPr/>
        </p:nvPicPr>
        <p:blipFill>
          <a:blip r:embed="rId11"/>
          <a:stretch>
            <a:fillRect/>
          </a:stretch>
        </p:blipFill>
        <p:spPr>
          <a:xfrm>
            <a:off x="7398722" y="4325078"/>
            <a:ext cx="4403257" cy="2309992"/>
          </a:xfrm>
          <a:prstGeom prst="rect">
            <a:avLst/>
          </a:prstGeom>
        </p:spPr>
      </p:pic>
    </p:spTree>
    <p:custDataLst>
      <p:tags r:id="rId1"/>
    </p:custDataLst>
    <p:extLst>
      <p:ext uri="{BB962C8B-B14F-4D97-AF65-F5344CB8AC3E}">
        <p14:creationId xmlns:p14="http://schemas.microsoft.com/office/powerpoint/2010/main" val="970842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架构</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2676372" y="1059628"/>
                <a:ext cx="6432852" cy="1012906"/>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如果你的机器学习模型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b="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正确率可以大于 </a:t>
                </a:r>
                <a:r>
                  <a:rPr lang="en-US" altLang="zh-CN" sz="2400" b="1" dirty="0">
                    <a:solidFill>
                      <a:srgbClr val="FF0000"/>
                    </a:solidFill>
                    <a:latin typeface="微软雅黑" panose="020B0503020204020204" pitchFamily="34" charset="-122"/>
                    <a:ea typeface="微软雅黑" panose="020B0503020204020204" pitchFamily="34" charset="-122"/>
                  </a:rPr>
                  <a:t>50%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b="0" dirty="0">
                    <a:latin typeface="微软雅黑" panose="020B0503020204020204" pitchFamily="34" charset="-122"/>
                    <a:ea typeface="微软雅黑" panose="020B0503020204020204" pitchFamily="34" charset="-122"/>
                  </a:rPr>
                  <a:t>那么通过 </a:t>
                </a:r>
                <a:r>
                  <a:rPr lang="en-US" altLang="zh-CN" b="0" dirty="0">
                    <a:latin typeface="微软雅黑" panose="020B0503020204020204" pitchFamily="34" charset="-122"/>
                    <a:ea typeface="微软雅黑" panose="020B0503020204020204" pitchFamily="34" charset="-122"/>
                  </a:rPr>
                  <a:t>Boosting </a:t>
                </a:r>
                <a:r>
                  <a:rPr lang="zh-CN" altLang="en-US" b="0" dirty="0">
                    <a:latin typeface="微软雅黑" panose="020B0503020204020204" pitchFamily="34" charset="-122"/>
                    <a:ea typeface="微软雅黑" panose="020B0503020204020204" pitchFamily="34" charset="-122"/>
                  </a:rPr>
                  <a:t>就可集成到得到效果很好的模型。</a:t>
                </a:r>
                <a:endParaRPr lang="en-US" altLang="zh-CN" b="0"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2676372" y="1059628"/>
                <a:ext cx="6432852" cy="1012906"/>
              </a:xfrm>
              <a:prstGeom prst="rect">
                <a:avLst/>
              </a:prstGeom>
              <a:blipFill>
                <a:blip r:embed="rId8"/>
                <a:stretch>
                  <a:fillRect l="-758" b="-90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2136A9E-9104-439F-AC1C-616BEA9EF8BC}"/>
                  </a:ext>
                </a:extLst>
              </p:cNvPr>
              <p:cNvSpPr txBox="1"/>
              <p:nvPr/>
            </p:nvSpPr>
            <p:spPr>
              <a:xfrm>
                <a:off x="2676372" y="2532782"/>
                <a:ext cx="6432852" cy="2120902"/>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Boosting </a:t>
                </a:r>
                <a:r>
                  <a:rPr lang="zh-CN" altLang="en-US" b="0" dirty="0">
                    <a:latin typeface="微软雅黑" panose="020B0503020204020204" pitchFamily="34" charset="-122"/>
                    <a:ea typeface="微软雅黑" panose="020B0503020204020204" pitchFamily="34" charset="-122"/>
                  </a:rPr>
                  <a:t>架构：</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辅助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𝑓</m:t>
                        </m:r>
                      </m:e>
                      <m:sub>
                        <m:r>
                          <a:rPr lang="en-US" altLang="zh-CN" b="0" i="1" dirty="0" smtClean="0">
                            <a:latin typeface="Cambria Math" panose="02040503050406030204" pitchFamily="18" charset="0"/>
                            <a:ea typeface="微软雅黑" panose="020B0503020204020204" pitchFamily="34" charset="-122"/>
                          </a:rPr>
                          <m:t>2</m:t>
                        </m:r>
                      </m:sub>
                    </m:sSub>
                  </m:oMath>
                </a14:m>
                <a:r>
                  <a:rPr lang="zh-CN" altLang="en-US" b="0" dirty="0">
                    <a:latin typeface="微软雅黑" panose="020B0503020204020204" pitchFamily="34" charset="-122"/>
                    <a:ea typeface="微软雅黑" panose="020B0503020204020204" pitchFamily="34" charset="-122"/>
                  </a:rPr>
                  <a:t>应尽量区别于</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f</m:t>
                        </m:r>
                      </m:e>
                      <m:sub>
                        <m:r>
                          <a:rPr lang="en-US" altLang="zh-CN" b="0" i="0" smtClean="0">
                            <a:latin typeface="Cambria Math" panose="02040503050406030204" pitchFamily="18" charset="0"/>
                            <a:ea typeface="微软雅黑" panose="020B0503020204020204" pitchFamily="34" charset="-122"/>
                          </a:rPr>
                          <m:t>1</m:t>
                        </m:r>
                      </m:sub>
                    </m:sSub>
                  </m:oMath>
                </a14:m>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辅助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en-US" altLang="zh-CN" b="0" dirty="0">
                    <a:latin typeface="微软雅黑" panose="020B0503020204020204" pitchFamily="34" charset="-122"/>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12136A9E-9104-439F-AC1C-616BEA9EF8BC}"/>
                  </a:ext>
                </a:extLst>
              </p:cNvPr>
              <p:cNvSpPr txBox="1">
                <a:spLocks noRot="1" noChangeAspect="1" noMove="1" noResize="1" noEditPoints="1" noAdjustHandles="1" noChangeArrowheads="1" noChangeShapeType="1" noTextEdit="1"/>
              </p:cNvSpPr>
              <p:nvPr/>
            </p:nvSpPr>
            <p:spPr>
              <a:xfrm>
                <a:off x="2676372" y="2532782"/>
                <a:ext cx="6432852" cy="2120902"/>
              </a:xfrm>
              <a:prstGeom prst="rect">
                <a:avLst/>
              </a:prstGeom>
              <a:blipFill>
                <a:blip r:embed="rId9"/>
                <a:stretch>
                  <a:fillRect l="-948" b="-459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957928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架构</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2676372" y="1059628"/>
                <a:ext cx="6432852" cy="874407"/>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如果你的机器学习模型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b="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正确率可以大于 </a:t>
                </a:r>
                <a:r>
                  <a:rPr lang="en-US" altLang="zh-CN" dirty="0">
                    <a:latin typeface="微软雅黑" panose="020B0503020204020204" pitchFamily="34" charset="-122"/>
                    <a:ea typeface="微软雅黑" panose="020B0503020204020204" pitchFamily="34" charset="-122"/>
                  </a:rPr>
                  <a:t>50%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b="0" dirty="0">
                    <a:latin typeface="微软雅黑" panose="020B0503020204020204" pitchFamily="34" charset="-122"/>
                    <a:ea typeface="微软雅黑" panose="020B0503020204020204" pitchFamily="34" charset="-122"/>
                  </a:rPr>
                  <a:t>那么通过 </a:t>
                </a:r>
                <a:r>
                  <a:rPr lang="en-US" altLang="zh-CN" b="0" dirty="0">
                    <a:latin typeface="微软雅黑" panose="020B0503020204020204" pitchFamily="34" charset="-122"/>
                    <a:ea typeface="微软雅黑" panose="020B0503020204020204" pitchFamily="34" charset="-122"/>
                  </a:rPr>
                  <a:t>Boosting </a:t>
                </a:r>
                <a:r>
                  <a:rPr lang="zh-CN" altLang="en-US" b="0" dirty="0">
                    <a:latin typeface="微软雅黑" panose="020B0503020204020204" pitchFamily="34" charset="-122"/>
                    <a:ea typeface="微软雅黑" panose="020B0503020204020204" pitchFamily="34" charset="-122"/>
                  </a:rPr>
                  <a:t>就可集成到得到效果很好的模型。</a:t>
                </a:r>
                <a:endParaRPr lang="en-US" altLang="zh-CN" b="0"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2676372" y="1059628"/>
                <a:ext cx="6432852" cy="874407"/>
              </a:xfrm>
              <a:prstGeom prst="rect">
                <a:avLst/>
              </a:prstGeom>
              <a:blipFill>
                <a:blip r:embed="rId8"/>
                <a:stretch>
                  <a:fillRect l="-758" b="-10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2136A9E-9104-439F-AC1C-616BEA9EF8BC}"/>
                  </a:ext>
                </a:extLst>
              </p:cNvPr>
              <p:cNvSpPr txBox="1"/>
              <p:nvPr/>
            </p:nvSpPr>
            <p:spPr>
              <a:xfrm>
                <a:off x="2676372" y="2532782"/>
                <a:ext cx="6432852" cy="2120902"/>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Boosting </a:t>
                </a:r>
                <a:r>
                  <a:rPr lang="zh-CN" altLang="en-US" b="0" dirty="0">
                    <a:latin typeface="微软雅黑" panose="020B0503020204020204" pitchFamily="34" charset="-122"/>
                    <a:ea typeface="微软雅黑" panose="020B0503020204020204" pitchFamily="34" charset="-122"/>
                  </a:rPr>
                  <a:t>架构：</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辅助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𝑓</m:t>
                        </m:r>
                      </m:e>
                      <m:sub>
                        <m:r>
                          <a:rPr lang="en-US" altLang="zh-CN" b="0" i="1" dirty="0" smtClean="0">
                            <a:latin typeface="Cambria Math" panose="02040503050406030204" pitchFamily="18" charset="0"/>
                            <a:ea typeface="微软雅黑" panose="020B0503020204020204" pitchFamily="34" charset="-122"/>
                          </a:rPr>
                          <m:t>2</m:t>
                        </m:r>
                      </m:sub>
                    </m:sSub>
                  </m:oMath>
                </a14:m>
                <a:r>
                  <a:rPr lang="zh-CN" altLang="en-US" b="0" dirty="0">
                    <a:latin typeface="微软雅黑" panose="020B0503020204020204" pitchFamily="34" charset="-122"/>
                    <a:ea typeface="微软雅黑" panose="020B0503020204020204" pitchFamily="34" charset="-122"/>
                  </a:rPr>
                  <a:t>应尽量区别于</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f</m:t>
                        </m:r>
                      </m:e>
                      <m:sub>
                        <m:r>
                          <a:rPr lang="en-US" altLang="zh-CN" b="0" i="0" smtClean="0">
                            <a:latin typeface="Cambria Math" panose="02040503050406030204" pitchFamily="18" charset="0"/>
                            <a:ea typeface="微软雅黑" panose="020B0503020204020204" pitchFamily="34" charset="-122"/>
                          </a:rPr>
                          <m:t>1</m:t>
                        </m:r>
                      </m:sub>
                    </m:sSub>
                  </m:oMath>
                </a14:m>
                <a:r>
                  <a:rPr lang="zh-CN" altLang="en-US" b="0" dirty="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zh-CN" altLang="en-US" b="0" dirty="0">
                    <a:latin typeface="微软雅黑" panose="020B0503020204020204" pitchFamily="34" charset="-122"/>
                    <a:ea typeface="微软雅黑" panose="020B0503020204020204" pitchFamily="34" charset="-122"/>
                  </a:rPr>
                  <a:t>训练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辅助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r>
                  <a:rPr lang="en-US" altLang="zh-CN" b="0" dirty="0">
                    <a:latin typeface="微软雅黑" panose="020B0503020204020204" pitchFamily="34" charset="-122"/>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12136A9E-9104-439F-AC1C-616BEA9EF8BC}"/>
                  </a:ext>
                </a:extLst>
              </p:cNvPr>
              <p:cNvSpPr txBox="1">
                <a:spLocks noRot="1" noChangeAspect="1" noMove="1" noResize="1" noEditPoints="1" noAdjustHandles="1" noChangeArrowheads="1" noChangeShapeType="1" noTextEdit="1"/>
              </p:cNvSpPr>
              <p:nvPr/>
            </p:nvSpPr>
            <p:spPr>
              <a:xfrm>
                <a:off x="2676372" y="2532782"/>
                <a:ext cx="6432852" cy="2120902"/>
              </a:xfrm>
              <a:prstGeom prst="rect">
                <a:avLst/>
              </a:prstGeom>
              <a:blipFill>
                <a:blip r:embed="rId9"/>
                <a:stretch>
                  <a:fillRect l="-948" b="-459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D21F232-4868-4B89-A80E-887A93923C01}"/>
              </a:ext>
            </a:extLst>
          </p:cNvPr>
          <p:cNvSpPr txBox="1"/>
          <p:nvPr/>
        </p:nvSpPr>
        <p:spPr>
          <a:xfrm>
            <a:off x="2676372" y="5135818"/>
            <a:ext cx="9201405" cy="662554"/>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为了</a:t>
            </a:r>
            <a:r>
              <a:rPr lang="zh-CN" altLang="en-US" sz="2800" b="1" dirty="0">
                <a:solidFill>
                  <a:srgbClr val="FF0000"/>
                </a:solidFill>
                <a:latin typeface="微软雅黑" panose="020B0503020204020204" pitchFamily="34" charset="-122"/>
                <a:ea typeface="微软雅黑" panose="020B0503020204020204" pitchFamily="34" charset="-122"/>
              </a:rPr>
              <a:t>解决弱机器学习模型欠拟合</a:t>
            </a:r>
            <a:r>
              <a:rPr lang="zh-CN" altLang="en-US" sz="2000" dirty="0">
                <a:latin typeface="微软雅黑" panose="020B0503020204020204" pitchFamily="34" charset="-122"/>
                <a:ea typeface="微软雅黑" panose="020B0503020204020204" pitchFamily="34" charset="-122"/>
              </a:rPr>
              <a:t>问题，我们使用 </a:t>
            </a:r>
            <a:r>
              <a:rPr lang="en-US" altLang="zh-CN" sz="2000" dirty="0">
                <a:latin typeface="微软雅黑" panose="020B0503020204020204" pitchFamily="34" charset="-122"/>
                <a:ea typeface="微软雅黑" panose="020B0503020204020204" pitchFamily="34" charset="-122"/>
              </a:rPr>
              <a:t>boosting</a:t>
            </a:r>
          </a:p>
        </p:txBody>
      </p:sp>
    </p:spTree>
    <p:custDataLst>
      <p:tags r:id="rId1"/>
    </p:custDataLst>
    <p:extLst>
      <p:ext uri="{BB962C8B-B14F-4D97-AF65-F5344CB8AC3E}">
        <p14:creationId xmlns:p14="http://schemas.microsoft.com/office/powerpoint/2010/main" val="343456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432852" cy="996555"/>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Boosting</a:t>
            </a:r>
            <a:r>
              <a:rPr lang="zh-CN" altLang="en-US" b="0" dirty="0">
                <a:latin typeface="微软雅黑" panose="020B0503020204020204" pitchFamily="34" charset="-122"/>
                <a:ea typeface="微软雅黑" panose="020B0503020204020204" pitchFamily="34" charset="-122"/>
              </a:rPr>
              <a:t>系列算法最经典的包括</a:t>
            </a:r>
            <a:r>
              <a:rPr lang="en-US" altLang="zh-CN" b="0" dirty="0">
                <a:latin typeface="微软雅黑" panose="020B0503020204020204" pitchFamily="34" charset="-122"/>
                <a:ea typeface="微软雅黑" panose="020B0503020204020204" pitchFamily="34" charset="-122"/>
              </a:rPr>
              <a:t>AdaBoost</a:t>
            </a:r>
            <a:r>
              <a:rPr lang="zh-CN" altLang="en-US" b="0" dirty="0">
                <a:latin typeface="微软雅黑" panose="020B0503020204020204" pitchFamily="34" charset="-122"/>
                <a:ea typeface="微软雅黑" panose="020B0503020204020204" pitchFamily="34" charset="-122"/>
              </a:rPr>
              <a:t>算法和</a:t>
            </a:r>
            <a:r>
              <a:rPr lang="en-US" altLang="zh-CN" b="0" dirty="0">
                <a:latin typeface="微软雅黑" panose="020B0503020204020204" pitchFamily="34" charset="-122"/>
                <a:ea typeface="微软雅黑" panose="020B0503020204020204" pitchFamily="34" charset="-122"/>
              </a:rPr>
              <a:t>GBDT</a:t>
            </a:r>
            <a:r>
              <a:rPr lang="zh-CN" altLang="en-US" b="0" dirty="0">
                <a:latin typeface="微软雅黑" panose="020B0503020204020204" pitchFamily="34" charset="-122"/>
                <a:ea typeface="微软雅黑" panose="020B0503020204020204" pitchFamily="34" charset="-122"/>
              </a:rPr>
              <a:t>算法，这里</a:t>
            </a:r>
            <a:r>
              <a:rPr lang="zh-CN" altLang="en-US" sz="2400" b="1" dirty="0">
                <a:solidFill>
                  <a:srgbClr val="FF0000"/>
                </a:solidFill>
                <a:latin typeface="微软雅黑" panose="020B0503020204020204" pitchFamily="34" charset="-122"/>
                <a:ea typeface="微软雅黑" panose="020B0503020204020204" pitchFamily="34" charset="-122"/>
              </a:rPr>
              <a:t>以 </a:t>
            </a:r>
            <a:r>
              <a:rPr lang="en-US" altLang="zh-CN" sz="2400" b="1" dirty="0">
                <a:solidFill>
                  <a:srgbClr val="FF0000"/>
                </a:solidFill>
                <a:latin typeface="微软雅黑" panose="020B0503020204020204" pitchFamily="34" charset="-122"/>
                <a:ea typeface="微软雅黑" panose="020B0503020204020204" pitchFamily="34" charset="-122"/>
              </a:rPr>
              <a:t>AdaBoost </a:t>
            </a:r>
            <a:r>
              <a:rPr lang="zh-CN" altLang="en-US" sz="2400" b="1" dirty="0">
                <a:solidFill>
                  <a:srgbClr val="FF0000"/>
                </a:solidFill>
                <a:latin typeface="微软雅黑" panose="020B0503020204020204" pitchFamily="34" charset="-122"/>
                <a:ea typeface="微软雅黑" panose="020B0503020204020204" pitchFamily="34" charset="-122"/>
              </a:rPr>
              <a:t>二分类</a:t>
            </a:r>
            <a:r>
              <a:rPr lang="zh-CN" altLang="en-US" b="0" dirty="0">
                <a:latin typeface="微软雅黑" panose="020B0503020204020204" pitchFamily="34" charset="-122"/>
                <a:ea typeface="微软雅黑" panose="020B0503020204020204" pitchFamily="34" charset="-122"/>
              </a:rPr>
              <a:t>为例。</a:t>
            </a:r>
            <a:endParaRPr lang="en-US" altLang="zh-CN" b="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B0FA9D-3BA5-498A-B028-B8A43C9968DE}"/>
                  </a:ext>
                </a:extLst>
              </p:cNvPr>
              <p:cNvSpPr txBox="1"/>
              <p:nvPr/>
            </p:nvSpPr>
            <p:spPr>
              <a:xfrm>
                <a:off x="1177922" y="2042650"/>
                <a:ext cx="10496842" cy="26928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我们的训练数据为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1</m:t>
                            </m:r>
                          </m:sup>
                        </m:sSubSup>
                      </m:e>
                    </m:d>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e>
                    </m:d>
                    <m:r>
                      <a:rPr lang="en-US" altLang="zh-CN" b="0" i="1" smtClean="0">
                        <a:latin typeface="Cambria Math" panose="02040503050406030204" pitchFamily="18" charset="0"/>
                        <a:ea typeface="微软雅黑" panose="020B0503020204020204" pitchFamily="34" charset="-122"/>
                      </a:rPr>
                      <m:t>, …}</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r>
                      <a:rPr lang="en-US" altLang="zh-CN" b="0" i="1" dirty="0" smtClean="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为标签，</a:t>
                </a:r>
                <a14:m>
                  <m:oMath xmlns:m="http://schemas.openxmlformats.org/officeDocument/2006/math">
                    <m:sSubSup>
                      <m:sSubSupPr>
                        <m:ctrlPr>
                          <a:rPr lang="en-US" altLang="zh-CN" b="0" i="1" dirty="0" smtClean="0">
                            <a:latin typeface="Cambria Math" panose="02040503050406030204" pitchFamily="18" charset="0"/>
                            <a:ea typeface="微软雅黑" panose="020B0503020204020204" pitchFamily="34" charset="-122"/>
                          </a:rPr>
                        </m:ctrlPr>
                      </m:sSubSupPr>
                      <m:e>
                        <m:r>
                          <a:rPr lang="en-US" altLang="zh-CN" b="0" i="1" dirty="0" smtClean="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1</m:t>
                        </m:r>
                      </m:sub>
                      <m:sup>
                        <m:r>
                          <a:rPr lang="en-US" altLang="zh-CN" b="0" i="1" dirty="0" smtClean="0">
                            <a:latin typeface="Cambria Math" panose="02040503050406030204" pitchFamily="18" charset="0"/>
                            <a:ea typeface="微软雅黑" panose="020B0503020204020204" pitchFamily="34" charset="-122"/>
                          </a:rPr>
                          <m:t>𝑛</m:t>
                        </m:r>
                      </m:sup>
                    </m:sSubSup>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为权重，初始时所有数据权重都为 </a:t>
                </a:r>
                <a:r>
                  <a:rPr lang="en-US" altLang="zh-CN" b="0" dirty="0">
                    <a:latin typeface="微软雅黑" panose="020B0503020204020204" pitchFamily="34" charset="-122"/>
                    <a:ea typeface="微软雅黑" panose="020B0503020204020204" pitchFamily="34" charset="-122"/>
                  </a:rPr>
                  <a:t>1</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开始迭代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𝑇</m:t>
                    </m:r>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以权重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1</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训练模型</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，得到训练误差</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𝑡</m:t>
                        </m:r>
                      </m:sub>
                    </m:sSub>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更新每一个数据的权重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𝑖𝑛</m:t>
                    </m:r>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e>
                    </m:d>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𝑛</m:t>
                        </m:r>
                      </m:sup>
                    </m:sSubSup>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exp</m:t>
                        </m:r>
                      </m:fName>
                      <m:e>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e>
                    </m:func>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𝛼</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func>
                      <m:funcPr>
                        <m:ctrlPr>
                          <a:rPr lang="en-US" altLang="zh-CN" b="0" i="1" dirty="0" smtClean="0">
                            <a:latin typeface="Cambria Math" panose="02040503050406030204" pitchFamily="18" charset="0"/>
                            <a:ea typeface="微软雅黑" panose="020B0503020204020204" pitchFamily="34" charset="-122"/>
                          </a:rPr>
                        </m:ctrlPr>
                      </m:funcPr>
                      <m:fName>
                        <m:r>
                          <m:rPr>
                            <m:sty m:val="p"/>
                          </m:rPr>
                          <a:rPr lang="en-US" altLang="zh-CN" b="0" i="0" dirty="0" smtClean="0">
                            <a:latin typeface="Cambria Math" panose="02040503050406030204" pitchFamily="18" charset="0"/>
                            <a:ea typeface="微软雅黑" panose="020B0503020204020204" pitchFamily="34" charset="-122"/>
                          </a:rPr>
                          <m:t>ln</m:t>
                        </m:r>
                      </m:fName>
                      <m:e>
                        <m:rad>
                          <m:radPr>
                            <m:degHide m:val="on"/>
                            <m:ctrlPr>
                              <a:rPr lang="en-US" altLang="zh-CN" b="0" i="1" dirty="0" smtClean="0">
                                <a:latin typeface="Cambria Math" panose="02040503050406030204" pitchFamily="18" charset="0"/>
                                <a:ea typeface="微软雅黑" panose="020B0503020204020204" pitchFamily="34" charset="-122"/>
                              </a:rPr>
                            </m:ctrlPr>
                          </m:radPr>
                          <m:deg/>
                          <m:e>
                            <m:d>
                              <m:dPr>
                                <m:ctrlPr>
                                  <a:rPr lang="en-US" altLang="zh-CN" b="0" i="1" dirty="0" smtClean="0">
                                    <a:latin typeface="Cambria Math" panose="02040503050406030204" pitchFamily="18" charset="0"/>
                                    <a:ea typeface="微软雅黑" panose="020B0503020204020204" pitchFamily="34" charset="-122"/>
                                  </a:rPr>
                                </m:ctrlPr>
                              </m:dPr>
                              <m:e>
                                <m:r>
                                  <a:rPr lang="en-US" altLang="zh-CN" b="0" i="1" dirty="0" smtClean="0">
                                    <a:latin typeface="Cambria Math" panose="02040503050406030204" pitchFamily="18" charset="0"/>
                                    <a:ea typeface="微软雅黑" panose="020B0503020204020204" pitchFamily="34" charset="-122"/>
                                  </a:rPr>
                                  <m:t>1−</m:t>
                                </m:r>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d>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rad>
                      </m:e>
                    </m:func>
                    <m:r>
                      <a:rPr lang="en-US" altLang="zh-CN" b="0" i="0"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𝑑</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rad>
                      <m:radPr>
                        <m:degHide m:val="on"/>
                        <m:ctrlPr>
                          <a:rPr lang="en-US" altLang="zh-CN" i="1" dirty="0">
                            <a:latin typeface="Cambria Math" panose="02040503050406030204" pitchFamily="18" charset="0"/>
                            <a:ea typeface="微软雅黑" panose="020B0503020204020204" pitchFamily="34" charset="-122"/>
                          </a:rPr>
                        </m:ctrlPr>
                      </m:radPr>
                      <m:deg/>
                      <m:e>
                        <m:d>
                          <m:dPr>
                            <m:ctrlPr>
                              <a:rPr lang="en-US" altLang="zh-CN" i="1" dirty="0">
                                <a:latin typeface="Cambria Math" panose="02040503050406030204" pitchFamily="18" charset="0"/>
                                <a:ea typeface="微软雅黑" panose="020B0503020204020204" pitchFamily="34" charset="-122"/>
                              </a:rPr>
                            </m:ctrlPr>
                          </m:dPr>
                          <m:e>
                            <m:r>
                              <a:rPr lang="en-US" altLang="zh-CN" i="1" dirty="0">
                                <a:latin typeface="Cambria Math" panose="02040503050406030204" pitchFamily="18" charset="0"/>
                                <a:ea typeface="微软雅黑" panose="020B0503020204020204" pitchFamily="34" charset="-122"/>
                              </a:rPr>
                              <m:t>1−</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d>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rad>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2BB0FA9D-3BA5-498A-B028-B8A43C9968DE}"/>
                  </a:ext>
                </a:extLst>
              </p:cNvPr>
              <p:cNvSpPr txBox="1">
                <a:spLocks noRot="1" noChangeAspect="1" noMove="1" noResize="1" noEditPoints="1" noAdjustHandles="1" noChangeArrowheads="1" noChangeShapeType="1" noTextEdit="1"/>
              </p:cNvSpPr>
              <p:nvPr/>
            </p:nvSpPr>
            <p:spPr>
              <a:xfrm>
                <a:off x="1177922" y="2042650"/>
                <a:ext cx="10496842" cy="2692853"/>
              </a:xfrm>
              <a:prstGeom prst="rect">
                <a:avLst/>
              </a:prstGeom>
              <a:blipFill>
                <a:blip r:embed="rId8"/>
                <a:stretch>
                  <a:fillRect l="-348" b="-203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474580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E8A593F-1EDC-4AE9-87C4-D3C4DFE8BA8D}"/>
                  </a:ext>
                </a:extLst>
              </p:cNvPr>
              <p:cNvSpPr txBox="1"/>
              <p:nvPr/>
            </p:nvSpPr>
            <p:spPr>
              <a:xfrm>
                <a:off x="1177922" y="2042650"/>
                <a:ext cx="10496842" cy="35286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我们的训练数据为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1</m:t>
                            </m:r>
                          </m:sup>
                        </m:sSubSup>
                      </m:e>
                    </m:d>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e>
                    </m:d>
                    <m:r>
                      <a:rPr lang="en-US" altLang="zh-CN" b="0" i="1" smtClean="0">
                        <a:latin typeface="Cambria Math" panose="02040503050406030204" pitchFamily="18" charset="0"/>
                        <a:ea typeface="微软雅黑" panose="020B0503020204020204" pitchFamily="34" charset="-122"/>
                      </a:rPr>
                      <m:t>, …}</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r>
                      <a:rPr lang="en-US" altLang="zh-CN" b="0" i="1" dirty="0" smtClean="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为标签，</a:t>
                </a:r>
                <a14:m>
                  <m:oMath xmlns:m="http://schemas.openxmlformats.org/officeDocument/2006/math">
                    <m:sSubSup>
                      <m:sSubSupPr>
                        <m:ctrlPr>
                          <a:rPr lang="en-US" altLang="zh-CN" b="0" i="1" dirty="0" smtClean="0">
                            <a:latin typeface="Cambria Math" panose="02040503050406030204" pitchFamily="18" charset="0"/>
                            <a:ea typeface="微软雅黑" panose="020B0503020204020204" pitchFamily="34" charset="-122"/>
                          </a:rPr>
                        </m:ctrlPr>
                      </m:sSubSupPr>
                      <m:e>
                        <m:r>
                          <a:rPr lang="en-US" altLang="zh-CN" b="0" i="1" dirty="0" smtClean="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1</m:t>
                        </m:r>
                      </m:sub>
                      <m:sup>
                        <m:r>
                          <a:rPr lang="en-US" altLang="zh-CN" b="0" i="1" dirty="0" smtClean="0">
                            <a:latin typeface="Cambria Math" panose="02040503050406030204" pitchFamily="18" charset="0"/>
                            <a:ea typeface="微软雅黑" panose="020B0503020204020204" pitchFamily="34" charset="-122"/>
                          </a:rPr>
                          <m:t>𝑛</m:t>
                        </m:r>
                      </m:sup>
                    </m:sSubSup>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为权重，初始时所有数据权重都为 </a:t>
                </a:r>
                <a:r>
                  <a:rPr lang="en-US" altLang="zh-CN" b="0" dirty="0">
                    <a:latin typeface="微软雅黑" panose="020B0503020204020204" pitchFamily="34" charset="-122"/>
                    <a:ea typeface="微软雅黑" panose="020B0503020204020204" pitchFamily="34" charset="-122"/>
                  </a:rPr>
                  <a:t>1</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开始迭代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𝑇</m:t>
                    </m:r>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以权重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1</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训练模型</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，得到训练误差</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𝑡</m:t>
                        </m:r>
                      </m:sub>
                    </m:sSub>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更新每一个数据的权重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𝑖𝑛</m:t>
                    </m:r>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e>
                    </m:d>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𝑛</m:t>
                        </m:r>
                      </m:sup>
                    </m:sSubSup>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exp</m:t>
                        </m:r>
                      </m:fName>
                      <m:e>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e>
                    </m:func>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𝛼</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func>
                      <m:funcPr>
                        <m:ctrlPr>
                          <a:rPr lang="en-US" altLang="zh-CN" b="0" i="1" dirty="0" smtClean="0">
                            <a:latin typeface="Cambria Math" panose="02040503050406030204" pitchFamily="18" charset="0"/>
                            <a:ea typeface="微软雅黑" panose="020B0503020204020204" pitchFamily="34" charset="-122"/>
                          </a:rPr>
                        </m:ctrlPr>
                      </m:funcPr>
                      <m:fName>
                        <m:r>
                          <m:rPr>
                            <m:sty m:val="p"/>
                          </m:rPr>
                          <a:rPr lang="en-US" altLang="zh-CN" b="0" i="0" dirty="0" smtClean="0">
                            <a:latin typeface="Cambria Math" panose="02040503050406030204" pitchFamily="18" charset="0"/>
                            <a:ea typeface="微软雅黑" panose="020B0503020204020204" pitchFamily="34" charset="-122"/>
                          </a:rPr>
                          <m:t>ln</m:t>
                        </m:r>
                      </m:fName>
                      <m:e>
                        <m:rad>
                          <m:radPr>
                            <m:degHide m:val="on"/>
                            <m:ctrlPr>
                              <a:rPr lang="en-US" altLang="zh-CN" b="0" i="1" dirty="0" smtClean="0">
                                <a:latin typeface="Cambria Math" panose="02040503050406030204" pitchFamily="18" charset="0"/>
                                <a:ea typeface="微软雅黑" panose="020B0503020204020204" pitchFamily="34" charset="-122"/>
                              </a:rPr>
                            </m:ctrlPr>
                          </m:radPr>
                          <m:deg/>
                          <m:e>
                            <m:d>
                              <m:dPr>
                                <m:ctrlPr>
                                  <a:rPr lang="en-US" altLang="zh-CN" b="0" i="1" dirty="0" smtClean="0">
                                    <a:latin typeface="Cambria Math" panose="02040503050406030204" pitchFamily="18" charset="0"/>
                                    <a:ea typeface="微软雅黑" panose="020B0503020204020204" pitchFamily="34" charset="-122"/>
                                  </a:rPr>
                                </m:ctrlPr>
                              </m:dPr>
                              <m:e>
                                <m:r>
                                  <a:rPr lang="en-US" altLang="zh-CN" b="0" i="1" dirty="0" smtClean="0">
                                    <a:latin typeface="Cambria Math" panose="02040503050406030204" pitchFamily="18" charset="0"/>
                                    <a:ea typeface="微软雅黑" panose="020B0503020204020204" pitchFamily="34" charset="-122"/>
                                  </a:rPr>
                                  <m:t>1−</m:t>
                                </m:r>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d>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rad>
                      </m:e>
                    </m:func>
                    <m:r>
                      <a:rPr lang="en-US" altLang="zh-CN" b="0" i="0"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𝑑</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rad>
                      <m:radPr>
                        <m:degHide m:val="on"/>
                        <m:ctrlPr>
                          <a:rPr lang="en-US" altLang="zh-CN" i="1" dirty="0">
                            <a:latin typeface="Cambria Math" panose="02040503050406030204" pitchFamily="18" charset="0"/>
                            <a:ea typeface="微软雅黑" panose="020B0503020204020204" pitchFamily="34" charset="-122"/>
                          </a:rPr>
                        </m:ctrlPr>
                      </m:radPr>
                      <m:deg/>
                      <m:e>
                        <m:d>
                          <m:dPr>
                            <m:ctrlPr>
                              <a:rPr lang="en-US" altLang="zh-CN" i="1" dirty="0">
                                <a:latin typeface="Cambria Math" panose="02040503050406030204" pitchFamily="18" charset="0"/>
                                <a:ea typeface="微软雅黑" panose="020B0503020204020204" pitchFamily="34" charset="-122"/>
                              </a:rPr>
                            </m:ctrlPr>
                          </m:dPr>
                          <m:e>
                            <m:r>
                              <a:rPr lang="en-US" altLang="zh-CN" i="1" dirty="0">
                                <a:latin typeface="Cambria Math" panose="02040503050406030204" pitchFamily="18" charset="0"/>
                                <a:ea typeface="微软雅黑" panose="020B0503020204020204" pitchFamily="34" charset="-122"/>
                              </a:rPr>
                              <m:t>1−</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d>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rad>
                  </m:oMath>
                </a14:m>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当我们得到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𝑇</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所有模型后，如何将他们融合呢？</a:t>
                </a:r>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𝑠𝑖𝑔𝑛</m:t>
                    </m:r>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e>
                    </m:nary>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E8A593F-1EDC-4AE9-87C4-D3C4DFE8BA8D}"/>
                  </a:ext>
                </a:extLst>
              </p:cNvPr>
              <p:cNvSpPr txBox="1">
                <a:spLocks noRot="1" noChangeAspect="1" noMove="1" noResize="1" noEditPoints="1" noAdjustHandles="1" noChangeArrowheads="1" noChangeShapeType="1" noTextEdit="1"/>
              </p:cNvSpPr>
              <p:nvPr/>
            </p:nvSpPr>
            <p:spPr>
              <a:xfrm>
                <a:off x="1177922" y="2042650"/>
                <a:ext cx="10496842" cy="3528658"/>
              </a:xfrm>
              <a:prstGeom prst="rect">
                <a:avLst/>
              </a:prstGeom>
              <a:blipFill>
                <a:blip r:embed="rId8"/>
                <a:stretch>
                  <a:fillRect l="-348" b="-1882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EE3473B-52BD-4B7B-AE3E-14FA0640B3B6}"/>
              </a:ext>
            </a:extLst>
          </p:cNvPr>
          <p:cNvSpPr txBox="1"/>
          <p:nvPr/>
        </p:nvSpPr>
        <p:spPr>
          <a:xfrm>
            <a:off x="3018119" y="1013290"/>
            <a:ext cx="6432852" cy="996555"/>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Boosting</a:t>
            </a:r>
            <a:r>
              <a:rPr lang="zh-CN" altLang="en-US" b="0" dirty="0">
                <a:latin typeface="微软雅黑" panose="020B0503020204020204" pitchFamily="34" charset="-122"/>
                <a:ea typeface="微软雅黑" panose="020B0503020204020204" pitchFamily="34" charset="-122"/>
              </a:rPr>
              <a:t>系列算法最经典的包括</a:t>
            </a:r>
            <a:r>
              <a:rPr lang="en-US" altLang="zh-CN" b="0" dirty="0">
                <a:latin typeface="微软雅黑" panose="020B0503020204020204" pitchFamily="34" charset="-122"/>
                <a:ea typeface="微软雅黑" panose="020B0503020204020204" pitchFamily="34" charset="-122"/>
              </a:rPr>
              <a:t>AdaBoost</a:t>
            </a:r>
            <a:r>
              <a:rPr lang="zh-CN" altLang="en-US" b="0" dirty="0">
                <a:latin typeface="微软雅黑" panose="020B0503020204020204" pitchFamily="34" charset="-122"/>
                <a:ea typeface="微软雅黑" panose="020B0503020204020204" pitchFamily="34" charset="-122"/>
              </a:rPr>
              <a:t>算法和</a:t>
            </a:r>
            <a:r>
              <a:rPr lang="en-US" altLang="zh-CN" b="0" dirty="0">
                <a:latin typeface="微软雅黑" panose="020B0503020204020204" pitchFamily="34" charset="-122"/>
                <a:ea typeface="微软雅黑" panose="020B0503020204020204" pitchFamily="34" charset="-122"/>
              </a:rPr>
              <a:t>GBDT</a:t>
            </a:r>
            <a:r>
              <a:rPr lang="zh-CN" altLang="en-US" b="0" dirty="0">
                <a:latin typeface="微软雅黑" panose="020B0503020204020204" pitchFamily="34" charset="-122"/>
                <a:ea typeface="微软雅黑" panose="020B0503020204020204" pitchFamily="34" charset="-122"/>
              </a:rPr>
              <a:t>算法，这里</a:t>
            </a:r>
            <a:r>
              <a:rPr lang="zh-CN" altLang="en-US" sz="2400" b="1" dirty="0">
                <a:solidFill>
                  <a:srgbClr val="FF0000"/>
                </a:solidFill>
                <a:latin typeface="微软雅黑" panose="020B0503020204020204" pitchFamily="34" charset="-122"/>
                <a:ea typeface="微软雅黑" panose="020B0503020204020204" pitchFamily="34" charset="-122"/>
              </a:rPr>
              <a:t>以 </a:t>
            </a:r>
            <a:r>
              <a:rPr lang="en-US" altLang="zh-CN" sz="2400" b="1" dirty="0">
                <a:solidFill>
                  <a:srgbClr val="FF0000"/>
                </a:solidFill>
                <a:latin typeface="微软雅黑" panose="020B0503020204020204" pitchFamily="34" charset="-122"/>
                <a:ea typeface="微软雅黑" panose="020B0503020204020204" pitchFamily="34" charset="-122"/>
              </a:rPr>
              <a:t>AdaBoost </a:t>
            </a:r>
            <a:r>
              <a:rPr lang="zh-CN" altLang="en-US" sz="2400" b="1" dirty="0">
                <a:solidFill>
                  <a:srgbClr val="FF0000"/>
                </a:solidFill>
                <a:latin typeface="微软雅黑" panose="020B0503020204020204" pitchFamily="34" charset="-122"/>
                <a:ea typeface="微软雅黑" panose="020B0503020204020204" pitchFamily="34" charset="-122"/>
              </a:rPr>
              <a:t>二分类</a:t>
            </a:r>
            <a:r>
              <a:rPr lang="zh-CN" altLang="en-US" b="0" dirty="0">
                <a:latin typeface="微软雅黑" panose="020B0503020204020204" pitchFamily="34" charset="-122"/>
                <a:ea typeface="微软雅黑" panose="020B0503020204020204" pitchFamily="34" charset="-122"/>
              </a:rPr>
              <a:t>为例。</a:t>
            </a:r>
            <a:endParaRPr lang="en-US" altLang="zh-CN" b="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60808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67A709-EFBE-4500-A434-7D13742787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3505" y="4105325"/>
            <a:ext cx="1864091" cy="22555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47B2A36-B872-47F3-A989-4F8C6721300C}"/>
                  </a:ext>
                </a:extLst>
              </p:cNvPr>
              <p:cNvSpPr txBox="1"/>
              <p:nvPr/>
            </p:nvSpPr>
            <p:spPr>
              <a:xfrm>
                <a:off x="1177922" y="2042650"/>
                <a:ext cx="10496842" cy="35286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b="0" dirty="0">
                    <a:latin typeface="微软雅黑" panose="020B0503020204020204" pitchFamily="34" charset="-122"/>
                    <a:ea typeface="微软雅黑" panose="020B0503020204020204" pitchFamily="34" charset="-122"/>
                  </a:rPr>
                  <a:t>我们的训练数据为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1</m:t>
                            </m:r>
                          </m:sup>
                        </m:s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1</m:t>
                            </m:r>
                          </m:sup>
                        </m:sSubSup>
                      </m:e>
                    </m:d>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𝑦</m:t>
                                </m:r>
                              </m:e>
                            </m:acc>
                          </m:e>
                          <m:sup>
                            <m:r>
                              <a:rPr lang="en-US" altLang="zh-CN" b="0" i="1" smtClean="0">
                                <a:latin typeface="Cambria Math" panose="02040503050406030204" pitchFamily="18" charset="0"/>
                                <a:ea typeface="微软雅黑" panose="020B0503020204020204" pitchFamily="34" charset="-122"/>
                              </a:rPr>
                              <m:t>𝑖</m:t>
                            </m:r>
                          </m:sup>
                        </m:s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e>
                    </m:d>
                    <m:r>
                      <a:rPr lang="en-US" altLang="zh-CN" b="0" i="1" smtClean="0">
                        <a:latin typeface="Cambria Math" panose="02040503050406030204" pitchFamily="18" charset="0"/>
                        <a:ea typeface="微软雅黑" panose="020B0503020204020204" pitchFamily="34" charset="-122"/>
                      </a:rPr>
                      <m:t>, …}</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r>
                      <a:rPr lang="en-US" altLang="zh-CN" b="0" i="1" dirty="0" smtClean="0">
                        <a:latin typeface="Cambria Math" panose="02040503050406030204" pitchFamily="18" charset="0"/>
                        <a:ea typeface="微软雅黑" panose="020B0503020204020204" pitchFamily="34" charset="-122"/>
                      </a:rPr>
                      <m:t>=</m:t>
                    </m:r>
                    <m:r>
                      <a:rPr lang="en-US" altLang="zh-CN" i="1" dirty="0">
                        <a:latin typeface="Cambria Math" panose="02040503050406030204" pitchFamily="18" charset="0"/>
                        <a:ea typeface="微软雅黑" panose="020B0503020204020204" pitchFamily="34" charset="-122"/>
                      </a:rPr>
                      <m:t>±</m:t>
                    </m:r>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为标签，</a:t>
                </a:r>
                <a14:m>
                  <m:oMath xmlns:m="http://schemas.openxmlformats.org/officeDocument/2006/math">
                    <m:sSubSup>
                      <m:sSubSupPr>
                        <m:ctrlPr>
                          <a:rPr lang="en-US" altLang="zh-CN" b="0" i="1" dirty="0" smtClean="0">
                            <a:latin typeface="Cambria Math" panose="02040503050406030204" pitchFamily="18" charset="0"/>
                            <a:ea typeface="微软雅黑" panose="020B0503020204020204" pitchFamily="34" charset="-122"/>
                          </a:rPr>
                        </m:ctrlPr>
                      </m:sSubSupPr>
                      <m:e>
                        <m:r>
                          <a:rPr lang="en-US" altLang="zh-CN" b="0" i="1" dirty="0" smtClean="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1</m:t>
                        </m:r>
                      </m:sub>
                      <m:sup>
                        <m:r>
                          <a:rPr lang="en-US" altLang="zh-CN" b="0" i="1" dirty="0" smtClean="0">
                            <a:latin typeface="Cambria Math" panose="02040503050406030204" pitchFamily="18" charset="0"/>
                            <a:ea typeface="微软雅黑" panose="020B0503020204020204" pitchFamily="34" charset="-122"/>
                          </a:rPr>
                          <m:t>𝑛</m:t>
                        </m:r>
                      </m:sup>
                    </m:sSubSup>
                    <m:r>
                      <a:rPr lang="en-US" altLang="zh-CN" b="0" i="1" dirty="0" smtClean="0">
                        <a:latin typeface="Cambria Math" panose="02040503050406030204" pitchFamily="18" charset="0"/>
                        <a:ea typeface="微软雅黑" panose="020B0503020204020204" pitchFamily="34" charset="-122"/>
                      </a:rPr>
                      <m:t>=1</m:t>
                    </m:r>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为权重，初始时所有数据权重都为 </a:t>
                </a:r>
                <a:r>
                  <a:rPr lang="en-US" altLang="zh-CN" b="0" dirty="0">
                    <a:latin typeface="微软雅黑" panose="020B0503020204020204" pitchFamily="34" charset="-122"/>
                    <a:ea typeface="微软雅黑" panose="020B0503020204020204" pitchFamily="34" charset="-122"/>
                  </a:rPr>
                  <a:t>1</a:t>
                </a: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开始迭代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𝑇</m:t>
                    </m:r>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以权重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1</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训练模型</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，得到训练误差</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𝑡</m:t>
                        </m:r>
                      </m:sub>
                    </m:sSub>
                  </m:oMath>
                </a14:m>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更新每一个数据的权重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𝐹𝑜𝑟</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𝑖𝑛</m:t>
                    </m:r>
                    <m:r>
                      <a:rPr lang="en-US" altLang="zh-CN" b="0" i="1" smtClean="0">
                        <a:latin typeface="Cambria Math" panose="02040503050406030204" pitchFamily="18" charset="0"/>
                        <a:ea typeface="微软雅黑" panose="020B0503020204020204" pitchFamily="34" charset="-122"/>
                      </a:rPr>
                      <m:t> </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1, …,</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e>
                    </m:d>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14:m>
                  <m:oMath xmlns:m="http://schemas.openxmlformats.org/officeDocument/2006/math">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𝑖</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𝑢</m:t>
                        </m:r>
                      </m:e>
                      <m:sub>
                        <m:r>
                          <a:rPr lang="en-US" altLang="zh-CN" b="0" i="1" smtClean="0">
                            <a:latin typeface="Cambria Math" panose="02040503050406030204" pitchFamily="18" charset="0"/>
                            <a:ea typeface="微软雅黑" panose="020B0503020204020204" pitchFamily="34" charset="-122"/>
                          </a:rPr>
                          <m:t>𝑡</m:t>
                        </m:r>
                      </m:sub>
                      <m:sup>
                        <m:r>
                          <a:rPr lang="en-US" altLang="zh-CN" b="0" i="1" smtClean="0">
                            <a:latin typeface="Cambria Math" panose="02040503050406030204" pitchFamily="18" charset="0"/>
                            <a:ea typeface="微软雅黑" panose="020B0503020204020204" pitchFamily="34" charset="-122"/>
                          </a:rPr>
                          <m:t>𝑛</m:t>
                        </m:r>
                      </m:sup>
                    </m:sSubSup>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exp</m:t>
                        </m:r>
                      </m:fName>
                      <m:e>
                        <m:r>
                          <a:rPr lang="en-US" altLang="zh-CN" b="0" i="1" smtClean="0">
                            <a:latin typeface="Cambria Math" panose="02040503050406030204" pitchFamily="18" charset="0"/>
                            <a:ea typeface="微软雅黑" panose="020B0503020204020204" pitchFamily="34" charset="-122"/>
                          </a:rPr>
                          <m:t>(−</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𝑥</m:t>
                                </m:r>
                              </m:e>
                              <m:sup>
                                <m:r>
                                  <a:rPr lang="en-US" altLang="zh-CN" b="0" i="1" smtClean="0">
                                    <a:latin typeface="Cambria Math" panose="02040503050406030204" pitchFamily="18" charset="0"/>
                                    <a:ea typeface="微软雅黑" panose="020B0503020204020204" pitchFamily="34" charset="-122"/>
                                  </a:rPr>
                                  <m:t>𝑖</m:t>
                                </m:r>
                              </m:sup>
                            </m:sSup>
                          </m:e>
                        </m:d>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e>
                    </m:func>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𝛼</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func>
                      <m:funcPr>
                        <m:ctrlPr>
                          <a:rPr lang="en-US" altLang="zh-CN" b="0" i="1" dirty="0" smtClean="0">
                            <a:latin typeface="Cambria Math" panose="02040503050406030204" pitchFamily="18" charset="0"/>
                            <a:ea typeface="微软雅黑" panose="020B0503020204020204" pitchFamily="34" charset="-122"/>
                          </a:rPr>
                        </m:ctrlPr>
                      </m:funcPr>
                      <m:fName>
                        <m:r>
                          <m:rPr>
                            <m:sty m:val="p"/>
                          </m:rPr>
                          <a:rPr lang="en-US" altLang="zh-CN" b="0" i="0" dirty="0" smtClean="0">
                            <a:latin typeface="Cambria Math" panose="02040503050406030204" pitchFamily="18" charset="0"/>
                            <a:ea typeface="微软雅黑" panose="020B0503020204020204" pitchFamily="34" charset="-122"/>
                          </a:rPr>
                          <m:t>ln</m:t>
                        </m:r>
                      </m:fName>
                      <m:e>
                        <m:rad>
                          <m:radPr>
                            <m:degHide m:val="on"/>
                            <m:ctrlPr>
                              <a:rPr lang="en-US" altLang="zh-CN" b="0" i="1" dirty="0" smtClean="0">
                                <a:latin typeface="Cambria Math" panose="02040503050406030204" pitchFamily="18" charset="0"/>
                                <a:ea typeface="微软雅黑" panose="020B0503020204020204" pitchFamily="34" charset="-122"/>
                              </a:rPr>
                            </m:ctrlPr>
                          </m:radPr>
                          <m:deg/>
                          <m:e>
                            <m:d>
                              <m:dPr>
                                <m:ctrlPr>
                                  <a:rPr lang="en-US" altLang="zh-CN" b="0" i="1" dirty="0" smtClean="0">
                                    <a:latin typeface="Cambria Math" panose="02040503050406030204" pitchFamily="18" charset="0"/>
                                    <a:ea typeface="微软雅黑" panose="020B0503020204020204" pitchFamily="34" charset="-122"/>
                                  </a:rPr>
                                </m:ctrlPr>
                              </m:dPr>
                              <m:e>
                                <m:r>
                                  <a:rPr lang="en-US" altLang="zh-CN" b="0" i="1" dirty="0" smtClean="0">
                                    <a:latin typeface="Cambria Math" panose="02040503050406030204" pitchFamily="18" charset="0"/>
                                    <a:ea typeface="微软雅黑" panose="020B0503020204020204" pitchFamily="34" charset="-122"/>
                                  </a:rPr>
                                  <m:t>1−</m:t>
                                </m:r>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d>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𝜖</m:t>
                                </m:r>
                              </m:e>
                              <m:sub>
                                <m:r>
                                  <a:rPr lang="en-US" altLang="zh-CN" b="0" i="1" dirty="0" smtClean="0">
                                    <a:latin typeface="Cambria Math" panose="02040503050406030204" pitchFamily="18" charset="0"/>
                                    <a:ea typeface="微软雅黑" panose="020B0503020204020204" pitchFamily="34" charset="-122"/>
                                  </a:rPr>
                                  <m:t>𝑡</m:t>
                                </m:r>
                              </m:sub>
                            </m:sSub>
                          </m:e>
                        </m:rad>
                      </m:e>
                    </m:func>
                    <m:r>
                      <a:rPr lang="en-US" altLang="zh-CN" b="0" i="0" dirty="0" smtClean="0">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𝑑</m:t>
                        </m:r>
                      </m:e>
                      <m:sub>
                        <m:r>
                          <a:rPr lang="en-US" altLang="zh-CN" b="0" i="1" dirty="0" smtClean="0">
                            <a:latin typeface="Cambria Math" panose="02040503050406030204" pitchFamily="18" charset="0"/>
                            <a:ea typeface="微软雅黑" panose="020B0503020204020204" pitchFamily="34" charset="-122"/>
                          </a:rPr>
                          <m:t>𝑡</m:t>
                        </m:r>
                      </m:sub>
                    </m:sSub>
                    <m:r>
                      <a:rPr lang="en-US" altLang="zh-CN" b="0" i="1" dirty="0" smtClean="0">
                        <a:latin typeface="Cambria Math" panose="02040503050406030204" pitchFamily="18" charset="0"/>
                        <a:ea typeface="微软雅黑" panose="020B0503020204020204" pitchFamily="34" charset="-122"/>
                      </a:rPr>
                      <m:t>=</m:t>
                    </m:r>
                    <m:rad>
                      <m:radPr>
                        <m:degHide m:val="on"/>
                        <m:ctrlPr>
                          <a:rPr lang="en-US" altLang="zh-CN" i="1" dirty="0">
                            <a:latin typeface="Cambria Math" panose="02040503050406030204" pitchFamily="18" charset="0"/>
                            <a:ea typeface="微软雅黑" panose="020B0503020204020204" pitchFamily="34" charset="-122"/>
                          </a:rPr>
                        </m:ctrlPr>
                      </m:radPr>
                      <m:deg/>
                      <m:e>
                        <m:d>
                          <m:dPr>
                            <m:ctrlPr>
                              <a:rPr lang="en-US" altLang="zh-CN" i="1" dirty="0">
                                <a:latin typeface="Cambria Math" panose="02040503050406030204" pitchFamily="18" charset="0"/>
                                <a:ea typeface="微软雅黑" panose="020B0503020204020204" pitchFamily="34" charset="-122"/>
                              </a:rPr>
                            </m:ctrlPr>
                          </m:dPr>
                          <m:e>
                            <m:r>
                              <a:rPr lang="en-US" altLang="zh-CN" i="1" dirty="0">
                                <a:latin typeface="Cambria Math" panose="02040503050406030204" pitchFamily="18" charset="0"/>
                                <a:ea typeface="微软雅黑" panose="020B0503020204020204" pitchFamily="34" charset="-122"/>
                              </a:rPr>
                              <m:t>1−</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d>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𝜖</m:t>
                            </m:r>
                          </m:e>
                          <m:sub>
                            <m:r>
                              <a:rPr lang="en-US" altLang="zh-CN" i="1" dirty="0">
                                <a:latin typeface="Cambria Math" panose="02040503050406030204" pitchFamily="18" charset="0"/>
                                <a:ea typeface="微软雅黑" panose="020B0503020204020204" pitchFamily="34" charset="-122"/>
                              </a:rPr>
                              <m:t>𝑡</m:t>
                            </m:r>
                          </m:sub>
                        </m:sSub>
                      </m:e>
                    </m:rad>
                  </m:oMath>
                </a14:m>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当我们得到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𝑇</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oMath>
                </a14:m>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所有模型后，如何将他们融合呢？</a:t>
                </a:r>
                <a:endParaRPr lang="en-US" altLang="zh-CN" b="0"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𝑠𝑖𝑔𝑛</m:t>
                    </m:r>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e>
                    </m:nary>
                    <m:r>
                      <a:rPr lang="en-US" altLang="zh-CN" b="0" i="1" smtClean="0">
                        <a:latin typeface="Cambria Math" panose="02040503050406030204" pitchFamily="18" charset="0"/>
                        <a:ea typeface="微软雅黑" panose="020B0503020204020204" pitchFamily="34" charset="-122"/>
                      </a:rPr>
                      <m:t>)</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F47B2A36-B872-47F3-A989-4F8C6721300C}"/>
                  </a:ext>
                </a:extLst>
              </p:cNvPr>
              <p:cNvSpPr txBox="1">
                <a:spLocks noRot="1" noChangeAspect="1" noMove="1" noResize="1" noEditPoints="1" noAdjustHandles="1" noChangeArrowheads="1" noChangeShapeType="1" noTextEdit="1"/>
              </p:cNvSpPr>
              <p:nvPr/>
            </p:nvSpPr>
            <p:spPr>
              <a:xfrm>
                <a:off x="1177922" y="2042650"/>
                <a:ext cx="10496842" cy="3528658"/>
              </a:xfrm>
              <a:prstGeom prst="rect">
                <a:avLst/>
              </a:prstGeom>
              <a:blipFill>
                <a:blip r:embed="rId9"/>
                <a:stretch>
                  <a:fillRect l="-348" b="-18826"/>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CA252550-2457-4A27-AC4A-8EE2D10BFE04}"/>
              </a:ext>
            </a:extLst>
          </p:cNvPr>
          <p:cNvSpPr txBox="1"/>
          <p:nvPr/>
        </p:nvSpPr>
        <p:spPr>
          <a:xfrm>
            <a:off x="8797092" y="3533267"/>
            <a:ext cx="2569880" cy="458908"/>
          </a:xfrm>
          <a:prstGeom prst="rect">
            <a:avLst/>
          </a:prstGeom>
          <a:noFill/>
        </p:spPr>
        <p:txBody>
          <a:bodyPr wrap="square" rtlCol="0">
            <a:spAutoFit/>
          </a:bodyPr>
          <a:lstStyle/>
          <a:p>
            <a:pPr algn="just">
              <a:lnSpc>
                <a:spcPct val="150000"/>
              </a:lnSpc>
            </a:pPr>
            <a:r>
              <a:rPr lang="zh-CN" altLang="en-US" b="0" dirty="0">
                <a:solidFill>
                  <a:srgbClr val="FF0000"/>
                </a:solidFill>
                <a:latin typeface="微软雅黑" panose="020B0503020204020204" pitchFamily="34" charset="-122"/>
                <a:ea typeface="微软雅黑" panose="020B0503020204020204" pitchFamily="34" charset="-122"/>
              </a:rPr>
              <a:t>看个实例理解一下效果</a:t>
            </a:r>
            <a:endParaRPr lang="en-US" altLang="zh-CN" b="0"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48AE797-1960-4F16-9FA9-34CA3334D7C1}"/>
              </a:ext>
            </a:extLst>
          </p:cNvPr>
          <p:cNvSpPr txBox="1"/>
          <p:nvPr/>
        </p:nvSpPr>
        <p:spPr>
          <a:xfrm>
            <a:off x="3018119" y="1013290"/>
            <a:ext cx="6432852" cy="996555"/>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Boosting</a:t>
            </a:r>
            <a:r>
              <a:rPr lang="zh-CN" altLang="en-US" b="0" dirty="0">
                <a:latin typeface="微软雅黑" panose="020B0503020204020204" pitchFamily="34" charset="-122"/>
                <a:ea typeface="微软雅黑" panose="020B0503020204020204" pitchFamily="34" charset="-122"/>
              </a:rPr>
              <a:t>系列算法最经典的包括</a:t>
            </a:r>
            <a:r>
              <a:rPr lang="en-US" altLang="zh-CN" b="0" dirty="0">
                <a:latin typeface="微软雅黑" panose="020B0503020204020204" pitchFamily="34" charset="-122"/>
                <a:ea typeface="微软雅黑" panose="020B0503020204020204" pitchFamily="34" charset="-122"/>
              </a:rPr>
              <a:t>AdaBoost</a:t>
            </a:r>
            <a:r>
              <a:rPr lang="zh-CN" altLang="en-US" b="0" dirty="0">
                <a:latin typeface="微软雅黑" panose="020B0503020204020204" pitchFamily="34" charset="-122"/>
                <a:ea typeface="微软雅黑" panose="020B0503020204020204" pitchFamily="34" charset="-122"/>
              </a:rPr>
              <a:t>算法和</a:t>
            </a:r>
            <a:r>
              <a:rPr lang="en-US" altLang="zh-CN" b="0" dirty="0">
                <a:latin typeface="微软雅黑" panose="020B0503020204020204" pitchFamily="34" charset="-122"/>
                <a:ea typeface="微软雅黑" panose="020B0503020204020204" pitchFamily="34" charset="-122"/>
              </a:rPr>
              <a:t>GBDT</a:t>
            </a:r>
            <a:r>
              <a:rPr lang="zh-CN" altLang="en-US" b="0" dirty="0">
                <a:latin typeface="微软雅黑" panose="020B0503020204020204" pitchFamily="34" charset="-122"/>
                <a:ea typeface="微软雅黑" panose="020B0503020204020204" pitchFamily="34" charset="-122"/>
              </a:rPr>
              <a:t>算法，这里</a:t>
            </a:r>
            <a:r>
              <a:rPr lang="zh-CN" altLang="en-US" sz="2400" b="1" dirty="0">
                <a:solidFill>
                  <a:srgbClr val="FF0000"/>
                </a:solidFill>
                <a:latin typeface="微软雅黑" panose="020B0503020204020204" pitchFamily="34" charset="-122"/>
                <a:ea typeface="微软雅黑" panose="020B0503020204020204" pitchFamily="34" charset="-122"/>
              </a:rPr>
              <a:t>以 </a:t>
            </a:r>
            <a:r>
              <a:rPr lang="en-US" altLang="zh-CN" sz="2400" b="1" dirty="0">
                <a:solidFill>
                  <a:srgbClr val="FF0000"/>
                </a:solidFill>
                <a:latin typeface="微软雅黑" panose="020B0503020204020204" pitchFamily="34" charset="-122"/>
                <a:ea typeface="微软雅黑" panose="020B0503020204020204" pitchFamily="34" charset="-122"/>
              </a:rPr>
              <a:t>AdaBoost </a:t>
            </a:r>
            <a:r>
              <a:rPr lang="zh-CN" altLang="en-US" sz="2400" b="1" dirty="0">
                <a:solidFill>
                  <a:srgbClr val="FF0000"/>
                </a:solidFill>
                <a:latin typeface="微软雅黑" panose="020B0503020204020204" pitchFamily="34" charset="-122"/>
                <a:ea typeface="微软雅黑" panose="020B0503020204020204" pitchFamily="34" charset="-122"/>
              </a:rPr>
              <a:t>二分类</a:t>
            </a:r>
            <a:r>
              <a:rPr lang="zh-CN" altLang="en-US" b="0" dirty="0">
                <a:latin typeface="微软雅黑" panose="020B0503020204020204" pitchFamily="34" charset="-122"/>
                <a:ea typeface="微软雅黑" panose="020B0503020204020204" pitchFamily="34" charset="-122"/>
              </a:rPr>
              <a:t>为例。</a:t>
            </a:r>
            <a:endParaRPr lang="en-US" altLang="zh-CN" b="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74285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8" y="1013290"/>
                <a:ext cx="8381401" cy="581057"/>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a:t>
                </a:r>
                <a:r>
                  <a:rPr lang="zh-CN" altLang="en-US" b="1" dirty="0">
                    <a:solidFill>
                      <a:srgbClr val="FF0000"/>
                    </a:solidFill>
                    <a:latin typeface="微软雅黑" panose="020B0503020204020204" pitchFamily="34" charset="-122"/>
                    <a:ea typeface="微软雅黑" panose="020B0503020204020204" pitchFamily="34" charset="-122"/>
                  </a:rPr>
                  <a:t>我们的分类器只能是 </a:t>
                </a:r>
                <a14:m>
                  <m:oMath xmlns:m="http://schemas.openxmlformats.org/officeDocument/2006/math">
                    <m:sSub>
                      <m:sSubPr>
                        <m:ctrlPr>
                          <a:rPr lang="en-US" altLang="zh-CN" sz="2400" b="1" i="1" smtClean="0">
                            <a:solidFill>
                              <a:srgbClr val="FF0000"/>
                            </a:solidFill>
                            <a:latin typeface="Cambria Math" panose="02040503050406030204" pitchFamily="18" charset="0"/>
                            <a:ea typeface="微软雅黑" panose="020B0503020204020204" pitchFamily="34" charset="-122"/>
                          </a:rPr>
                        </m:ctrlPr>
                      </m:sSubPr>
                      <m:e>
                        <m:r>
                          <a:rPr lang="en-US" altLang="zh-CN" sz="2400" b="1" i="1" smtClean="0">
                            <a:solidFill>
                              <a:srgbClr val="FF0000"/>
                            </a:solidFill>
                            <a:latin typeface="Cambria Math" panose="02040503050406030204" pitchFamily="18" charset="0"/>
                            <a:ea typeface="微软雅黑" panose="020B0503020204020204" pitchFamily="34" charset="-122"/>
                          </a:rPr>
                          <m:t>𝒙</m:t>
                        </m:r>
                      </m:e>
                      <m:sub>
                        <m:r>
                          <a:rPr lang="en-US" altLang="zh-CN" sz="2400" b="1" i="1" smtClean="0">
                            <a:solidFill>
                              <a:srgbClr val="FF0000"/>
                            </a:solidFill>
                            <a:latin typeface="Cambria Math" panose="02040503050406030204" pitchFamily="18" charset="0"/>
                            <a:ea typeface="微软雅黑" panose="020B0503020204020204" pitchFamily="34" charset="-122"/>
                          </a:rPr>
                          <m:t>𝟏</m:t>
                        </m:r>
                      </m:sub>
                    </m:sSub>
                    <m:r>
                      <a:rPr lang="en-US" altLang="zh-CN" sz="2400" b="1" i="1" smtClean="0">
                        <a:solidFill>
                          <a:srgbClr val="FF0000"/>
                        </a:solidFill>
                        <a:latin typeface="Cambria Math" panose="02040503050406030204" pitchFamily="18" charset="0"/>
                        <a:ea typeface="微软雅黑" panose="020B0503020204020204" pitchFamily="34" charset="-122"/>
                      </a:rPr>
                      <m:t>=</m:t>
                    </m:r>
                    <m:r>
                      <a:rPr lang="en-US" altLang="zh-CN" sz="2400" b="1" i="1" smtClean="0">
                        <a:solidFill>
                          <a:srgbClr val="FF0000"/>
                        </a:solidFill>
                        <a:latin typeface="Cambria Math" panose="02040503050406030204" pitchFamily="18" charset="0"/>
                        <a:ea typeface="微软雅黑" panose="020B0503020204020204" pitchFamily="34" charset="-122"/>
                      </a:rPr>
                      <m:t>𝒃</m:t>
                    </m:r>
                  </m:oMath>
                </a14:m>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sz="2400" b="1" i="1" smtClean="0">
                            <a:solidFill>
                              <a:srgbClr val="FF0000"/>
                            </a:solidFill>
                            <a:latin typeface="Cambria Math" panose="02040503050406030204" pitchFamily="18" charset="0"/>
                            <a:ea typeface="微软雅黑" panose="020B0503020204020204" pitchFamily="34" charset="-122"/>
                          </a:rPr>
                        </m:ctrlPr>
                      </m:sSubPr>
                      <m:e>
                        <m:r>
                          <a:rPr lang="en-US" altLang="zh-CN" sz="2400" b="1" i="1" smtClean="0">
                            <a:solidFill>
                              <a:srgbClr val="FF0000"/>
                            </a:solidFill>
                            <a:latin typeface="Cambria Math" panose="02040503050406030204" pitchFamily="18" charset="0"/>
                            <a:ea typeface="微软雅黑" panose="020B0503020204020204" pitchFamily="34" charset="-122"/>
                          </a:rPr>
                          <m:t>𝒙</m:t>
                        </m:r>
                      </m:e>
                      <m:sub>
                        <m:r>
                          <a:rPr lang="en-US" altLang="zh-CN" sz="2400" b="1" i="1" smtClean="0">
                            <a:solidFill>
                              <a:srgbClr val="FF0000"/>
                            </a:solidFill>
                            <a:latin typeface="Cambria Math" panose="02040503050406030204" pitchFamily="18" charset="0"/>
                            <a:ea typeface="微软雅黑" panose="020B0503020204020204" pitchFamily="34" charset="-122"/>
                          </a:rPr>
                          <m:t>𝟐</m:t>
                        </m:r>
                      </m:sub>
                    </m:sSub>
                    <m:r>
                      <a:rPr lang="en-US" altLang="zh-CN" sz="2400" b="1" i="1" smtClean="0">
                        <a:solidFill>
                          <a:srgbClr val="FF0000"/>
                        </a:solidFill>
                        <a:latin typeface="Cambria Math" panose="02040503050406030204" pitchFamily="18" charset="0"/>
                        <a:ea typeface="微软雅黑" panose="020B0503020204020204" pitchFamily="34" charset="-122"/>
                      </a:rPr>
                      <m:t>=</m:t>
                    </m:r>
                    <m:r>
                      <a:rPr lang="en-US" altLang="zh-CN" sz="2400" b="1" i="1" smtClean="0">
                        <a:solidFill>
                          <a:srgbClr val="FF0000"/>
                        </a:solidFill>
                        <a:latin typeface="Cambria Math" panose="02040503050406030204" pitchFamily="18" charset="0"/>
                        <a:ea typeface="微软雅黑" panose="020B0503020204020204" pitchFamily="34" charset="-122"/>
                      </a:rPr>
                      <m:t>𝒃</m:t>
                    </m:r>
                  </m:oMath>
                </a14:m>
                <a:endParaRPr lang="en-US" altLang="zh-CN" b="1"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8" y="1013290"/>
                <a:ext cx="8381401" cy="581057"/>
              </a:xfrm>
              <a:prstGeom prst="rect">
                <a:avLst/>
              </a:prstGeom>
              <a:blipFill>
                <a:blip r:embed="rId8"/>
                <a:stretch>
                  <a:fillRect l="-582" b="-12500"/>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F44A111-4BBF-41B2-8F47-5AD36F19CCC8}"/>
              </a:ext>
            </a:extLst>
          </p:cNvPr>
          <p:cNvGrpSpPr/>
          <p:nvPr/>
        </p:nvGrpSpPr>
        <p:grpSpPr>
          <a:xfrm>
            <a:off x="578230" y="2378479"/>
            <a:ext cx="3056314" cy="3054004"/>
            <a:chOff x="1038167" y="2285077"/>
            <a:chExt cx="3056314" cy="3054004"/>
          </a:xfrm>
        </p:grpSpPr>
        <p:sp>
          <p:nvSpPr>
            <p:cNvPr id="2" name="矩形 1">
              <a:extLst>
                <a:ext uri="{FF2B5EF4-FFF2-40B4-BE49-F238E27FC236}">
                  <a16:creationId xmlns:a16="http://schemas.microsoft.com/office/drawing/2014/main" id="{1FFC063F-EE4F-43EC-9423-5D57227AAB9F}"/>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FF09E50-0418-4CE0-B6A0-953271ECD7F3}"/>
                </a:ext>
              </a:extLst>
            </p:cNvPr>
            <p:cNvGrpSpPr/>
            <p:nvPr/>
          </p:nvGrpSpPr>
          <p:grpSpPr>
            <a:xfrm>
              <a:off x="2916555" y="2652395"/>
              <a:ext cx="157480" cy="157480"/>
              <a:chOff x="2916555" y="2652395"/>
              <a:chExt cx="157480" cy="157480"/>
            </a:xfrm>
          </p:grpSpPr>
          <p:cxnSp>
            <p:nvCxnSpPr>
              <p:cNvPr id="5" name="直接连接符 4">
                <a:extLst>
                  <a:ext uri="{FF2B5EF4-FFF2-40B4-BE49-F238E27FC236}">
                    <a16:creationId xmlns:a16="http://schemas.microsoft.com/office/drawing/2014/main" id="{6F836202-C3B8-48A1-BA27-FB210904DB0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868C814-5BB3-4A76-A3C9-0EF363B0DFDF}"/>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9F49819D-7F8E-48B7-A33E-3D27A1F6230B}"/>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7D587B-8F2E-462D-9891-2662B9C7E166}"/>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E8FFF0-2AC0-4E4B-9D9D-9FE6AED51D67}"/>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920D61-3F5C-4039-97FA-6FC2A94C7B1A}"/>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682B-75CF-4AEF-AAF0-3DE699DF4563}"/>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4D8B14A4-2DDC-499D-8BB4-7ACEDB5B9F48}"/>
                </a:ext>
              </a:extLst>
            </p:cNvPr>
            <p:cNvGrpSpPr/>
            <p:nvPr/>
          </p:nvGrpSpPr>
          <p:grpSpPr>
            <a:xfrm>
              <a:off x="3373755" y="3180715"/>
              <a:ext cx="157480" cy="157480"/>
              <a:chOff x="2916555" y="2652395"/>
              <a:chExt cx="157480" cy="157480"/>
            </a:xfrm>
          </p:grpSpPr>
          <p:cxnSp>
            <p:nvCxnSpPr>
              <p:cNvPr id="25" name="直接连接符 24">
                <a:extLst>
                  <a:ext uri="{FF2B5EF4-FFF2-40B4-BE49-F238E27FC236}">
                    <a16:creationId xmlns:a16="http://schemas.microsoft.com/office/drawing/2014/main" id="{01664621-FC9A-456B-A49C-597E7DDFE9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F631797-9B59-4F11-871F-A71B230F84F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15AEA0C-8C39-4B6F-AE26-16DBA990C8BB}"/>
                </a:ext>
              </a:extLst>
            </p:cNvPr>
            <p:cNvGrpSpPr/>
            <p:nvPr/>
          </p:nvGrpSpPr>
          <p:grpSpPr>
            <a:xfrm>
              <a:off x="2283079" y="2918911"/>
              <a:ext cx="157480" cy="157480"/>
              <a:chOff x="2916555" y="2652395"/>
              <a:chExt cx="157480" cy="157480"/>
            </a:xfrm>
          </p:grpSpPr>
          <p:cxnSp>
            <p:nvCxnSpPr>
              <p:cNvPr id="28" name="直接连接符 27">
                <a:extLst>
                  <a:ext uri="{FF2B5EF4-FFF2-40B4-BE49-F238E27FC236}">
                    <a16:creationId xmlns:a16="http://schemas.microsoft.com/office/drawing/2014/main" id="{6BA60758-8B1A-400F-BFF0-F5F13D2BB41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73DB98F-DACC-420E-9593-25E9202A34A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273BEC9-B388-4F41-BAB5-5D529B58FA34}"/>
                </a:ext>
              </a:extLst>
            </p:cNvPr>
            <p:cNvGrpSpPr/>
            <p:nvPr/>
          </p:nvGrpSpPr>
          <p:grpSpPr>
            <a:xfrm>
              <a:off x="1612519" y="3713400"/>
              <a:ext cx="157480" cy="157480"/>
              <a:chOff x="2916555" y="2652395"/>
              <a:chExt cx="157480" cy="157480"/>
            </a:xfrm>
          </p:grpSpPr>
          <p:cxnSp>
            <p:nvCxnSpPr>
              <p:cNvPr id="31" name="直接连接符 30">
                <a:extLst>
                  <a:ext uri="{FF2B5EF4-FFF2-40B4-BE49-F238E27FC236}">
                    <a16:creationId xmlns:a16="http://schemas.microsoft.com/office/drawing/2014/main" id="{486CD5B9-F1D2-4879-AAD0-D47F19B3668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343CE3-127C-4DFA-96E0-0E1170E87506}"/>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E381A277-3044-43B5-9DC2-416486F108D6}"/>
                </a:ext>
              </a:extLst>
            </p:cNvPr>
            <p:cNvGrpSpPr/>
            <p:nvPr/>
          </p:nvGrpSpPr>
          <p:grpSpPr>
            <a:xfrm>
              <a:off x="1685544" y="4467081"/>
              <a:ext cx="157480" cy="157480"/>
              <a:chOff x="2916555" y="2652395"/>
              <a:chExt cx="157480" cy="157480"/>
            </a:xfrm>
          </p:grpSpPr>
          <p:cxnSp>
            <p:nvCxnSpPr>
              <p:cNvPr id="34" name="直接连接符 33">
                <a:extLst>
                  <a:ext uri="{FF2B5EF4-FFF2-40B4-BE49-F238E27FC236}">
                    <a16:creationId xmlns:a16="http://schemas.microsoft.com/office/drawing/2014/main" id="{A1231080-9B14-4A80-8A3C-133CF882B2C9}"/>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CD44E6-4560-4F3B-B026-C858EEEE9A7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37" name="文本框 36">
            <a:extLst>
              <a:ext uri="{FF2B5EF4-FFF2-40B4-BE49-F238E27FC236}">
                <a16:creationId xmlns:a16="http://schemas.microsoft.com/office/drawing/2014/main" id="{7BE2A462-F865-43A9-B168-05E77B61B466}"/>
              </a:ext>
            </a:extLst>
          </p:cNvPr>
          <p:cNvSpPr txBox="1"/>
          <p:nvPr/>
        </p:nvSpPr>
        <p:spPr>
          <a:xfrm>
            <a:off x="1205726" y="294295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38" name="文本框 37">
            <a:extLst>
              <a:ext uri="{FF2B5EF4-FFF2-40B4-BE49-F238E27FC236}">
                <a16:creationId xmlns:a16="http://schemas.microsoft.com/office/drawing/2014/main" id="{867E3545-0DC5-495A-B06A-E4337BCC8660}"/>
              </a:ext>
            </a:extLst>
          </p:cNvPr>
          <p:cNvSpPr txBox="1"/>
          <p:nvPr/>
        </p:nvSpPr>
        <p:spPr>
          <a:xfrm>
            <a:off x="1901882" y="261339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3" name="文本框 42">
            <a:extLst>
              <a:ext uri="{FF2B5EF4-FFF2-40B4-BE49-F238E27FC236}">
                <a16:creationId xmlns:a16="http://schemas.microsoft.com/office/drawing/2014/main" id="{41E56976-9AAE-46F2-A12C-4A5F204067B1}"/>
              </a:ext>
            </a:extLst>
          </p:cNvPr>
          <p:cNvSpPr txBox="1"/>
          <p:nvPr/>
        </p:nvSpPr>
        <p:spPr>
          <a:xfrm>
            <a:off x="2370366" y="314231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4" name="文本框 43">
            <a:extLst>
              <a:ext uri="{FF2B5EF4-FFF2-40B4-BE49-F238E27FC236}">
                <a16:creationId xmlns:a16="http://schemas.microsoft.com/office/drawing/2014/main" id="{3D5538C2-ABC5-4A59-BF3D-4A12AB82C6A8}"/>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5" name="文本框 44">
            <a:extLst>
              <a:ext uri="{FF2B5EF4-FFF2-40B4-BE49-F238E27FC236}">
                <a16:creationId xmlns:a16="http://schemas.microsoft.com/office/drawing/2014/main" id="{A8C1D5AD-2A97-4CB7-B82E-8ECA27872514}"/>
              </a:ext>
            </a:extLst>
          </p:cNvPr>
          <p:cNvSpPr txBox="1"/>
          <p:nvPr/>
        </p:nvSpPr>
        <p:spPr>
          <a:xfrm>
            <a:off x="610022" y="369794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6" name="文本框 45">
            <a:extLst>
              <a:ext uri="{FF2B5EF4-FFF2-40B4-BE49-F238E27FC236}">
                <a16:creationId xmlns:a16="http://schemas.microsoft.com/office/drawing/2014/main" id="{9EA2F8CB-020F-4C46-9576-E58F29C94BA8}"/>
              </a:ext>
            </a:extLst>
          </p:cNvPr>
          <p:cNvSpPr txBox="1"/>
          <p:nvPr/>
        </p:nvSpPr>
        <p:spPr>
          <a:xfrm>
            <a:off x="723162"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7" name="文本框 46">
            <a:extLst>
              <a:ext uri="{FF2B5EF4-FFF2-40B4-BE49-F238E27FC236}">
                <a16:creationId xmlns:a16="http://schemas.microsoft.com/office/drawing/2014/main" id="{D449143B-55AB-4D8B-8E39-FE0B1B17122B}"/>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8" name="文本框 47">
            <a:extLst>
              <a:ext uri="{FF2B5EF4-FFF2-40B4-BE49-F238E27FC236}">
                <a16:creationId xmlns:a16="http://schemas.microsoft.com/office/drawing/2014/main" id="{BD5AB9EA-6841-41CE-AEB2-F2F2F0CC82E1}"/>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9" name="文本框 48">
            <a:extLst>
              <a:ext uri="{FF2B5EF4-FFF2-40B4-BE49-F238E27FC236}">
                <a16:creationId xmlns:a16="http://schemas.microsoft.com/office/drawing/2014/main" id="{42FBB2CB-1687-48A7-8C1D-399CCDE59B1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0" name="文本框 49">
            <a:extLst>
              <a:ext uri="{FF2B5EF4-FFF2-40B4-BE49-F238E27FC236}">
                <a16:creationId xmlns:a16="http://schemas.microsoft.com/office/drawing/2014/main" id="{4C28CDD8-899D-48E6-9C5C-3A61D9B2B3EA}"/>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Tree>
    <p:custDataLst>
      <p:tags r:id="rId1"/>
    </p:custDataLst>
    <p:extLst>
      <p:ext uri="{BB962C8B-B14F-4D97-AF65-F5344CB8AC3E}">
        <p14:creationId xmlns:p14="http://schemas.microsoft.com/office/powerpoint/2010/main" val="2460014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F44A111-4BBF-41B2-8F47-5AD36F19CCC8}"/>
              </a:ext>
            </a:extLst>
          </p:cNvPr>
          <p:cNvGrpSpPr/>
          <p:nvPr/>
        </p:nvGrpSpPr>
        <p:grpSpPr>
          <a:xfrm>
            <a:off x="578230" y="2378479"/>
            <a:ext cx="3056314" cy="3054004"/>
            <a:chOff x="1038167" y="2285077"/>
            <a:chExt cx="3056314" cy="3054004"/>
          </a:xfrm>
        </p:grpSpPr>
        <p:sp>
          <p:nvSpPr>
            <p:cNvPr id="2" name="矩形 1">
              <a:extLst>
                <a:ext uri="{FF2B5EF4-FFF2-40B4-BE49-F238E27FC236}">
                  <a16:creationId xmlns:a16="http://schemas.microsoft.com/office/drawing/2014/main" id="{1FFC063F-EE4F-43EC-9423-5D57227AAB9F}"/>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FF09E50-0418-4CE0-B6A0-953271ECD7F3}"/>
                </a:ext>
              </a:extLst>
            </p:cNvPr>
            <p:cNvGrpSpPr/>
            <p:nvPr/>
          </p:nvGrpSpPr>
          <p:grpSpPr>
            <a:xfrm>
              <a:off x="2916555" y="2652395"/>
              <a:ext cx="157480" cy="157480"/>
              <a:chOff x="2916555" y="2652395"/>
              <a:chExt cx="157480" cy="157480"/>
            </a:xfrm>
          </p:grpSpPr>
          <p:cxnSp>
            <p:nvCxnSpPr>
              <p:cNvPr id="5" name="直接连接符 4">
                <a:extLst>
                  <a:ext uri="{FF2B5EF4-FFF2-40B4-BE49-F238E27FC236}">
                    <a16:creationId xmlns:a16="http://schemas.microsoft.com/office/drawing/2014/main" id="{6F836202-C3B8-48A1-BA27-FB210904DB0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868C814-5BB3-4A76-A3C9-0EF363B0DFDF}"/>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9F49819D-7F8E-48B7-A33E-3D27A1F6230B}"/>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7D587B-8F2E-462D-9891-2662B9C7E166}"/>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E8FFF0-2AC0-4E4B-9D9D-9FE6AED51D67}"/>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920D61-3F5C-4039-97FA-6FC2A94C7B1A}"/>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682B-75CF-4AEF-AAF0-3DE699DF4563}"/>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4D8B14A4-2DDC-499D-8BB4-7ACEDB5B9F48}"/>
                </a:ext>
              </a:extLst>
            </p:cNvPr>
            <p:cNvGrpSpPr/>
            <p:nvPr/>
          </p:nvGrpSpPr>
          <p:grpSpPr>
            <a:xfrm>
              <a:off x="3373755" y="3180715"/>
              <a:ext cx="157480" cy="157480"/>
              <a:chOff x="2916555" y="2652395"/>
              <a:chExt cx="157480" cy="157480"/>
            </a:xfrm>
          </p:grpSpPr>
          <p:cxnSp>
            <p:nvCxnSpPr>
              <p:cNvPr id="25" name="直接连接符 24">
                <a:extLst>
                  <a:ext uri="{FF2B5EF4-FFF2-40B4-BE49-F238E27FC236}">
                    <a16:creationId xmlns:a16="http://schemas.microsoft.com/office/drawing/2014/main" id="{01664621-FC9A-456B-A49C-597E7DDFE9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F631797-9B59-4F11-871F-A71B230F84F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15AEA0C-8C39-4B6F-AE26-16DBA990C8BB}"/>
                </a:ext>
              </a:extLst>
            </p:cNvPr>
            <p:cNvGrpSpPr/>
            <p:nvPr/>
          </p:nvGrpSpPr>
          <p:grpSpPr>
            <a:xfrm>
              <a:off x="2283079" y="2918911"/>
              <a:ext cx="157480" cy="157480"/>
              <a:chOff x="2916555" y="2652395"/>
              <a:chExt cx="157480" cy="157480"/>
            </a:xfrm>
          </p:grpSpPr>
          <p:cxnSp>
            <p:nvCxnSpPr>
              <p:cNvPr id="28" name="直接连接符 27">
                <a:extLst>
                  <a:ext uri="{FF2B5EF4-FFF2-40B4-BE49-F238E27FC236}">
                    <a16:creationId xmlns:a16="http://schemas.microsoft.com/office/drawing/2014/main" id="{6BA60758-8B1A-400F-BFF0-F5F13D2BB41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73DB98F-DACC-420E-9593-25E9202A34A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273BEC9-B388-4F41-BAB5-5D529B58FA34}"/>
                </a:ext>
              </a:extLst>
            </p:cNvPr>
            <p:cNvGrpSpPr/>
            <p:nvPr/>
          </p:nvGrpSpPr>
          <p:grpSpPr>
            <a:xfrm>
              <a:off x="1612519" y="3713400"/>
              <a:ext cx="157480" cy="157480"/>
              <a:chOff x="2916555" y="2652395"/>
              <a:chExt cx="157480" cy="157480"/>
            </a:xfrm>
          </p:grpSpPr>
          <p:cxnSp>
            <p:nvCxnSpPr>
              <p:cNvPr id="31" name="直接连接符 30">
                <a:extLst>
                  <a:ext uri="{FF2B5EF4-FFF2-40B4-BE49-F238E27FC236}">
                    <a16:creationId xmlns:a16="http://schemas.microsoft.com/office/drawing/2014/main" id="{486CD5B9-F1D2-4879-AAD0-D47F19B3668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343CE3-127C-4DFA-96E0-0E1170E87506}"/>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E381A277-3044-43B5-9DC2-416486F108D6}"/>
                </a:ext>
              </a:extLst>
            </p:cNvPr>
            <p:cNvGrpSpPr/>
            <p:nvPr/>
          </p:nvGrpSpPr>
          <p:grpSpPr>
            <a:xfrm>
              <a:off x="1685544" y="4467081"/>
              <a:ext cx="157480" cy="157480"/>
              <a:chOff x="2916555" y="2652395"/>
              <a:chExt cx="157480" cy="157480"/>
            </a:xfrm>
          </p:grpSpPr>
          <p:cxnSp>
            <p:nvCxnSpPr>
              <p:cNvPr id="34" name="直接连接符 33">
                <a:extLst>
                  <a:ext uri="{FF2B5EF4-FFF2-40B4-BE49-F238E27FC236}">
                    <a16:creationId xmlns:a16="http://schemas.microsoft.com/office/drawing/2014/main" id="{A1231080-9B14-4A80-8A3C-133CF882B2C9}"/>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CD44E6-4560-4F3B-B026-C858EEEE9A7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37" name="文本框 36">
            <a:extLst>
              <a:ext uri="{FF2B5EF4-FFF2-40B4-BE49-F238E27FC236}">
                <a16:creationId xmlns:a16="http://schemas.microsoft.com/office/drawing/2014/main" id="{7BE2A462-F865-43A9-B168-05E77B61B466}"/>
              </a:ext>
            </a:extLst>
          </p:cNvPr>
          <p:cNvSpPr txBox="1"/>
          <p:nvPr/>
        </p:nvSpPr>
        <p:spPr>
          <a:xfrm>
            <a:off x="1205726" y="294295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38" name="文本框 37">
            <a:extLst>
              <a:ext uri="{FF2B5EF4-FFF2-40B4-BE49-F238E27FC236}">
                <a16:creationId xmlns:a16="http://schemas.microsoft.com/office/drawing/2014/main" id="{867E3545-0DC5-495A-B06A-E4337BCC8660}"/>
              </a:ext>
            </a:extLst>
          </p:cNvPr>
          <p:cNvSpPr txBox="1"/>
          <p:nvPr/>
        </p:nvSpPr>
        <p:spPr>
          <a:xfrm>
            <a:off x="1901882" y="261339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3" name="文本框 42">
            <a:extLst>
              <a:ext uri="{FF2B5EF4-FFF2-40B4-BE49-F238E27FC236}">
                <a16:creationId xmlns:a16="http://schemas.microsoft.com/office/drawing/2014/main" id="{41E56976-9AAE-46F2-A12C-4A5F204067B1}"/>
              </a:ext>
            </a:extLst>
          </p:cNvPr>
          <p:cNvSpPr txBox="1"/>
          <p:nvPr/>
        </p:nvSpPr>
        <p:spPr>
          <a:xfrm>
            <a:off x="2370366" y="314231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4" name="文本框 43">
            <a:extLst>
              <a:ext uri="{FF2B5EF4-FFF2-40B4-BE49-F238E27FC236}">
                <a16:creationId xmlns:a16="http://schemas.microsoft.com/office/drawing/2014/main" id="{3D5538C2-ABC5-4A59-BF3D-4A12AB82C6A8}"/>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5" name="文本框 44">
            <a:extLst>
              <a:ext uri="{FF2B5EF4-FFF2-40B4-BE49-F238E27FC236}">
                <a16:creationId xmlns:a16="http://schemas.microsoft.com/office/drawing/2014/main" id="{A8C1D5AD-2A97-4CB7-B82E-8ECA27872514}"/>
              </a:ext>
            </a:extLst>
          </p:cNvPr>
          <p:cNvSpPr txBox="1"/>
          <p:nvPr/>
        </p:nvSpPr>
        <p:spPr>
          <a:xfrm>
            <a:off x="610022" y="369794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6" name="文本框 45">
            <a:extLst>
              <a:ext uri="{FF2B5EF4-FFF2-40B4-BE49-F238E27FC236}">
                <a16:creationId xmlns:a16="http://schemas.microsoft.com/office/drawing/2014/main" id="{9EA2F8CB-020F-4C46-9576-E58F29C94BA8}"/>
              </a:ext>
            </a:extLst>
          </p:cNvPr>
          <p:cNvSpPr txBox="1"/>
          <p:nvPr/>
        </p:nvSpPr>
        <p:spPr>
          <a:xfrm>
            <a:off x="723162"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7" name="文本框 46">
            <a:extLst>
              <a:ext uri="{FF2B5EF4-FFF2-40B4-BE49-F238E27FC236}">
                <a16:creationId xmlns:a16="http://schemas.microsoft.com/office/drawing/2014/main" id="{D449143B-55AB-4D8B-8E39-FE0B1B17122B}"/>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8" name="文本框 47">
            <a:extLst>
              <a:ext uri="{FF2B5EF4-FFF2-40B4-BE49-F238E27FC236}">
                <a16:creationId xmlns:a16="http://schemas.microsoft.com/office/drawing/2014/main" id="{BD5AB9EA-6841-41CE-AEB2-F2F2F0CC82E1}"/>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9" name="文本框 48">
            <a:extLst>
              <a:ext uri="{FF2B5EF4-FFF2-40B4-BE49-F238E27FC236}">
                <a16:creationId xmlns:a16="http://schemas.microsoft.com/office/drawing/2014/main" id="{42FBB2CB-1687-48A7-8C1D-399CCDE59B1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0" name="文本框 49">
            <a:extLst>
              <a:ext uri="{FF2B5EF4-FFF2-40B4-BE49-F238E27FC236}">
                <a16:creationId xmlns:a16="http://schemas.microsoft.com/office/drawing/2014/main" id="{4C28CDD8-899D-48E6-9C5C-3A61D9B2B3EA}"/>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1" name="文本框 50">
            <a:extLst>
              <a:ext uri="{FF2B5EF4-FFF2-40B4-BE49-F238E27FC236}">
                <a16:creationId xmlns:a16="http://schemas.microsoft.com/office/drawing/2014/main" id="{3F928E02-1C35-49D2-802F-1EB423B4D6A4}"/>
              </a:ext>
            </a:extLst>
          </p:cNvPr>
          <p:cNvSpPr txBox="1"/>
          <p:nvPr/>
        </p:nvSpPr>
        <p:spPr>
          <a:xfrm>
            <a:off x="4392911" y="2523821"/>
            <a:ext cx="6843512" cy="458908"/>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开始时，各个样本的权重都是 </a:t>
            </a:r>
            <a:r>
              <a:rPr lang="en-US" altLang="zh-CN" b="0" dirty="0">
                <a:latin typeface="微软雅黑" panose="020B0503020204020204" pitchFamily="34" charset="-122"/>
                <a:ea typeface="微软雅黑" panose="020B0503020204020204" pitchFamily="34" charset="-122"/>
              </a:rPr>
              <a:t>1.0</a:t>
            </a:r>
            <a:endParaRPr lang="en-US" altLang="zh-CN"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6699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E320341-D4ED-434F-B06B-186413967EF2}"/>
              </a:ext>
            </a:extLst>
          </p:cNvPr>
          <p:cNvCxnSpPr/>
          <p:nvPr/>
        </p:nvCxnSpPr>
        <p:spPr>
          <a:xfrm>
            <a:off x="1562100" y="238045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F44A111-4BBF-41B2-8F47-5AD36F19CCC8}"/>
              </a:ext>
            </a:extLst>
          </p:cNvPr>
          <p:cNvGrpSpPr/>
          <p:nvPr/>
        </p:nvGrpSpPr>
        <p:grpSpPr>
          <a:xfrm>
            <a:off x="578230" y="2378479"/>
            <a:ext cx="3056314" cy="3054004"/>
            <a:chOff x="1038167" y="2285077"/>
            <a:chExt cx="3056314" cy="3054004"/>
          </a:xfrm>
        </p:grpSpPr>
        <p:sp>
          <p:nvSpPr>
            <p:cNvPr id="2" name="矩形 1">
              <a:extLst>
                <a:ext uri="{FF2B5EF4-FFF2-40B4-BE49-F238E27FC236}">
                  <a16:creationId xmlns:a16="http://schemas.microsoft.com/office/drawing/2014/main" id="{1FFC063F-EE4F-43EC-9423-5D57227AAB9F}"/>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FF09E50-0418-4CE0-B6A0-953271ECD7F3}"/>
                </a:ext>
              </a:extLst>
            </p:cNvPr>
            <p:cNvGrpSpPr/>
            <p:nvPr/>
          </p:nvGrpSpPr>
          <p:grpSpPr>
            <a:xfrm>
              <a:off x="2916555" y="2652395"/>
              <a:ext cx="157480" cy="157480"/>
              <a:chOff x="2916555" y="2652395"/>
              <a:chExt cx="157480" cy="157480"/>
            </a:xfrm>
          </p:grpSpPr>
          <p:cxnSp>
            <p:nvCxnSpPr>
              <p:cNvPr id="5" name="直接连接符 4">
                <a:extLst>
                  <a:ext uri="{FF2B5EF4-FFF2-40B4-BE49-F238E27FC236}">
                    <a16:creationId xmlns:a16="http://schemas.microsoft.com/office/drawing/2014/main" id="{6F836202-C3B8-48A1-BA27-FB210904DB0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868C814-5BB3-4A76-A3C9-0EF363B0DFDF}"/>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9F49819D-7F8E-48B7-A33E-3D27A1F6230B}"/>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7D587B-8F2E-462D-9891-2662B9C7E166}"/>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E8FFF0-2AC0-4E4B-9D9D-9FE6AED51D67}"/>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920D61-3F5C-4039-97FA-6FC2A94C7B1A}"/>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682B-75CF-4AEF-AAF0-3DE699DF4563}"/>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4D8B14A4-2DDC-499D-8BB4-7ACEDB5B9F48}"/>
                </a:ext>
              </a:extLst>
            </p:cNvPr>
            <p:cNvGrpSpPr/>
            <p:nvPr/>
          </p:nvGrpSpPr>
          <p:grpSpPr>
            <a:xfrm>
              <a:off x="3373755" y="3180715"/>
              <a:ext cx="157480" cy="157480"/>
              <a:chOff x="2916555" y="2652395"/>
              <a:chExt cx="157480" cy="157480"/>
            </a:xfrm>
          </p:grpSpPr>
          <p:cxnSp>
            <p:nvCxnSpPr>
              <p:cNvPr id="25" name="直接连接符 24">
                <a:extLst>
                  <a:ext uri="{FF2B5EF4-FFF2-40B4-BE49-F238E27FC236}">
                    <a16:creationId xmlns:a16="http://schemas.microsoft.com/office/drawing/2014/main" id="{01664621-FC9A-456B-A49C-597E7DDFE9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F631797-9B59-4F11-871F-A71B230F84F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15AEA0C-8C39-4B6F-AE26-16DBA990C8BB}"/>
                </a:ext>
              </a:extLst>
            </p:cNvPr>
            <p:cNvGrpSpPr/>
            <p:nvPr/>
          </p:nvGrpSpPr>
          <p:grpSpPr>
            <a:xfrm>
              <a:off x="2283079" y="2918911"/>
              <a:ext cx="157480" cy="157480"/>
              <a:chOff x="2916555" y="2652395"/>
              <a:chExt cx="157480" cy="157480"/>
            </a:xfrm>
          </p:grpSpPr>
          <p:cxnSp>
            <p:nvCxnSpPr>
              <p:cNvPr id="28" name="直接连接符 27">
                <a:extLst>
                  <a:ext uri="{FF2B5EF4-FFF2-40B4-BE49-F238E27FC236}">
                    <a16:creationId xmlns:a16="http://schemas.microsoft.com/office/drawing/2014/main" id="{6BA60758-8B1A-400F-BFF0-F5F13D2BB41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73DB98F-DACC-420E-9593-25E9202A34A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273BEC9-B388-4F41-BAB5-5D529B58FA34}"/>
                </a:ext>
              </a:extLst>
            </p:cNvPr>
            <p:cNvGrpSpPr/>
            <p:nvPr/>
          </p:nvGrpSpPr>
          <p:grpSpPr>
            <a:xfrm>
              <a:off x="1612519" y="3713400"/>
              <a:ext cx="157480" cy="157480"/>
              <a:chOff x="2916555" y="2652395"/>
              <a:chExt cx="157480" cy="157480"/>
            </a:xfrm>
          </p:grpSpPr>
          <p:cxnSp>
            <p:nvCxnSpPr>
              <p:cNvPr id="31" name="直接连接符 30">
                <a:extLst>
                  <a:ext uri="{FF2B5EF4-FFF2-40B4-BE49-F238E27FC236}">
                    <a16:creationId xmlns:a16="http://schemas.microsoft.com/office/drawing/2014/main" id="{486CD5B9-F1D2-4879-AAD0-D47F19B3668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343CE3-127C-4DFA-96E0-0E1170E87506}"/>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E381A277-3044-43B5-9DC2-416486F108D6}"/>
                </a:ext>
              </a:extLst>
            </p:cNvPr>
            <p:cNvGrpSpPr/>
            <p:nvPr/>
          </p:nvGrpSpPr>
          <p:grpSpPr>
            <a:xfrm>
              <a:off x="1685544" y="4467081"/>
              <a:ext cx="157480" cy="157480"/>
              <a:chOff x="2916555" y="2652395"/>
              <a:chExt cx="157480" cy="157480"/>
            </a:xfrm>
          </p:grpSpPr>
          <p:cxnSp>
            <p:nvCxnSpPr>
              <p:cNvPr id="34" name="直接连接符 33">
                <a:extLst>
                  <a:ext uri="{FF2B5EF4-FFF2-40B4-BE49-F238E27FC236}">
                    <a16:creationId xmlns:a16="http://schemas.microsoft.com/office/drawing/2014/main" id="{A1231080-9B14-4A80-8A3C-133CF882B2C9}"/>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CD44E6-4560-4F3B-B026-C858EEEE9A7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37" name="文本框 36">
            <a:extLst>
              <a:ext uri="{FF2B5EF4-FFF2-40B4-BE49-F238E27FC236}">
                <a16:creationId xmlns:a16="http://schemas.microsoft.com/office/drawing/2014/main" id="{7BE2A462-F865-43A9-B168-05E77B61B466}"/>
              </a:ext>
            </a:extLst>
          </p:cNvPr>
          <p:cNvSpPr txBox="1"/>
          <p:nvPr/>
        </p:nvSpPr>
        <p:spPr>
          <a:xfrm>
            <a:off x="1205726" y="294295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38" name="文本框 37">
            <a:extLst>
              <a:ext uri="{FF2B5EF4-FFF2-40B4-BE49-F238E27FC236}">
                <a16:creationId xmlns:a16="http://schemas.microsoft.com/office/drawing/2014/main" id="{867E3545-0DC5-495A-B06A-E4337BCC8660}"/>
              </a:ext>
            </a:extLst>
          </p:cNvPr>
          <p:cNvSpPr txBox="1"/>
          <p:nvPr/>
        </p:nvSpPr>
        <p:spPr>
          <a:xfrm>
            <a:off x="1901882" y="261339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3" name="文本框 42">
            <a:extLst>
              <a:ext uri="{FF2B5EF4-FFF2-40B4-BE49-F238E27FC236}">
                <a16:creationId xmlns:a16="http://schemas.microsoft.com/office/drawing/2014/main" id="{41E56976-9AAE-46F2-A12C-4A5F204067B1}"/>
              </a:ext>
            </a:extLst>
          </p:cNvPr>
          <p:cNvSpPr txBox="1"/>
          <p:nvPr/>
        </p:nvSpPr>
        <p:spPr>
          <a:xfrm>
            <a:off x="2370366" y="314231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4" name="文本框 43">
            <a:extLst>
              <a:ext uri="{FF2B5EF4-FFF2-40B4-BE49-F238E27FC236}">
                <a16:creationId xmlns:a16="http://schemas.microsoft.com/office/drawing/2014/main" id="{3D5538C2-ABC5-4A59-BF3D-4A12AB82C6A8}"/>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5" name="文本框 44">
            <a:extLst>
              <a:ext uri="{FF2B5EF4-FFF2-40B4-BE49-F238E27FC236}">
                <a16:creationId xmlns:a16="http://schemas.microsoft.com/office/drawing/2014/main" id="{A8C1D5AD-2A97-4CB7-B82E-8ECA27872514}"/>
              </a:ext>
            </a:extLst>
          </p:cNvPr>
          <p:cNvSpPr txBox="1"/>
          <p:nvPr/>
        </p:nvSpPr>
        <p:spPr>
          <a:xfrm>
            <a:off x="610022" y="369794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6" name="文本框 45">
            <a:extLst>
              <a:ext uri="{FF2B5EF4-FFF2-40B4-BE49-F238E27FC236}">
                <a16:creationId xmlns:a16="http://schemas.microsoft.com/office/drawing/2014/main" id="{9EA2F8CB-020F-4C46-9576-E58F29C94BA8}"/>
              </a:ext>
            </a:extLst>
          </p:cNvPr>
          <p:cNvSpPr txBox="1"/>
          <p:nvPr/>
        </p:nvSpPr>
        <p:spPr>
          <a:xfrm>
            <a:off x="723162"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7" name="文本框 46">
            <a:extLst>
              <a:ext uri="{FF2B5EF4-FFF2-40B4-BE49-F238E27FC236}">
                <a16:creationId xmlns:a16="http://schemas.microsoft.com/office/drawing/2014/main" id="{D449143B-55AB-4D8B-8E39-FE0B1B17122B}"/>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8" name="文本框 47">
            <a:extLst>
              <a:ext uri="{FF2B5EF4-FFF2-40B4-BE49-F238E27FC236}">
                <a16:creationId xmlns:a16="http://schemas.microsoft.com/office/drawing/2014/main" id="{BD5AB9EA-6841-41CE-AEB2-F2F2F0CC82E1}"/>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9" name="文本框 48">
            <a:extLst>
              <a:ext uri="{FF2B5EF4-FFF2-40B4-BE49-F238E27FC236}">
                <a16:creationId xmlns:a16="http://schemas.microsoft.com/office/drawing/2014/main" id="{42FBB2CB-1687-48A7-8C1D-399CCDE59B1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0" name="文本框 49">
            <a:extLst>
              <a:ext uri="{FF2B5EF4-FFF2-40B4-BE49-F238E27FC236}">
                <a16:creationId xmlns:a16="http://schemas.microsoft.com/office/drawing/2014/main" id="{4C28CDD8-899D-48E6-9C5C-3A61D9B2B3EA}"/>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F928E02-1C35-49D2-802F-1EB423B4D6A4}"/>
                  </a:ext>
                </a:extLst>
              </p:cNvPr>
              <p:cNvSpPr txBox="1"/>
              <p:nvPr/>
            </p:nvSpPr>
            <p:spPr>
              <a:xfrm>
                <a:off x="4392911" y="2523821"/>
                <a:ext cx="6843512" cy="1289905"/>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开始时，各个样本的权重都是 </a:t>
                </a:r>
                <a:r>
                  <a:rPr lang="en-US" altLang="zh-CN" b="0" dirty="0">
                    <a:latin typeface="微软雅黑" panose="020B0503020204020204" pitchFamily="34" charset="-122"/>
                    <a:ea typeface="微软雅黑" panose="020B0503020204020204" pitchFamily="34" charset="-122"/>
                  </a:rPr>
                  <a:t>1.0</a:t>
                </a: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训练得到第一个分类器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3F928E02-1C35-49D2-802F-1EB423B4D6A4}"/>
                  </a:ext>
                </a:extLst>
              </p:cNvPr>
              <p:cNvSpPr txBox="1">
                <a:spLocks noRot="1" noChangeAspect="1" noMove="1" noResize="1" noEditPoints="1" noAdjustHandles="1" noChangeArrowheads="1" noChangeShapeType="1" noTextEdit="1"/>
              </p:cNvSpPr>
              <p:nvPr/>
            </p:nvSpPr>
            <p:spPr>
              <a:xfrm>
                <a:off x="4392911" y="2523821"/>
                <a:ext cx="6843512" cy="1289905"/>
              </a:xfrm>
              <a:prstGeom prst="rect">
                <a:avLst/>
              </a:prstGeom>
              <a:blipFill>
                <a:blip r:embed="rId9"/>
                <a:stretch>
                  <a:fillRect l="-802"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4FEE816-09B6-46E7-B689-F868217EE999}"/>
                  </a:ext>
                </a:extLst>
              </p:cNvPr>
              <p:cNvSpPr txBox="1"/>
              <p:nvPr/>
            </p:nvSpPr>
            <p:spPr>
              <a:xfrm>
                <a:off x="1187363" y="5424733"/>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52" name="文本框 51">
                <a:extLst>
                  <a:ext uri="{FF2B5EF4-FFF2-40B4-BE49-F238E27FC236}">
                    <a16:creationId xmlns:a16="http://schemas.microsoft.com/office/drawing/2014/main" id="{14FEE816-09B6-46E7-B689-F868217EE999}"/>
                  </a:ext>
                </a:extLst>
              </p:cNvPr>
              <p:cNvSpPr txBox="1">
                <a:spLocks noRot="1" noChangeAspect="1" noMove="1" noResize="1" noEditPoints="1" noAdjustHandles="1" noChangeArrowheads="1" noChangeShapeType="1" noTextEdit="1"/>
              </p:cNvSpPr>
              <p:nvPr/>
            </p:nvSpPr>
            <p:spPr>
              <a:xfrm>
                <a:off x="1187363" y="5424733"/>
                <a:ext cx="749474" cy="507831"/>
              </a:xfrm>
              <a:prstGeom prst="rect">
                <a:avLst/>
              </a:prstGeom>
              <a:blipFill>
                <a:blip r:embed="rId10"/>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27968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E320341-D4ED-434F-B06B-186413967EF2}"/>
              </a:ext>
            </a:extLst>
          </p:cNvPr>
          <p:cNvCxnSpPr/>
          <p:nvPr/>
        </p:nvCxnSpPr>
        <p:spPr>
          <a:xfrm>
            <a:off x="1562100" y="238045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F44A111-4BBF-41B2-8F47-5AD36F19CCC8}"/>
              </a:ext>
            </a:extLst>
          </p:cNvPr>
          <p:cNvGrpSpPr/>
          <p:nvPr/>
        </p:nvGrpSpPr>
        <p:grpSpPr>
          <a:xfrm>
            <a:off x="578230" y="2378479"/>
            <a:ext cx="3056314" cy="3054004"/>
            <a:chOff x="1038167" y="2285077"/>
            <a:chExt cx="3056314" cy="3054004"/>
          </a:xfrm>
        </p:grpSpPr>
        <p:sp>
          <p:nvSpPr>
            <p:cNvPr id="2" name="矩形 1">
              <a:extLst>
                <a:ext uri="{FF2B5EF4-FFF2-40B4-BE49-F238E27FC236}">
                  <a16:creationId xmlns:a16="http://schemas.microsoft.com/office/drawing/2014/main" id="{1FFC063F-EE4F-43EC-9423-5D57227AAB9F}"/>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FF09E50-0418-4CE0-B6A0-953271ECD7F3}"/>
                </a:ext>
              </a:extLst>
            </p:cNvPr>
            <p:cNvGrpSpPr/>
            <p:nvPr/>
          </p:nvGrpSpPr>
          <p:grpSpPr>
            <a:xfrm>
              <a:off x="2916555" y="2652395"/>
              <a:ext cx="157480" cy="157480"/>
              <a:chOff x="2916555" y="2652395"/>
              <a:chExt cx="157480" cy="157480"/>
            </a:xfrm>
          </p:grpSpPr>
          <p:cxnSp>
            <p:nvCxnSpPr>
              <p:cNvPr id="5" name="直接连接符 4">
                <a:extLst>
                  <a:ext uri="{FF2B5EF4-FFF2-40B4-BE49-F238E27FC236}">
                    <a16:creationId xmlns:a16="http://schemas.microsoft.com/office/drawing/2014/main" id="{6F836202-C3B8-48A1-BA27-FB210904DB0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868C814-5BB3-4A76-A3C9-0EF363B0DFDF}"/>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9F49819D-7F8E-48B7-A33E-3D27A1F6230B}"/>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7D587B-8F2E-462D-9891-2662B9C7E166}"/>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E8FFF0-2AC0-4E4B-9D9D-9FE6AED51D67}"/>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920D61-3F5C-4039-97FA-6FC2A94C7B1A}"/>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682B-75CF-4AEF-AAF0-3DE699DF4563}"/>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4D8B14A4-2DDC-499D-8BB4-7ACEDB5B9F48}"/>
                </a:ext>
              </a:extLst>
            </p:cNvPr>
            <p:cNvGrpSpPr/>
            <p:nvPr/>
          </p:nvGrpSpPr>
          <p:grpSpPr>
            <a:xfrm>
              <a:off x="3373755" y="3180715"/>
              <a:ext cx="157480" cy="157480"/>
              <a:chOff x="2916555" y="2652395"/>
              <a:chExt cx="157480" cy="157480"/>
            </a:xfrm>
          </p:grpSpPr>
          <p:cxnSp>
            <p:nvCxnSpPr>
              <p:cNvPr id="25" name="直接连接符 24">
                <a:extLst>
                  <a:ext uri="{FF2B5EF4-FFF2-40B4-BE49-F238E27FC236}">
                    <a16:creationId xmlns:a16="http://schemas.microsoft.com/office/drawing/2014/main" id="{01664621-FC9A-456B-A49C-597E7DDFE9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F631797-9B59-4F11-871F-A71B230F84F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15AEA0C-8C39-4B6F-AE26-16DBA990C8BB}"/>
                </a:ext>
              </a:extLst>
            </p:cNvPr>
            <p:cNvGrpSpPr/>
            <p:nvPr/>
          </p:nvGrpSpPr>
          <p:grpSpPr>
            <a:xfrm>
              <a:off x="2283079" y="2918911"/>
              <a:ext cx="157480" cy="157480"/>
              <a:chOff x="2916555" y="2652395"/>
              <a:chExt cx="157480" cy="157480"/>
            </a:xfrm>
          </p:grpSpPr>
          <p:cxnSp>
            <p:nvCxnSpPr>
              <p:cNvPr id="28" name="直接连接符 27">
                <a:extLst>
                  <a:ext uri="{FF2B5EF4-FFF2-40B4-BE49-F238E27FC236}">
                    <a16:creationId xmlns:a16="http://schemas.microsoft.com/office/drawing/2014/main" id="{6BA60758-8B1A-400F-BFF0-F5F13D2BB41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73DB98F-DACC-420E-9593-25E9202A34A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273BEC9-B388-4F41-BAB5-5D529B58FA34}"/>
                </a:ext>
              </a:extLst>
            </p:cNvPr>
            <p:cNvGrpSpPr/>
            <p:nvPr/>
          </p:nvGrpSpPr>
          <p:grpSpPr>
            <a:xfrm>
              <a:off x="1612519" y="3713400"/>
              <a:ext cx="157480" cy="157480"/>
              <a:chOff x="2916555" y="2652395"/>
              <a:chExt cx="157480" cy="157480"/>
            </a:xfrm>
          </p:grpSpPr>
          <p:cxnSp>
            <p:nvCxnSpPr>
              <p:cNvPr id="31" name="直接连接符 30">
                <a:extLst>
                  <a:ext uri="{FF2B5EF4-FFF2-40B4-BE49-F238E27FC236}">
                    <a16:creationId xmlns:a16="http://schemas.microsoft.com/office/drawing/2014/main" id="{486CD5B9-F1D2-4879-AAD0-D47F19B3668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343CE3-127C-4DFA-96E0-0E1170E87506}"/>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E381A277-3044-43B5-9DC2-416486F108D6}"/>
                </a:ext>
              </a:extLst>
            </p:cNvPr>
            <p:cNvGrpSpPr/>
            <p:nvPr/>
          </p:nvGrpSpPr>
          <p:grpSpPr>
            <a:xfrm>
              <a:off x="1685544" y="4467081"/>
              <a:ext cx="157480" cy="157480"/>
              <a:chOff x="2916555" y="2652395"/>
              <a:chExt cx="157480" cy="157480"/>
            </a:xfrm>
          </p:grpSpPr>
          <p:cxnSp>
            <p:nvCxnSpPr>
              <p:cNvPr id="34" name="直接连接符 33">
                <a:extLst>
                  <a:ext uri="{FF2B5EF4-FFF2-40B4-BE49-F238E27FC236}">
                    <a16:creationId xmlns:a16="http://schemas.microsoft.com/office/drawing/2014/main" id="{A1231080-9B14-4A80-8A3C-133CF882B2C9}"/>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CD44E6-4560-4F3B-B026-C858EEEE9A7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37" name="文本框 36">
            <a:extLst>
              <a:ext uri="{FF2B5EF4-FFF2-40B4-BE49-F238E27FC236}">
                <a16:creationId xmlns:a16="http://schemas.microsoft.com/office/drawing/2014/main" id="{7BE2A462-F865-43A9-B168-05E77B61B466}"/>
              </a:ext>
            </a:extLst>
          </p:cNvPr>
          <p:cNvSpPr txBox="1"/>
          <p:nvPr/>
        </p:nvSpPr>
        <p:spPr>
          <a:xfrm>
            <a:off x="1205726" y="294295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38" name="文本框 37">
            <a:extLst>
              <a:ext uri="{FF2B5EF4-FFF2-40B4-BE49-F238E27FC236}">
                <a16:creationId xmlns:a16="http://schemas.microsoft.com/office/drawing/2014/main" id="{867E3545-0DC5-495A-B06A-E4337BCC8660}"/>
              </a:ext>
            </a:extLst>
          </p:cNvPr>
          <p:cNvSpPr txBox="1"/>
          <p:nvPr/>
        </p:nvSpPr>
        <p:spPr>
          <a:xfrm>
            <a:off x="1901882" y="261339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3" name="文本框 42">
            <a:extLst>
              <a:ext uri="{FF2B5EF4-FFF2-40B4-BE49-F238E27FC236}">
                <a16:creationId xmlns:a16="http://schemas.microsoft.com/office/drawing/2014/main" id="{41E56976-9AAE-46F2-A12C-4A5F204067B1}"/>
              </a:ext>
            </a:extLst>
          </p:cNvPr>
          <p:cNvSpPr txBox="1"/>
          <p:nvPr/>
        </p:nvSpPr>
        <p:spPr>
          <a:xfrm>
            <a:off x="2370366" y="314231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4" name="文本框 43">
            <a:extLst>
              <a:ext uri="{FF2B5EF4-FFF2-40B4-BE49-F238E27FC236}">
                <a16:creationId xmlns:a16="http://schemas.microsoft.com/office/drawing/2014/main" id="{3D5538C2-ABC5-4A59-BF3D-4A12AB82C6A8}"/>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5" name="文本框 44">
            <a:extLst>
              <a:ext uri="{FF2B5EF4-FFF2-40B4-BE49-F238E27FC236}">
                <a16:creationId xmlns:a16="http://schemas.microsoft.com/office/drawing/2014/main" id="{A8C1D5AD-2A97-4CB7-B82E-8ECA27872514}"/>
              </a:ext>
            </a:extLst>
          </p:cNvPr>
          <p:cNvSpPr txBox="1"/>
          <p:nvPr/>
        </p:nvSpPr>
        <p:spPr>
          <a:xfrm>
            <a:off x="610022" y="369794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6" name="文本框 45">
            <a:extLst>
              <a:ext uri="{FF2B5EF4-FFF2-40B4-BE49-F238E27FC236}">
                <a16:creationId xmlns:a16="http://schemas.microsoft.com/office/drawing/2014/main" id="{9EA2F8CB-020F-4C46-9576-E58F29C94BA8}"/>
              </a:ext>
            </a:extLst>
          </p:cNvPr>
          <p:cNvSpPr txBox="1"/>
          <p:nvPr/>
        </p:nvSpPr>
        <p:spPr>
          <a:xfrm>
            <a:off x="723162"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7" name="文本框 46">
            <a:extLst>
              <a:ext uri="{FF2B5EF4-FFF2-40B4-BE49-F238E27FC236}">
                <a16:creationId xmlns:a16="http://schemas.microsoft.com/office/drawing/2014/main" id="{D449143B-55AB-4D8B-8E39-FE0B1B17122B}"/>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8" name="文本框 47">
            <a:extLst>
              <a:ext uri="{FF2B5EF4-FFF2-40B4-BE49-F238E27FC236}">
                <a16:creationId xmlns:a16="http://schemas.microsoft.com/office/drawing/2014/main" id="{BD5AB9EA-6841-41CE-AEB2-F2F2F0CC82E1}"/>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9" name="文本框 48">
            <a:extLst>
              <a:ext uri="{FF2B5EF4-FFF2-40B4-BE49-F238E27FC236}">
                <a16:creationId xmlns:a16="http://schemas.microsoft.com/office/drawing/2014/main" id="{42FBB2CB-1687-48A7-8C1D-399CCDE59B1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0" name="文本框 49">
            <a:extLst>
              <a:ext uri="{FF2B5EF4-FFF2-40B4-BE49-F238E27FC236}">
                <a16:creationId xmlns:a16="http://schemas.microsoft.com/office/drawing/2014/main" id="{4C28CDD8-899D-48E6-9C5C-3A61D9B2B3EA}"/>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F928E02-1C35-49D2-802F-1EB423B4D6A4}"/>
                  </a:ext>
                </a:extLst>
              </p:cNvPr>
              <p:cNvSpPr txBox="1"/>
              <p:nvPr/>
            </p:nvSpPr>
            <p:spPr>
              <a:xfrm>
                <a:off x="4392911" y="2523821"/>
                <a:ext cx="6843512" cy="3367397"/>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开始时，各个样本的权重都是 </a:t>
                </a:r>
                <a:r>
                  <a:rPr lang="en-US" altLang="zh-CN" b="0" dirty="0">
                    <a:latin typeface="微软雅黑" panose="020B0503020204020204" pitchFamily="34" charset="-122"/>
                    <a:ea typeface="微软雅黑" panose="020B0503020204020204" pitchFamily="34" charset="-122"/>
                  </a:rPr>
                  <a:t>1.0</a:t>
                </a: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训练得到第一个分类器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有 </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个样本分类错误，则得到：</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=0.30</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=1.53</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=0.42</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3F928E02-1C35-49D2-802F-1EB423B4D6A4}"/>
                  </a:ext>
                </a:extLst>
              </p:cNvPr>
              <p:cNvSpPr txBox="1">
                <a:spLocks noRot="1" noChangeAspect="1" noMove="1" noResize="1" noEditPoints="1" noAdjustHandles="1" noChangeArrowheads="1" noChangeShapeType="1" noTextEdit="1"/>
              </p:cNvSpPr>
              <p:nvPr/>
            </p:nvSpPr>
            <p:spPr>
              <a:xfrm>
                <a:off x="4392911" y="2523821"/>
                <a:ext cx="6843512" cy="3367397"/>
              </a:xfrm>
              <a:prstGeom prst="rect">
                <a:avLst/>
              </a:prstGeom>
              <a:blipFill>
                <a:blip r:embed="rId9"/>
                <a:stretch>
                  <a:fillRect l="-802" b="-1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4FEE816-09B6-46E7-B689-F868217EE999}"/>
                  </a:ext>
                </a:extLst>
              </p:cNvPr>
              <p:cNvSpPr txBox="1"/>
              <p:nvPr/>
            </p:nvSpPr>
            <p:spPr>
              <a:xfrm>
                <a:off x="1187363" y="5424733"/>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52" name="文本框 51">
                <a:extLst>
                  <a:ext uri="{FF2B5EF4-FFF2-40B4-BE49-F238E27FC236}">
                    <a16:creationId xmlns:a16="http://schemas.microsoft.com/office/drawing/2014/main" id="{14FEE816-09B6-46E7-B689-F868217EE999}"/>
                  </a:ext>
                </a:extLst>
              </p:cNvPr>
              <p:cNvSpPr txBox="1">
                <a:spLocks noRot="1" noChangeAspect="1" noMove="1" noResize="1" noEditPoints="1" noAdjustHandles="1" noChangeArrowheads="1" noChangeShapeType="1" noTextEdit="1"/>
              </p:cNvSpPr>
              <p:nvPr/>
            </p:nvSpPr>
            <p:spPr>
              <a:xfrm>
                <a:off x="1187363" y="5424733"/>
                <a:ext cx="749474" cy="507831"/>
              </a:xfrm>
              <a:prstGeom prst="rect">
                <a:avLst/>
              </a:prstGeom>
              <a:blipFill>
                <a:blip r:embed="rId10"/>
                <a:stretch>
                  <a:fillRect/>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47097AA5-FDF9-4B63-B955-196BBE3FCF58}"/>
              </a:ext>
            </a:extLst>
          </p:cNvPr>
          <p:cNvSpPr/>
          <p:nvPr/>
        </p:nvSpPr>
        <p:spPr>
          <a:xfrm>
            <a:off x="2003800" y="2567475"/>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BE3A21B-432C-4FCF-A20A-60FCA2B30961}"/>
              </a:ext>
            </a:extLst>
          </p:cNvPr>
          <p:cNvSpPr/>
          <p:nvPr/>
        </p:nvSpPr>
        <p:spPr>
          <a:xfrm>
            <a:off x="1355523" y="2915603"/>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92B3319-5AC7-41A3-A9E8-836CEA5C9B24}"/>
              </a:ext>
            </a:extLst>
          </p:cNvPr>
          <p:cNvSpPr/>
          <p:nvPr/>
        </p:nvSpPr>
        <p:spPr>
          <a:xfrm>
            <a:off x="2436684" y="3128684"/>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683929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E320341-D4ED-434F-B06B-186413967EF2}"/>
              </a:ext>
            </a:extLst>
          </p:cNvPr>
          <p:cNvCxnSpPr/>
          <p:nvPr/>
        </p:nvCxnSpPr>
        <p:spPr>
          <a:xfrm>
            <a:off x="1562100" y="238045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F44A111-4BBF-41B2-8F47-5AD36F19CCC8}"/>
              </a:ext>
            </a:extLst>
          </p:cNvPr>
          <p:cNvGrpSpPr/>
          <p:nvPr/>
        </p:nvGrpSpPr>
        <p:grpSpPr>
          <a:xfrm>
            <a:off x="578230" y="2378479"/>
            <a:ext cx="3056314" cy="3054004"/>
            <a:chOff x="1038167" y="2285077"/>
            <a:chExt cx="3056314" cy="3054004"/>
          </a:xfrm>
        </p:grpSpPr>
        <p:sp>
          <p:nvSpPr>
            <p:cNvPr id="2" name="矩形 1">
              <a:extLst>
                <a:ext uri="{FF2B5EF4-FFF2-40B4-BE49-F238E27FC236}">
                  <a16:creationId xmlns:a16="http://schemas.microsoft.com/office/drawing/2014/main" id="{1FFC063F-EE4F-43EC-9423-5D57227AAB9F}"/>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4FF09E50-0418-4CE0-B6A0-953271ECD7F3}"/>
                </a:ext>
              </a:extLst>
            </p:cNvPr>
            <p:cNvGrpSpPr/>
            <p:nvPr/>
          </p:nvGrpSpPr>
          <p:grpSpPr>
            <a:xfrm>
              <a:off x="2916555" y="2652395"/>
              <a:ext cx="157480" cy="157480"/>
              <a:chOff x="2916555" y="2652395"/>
              <a:chExt cx="157480" cy="157480"/>
            </a:xfrm>
          </p:grpSpPr>
          <p:cxnSp>
            <p:nvCxnSpPr>
              <p:cNvPr id="5" name="直接连接符 4">
                <a:extLst>
                  <a:ext uri="{FF2B5EF4-FFF2-40B4-BE49-F238E27FC236}">
                    <a16:creationId xmlns:a16="http://schemas.microsoft.com/office/drawing/2014/main" id="{6F836202-C3B8-48A1-BA27-FB210904DB0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868C814-5BB3-4A76-A3C9-0EF363B0DFDF}"/>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a:extLst>
                <a:ext uri="{FF2B5EF4-FFF2-40B4-BE49-F238E27FC236}">
                  <a16:creationId xmlns:a16="http://schemas.microsoft.com/office/drawing/2014/main" id="{9F49819D-7F8E-48B7-A33E-3D27A1F6230B}"/>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7D587B-8F2E-462D-9891-2662B9C7E166}"/>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E8FFF0-2AC0-4E4B-9D9D-9FE6AED51D67}"/>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3920D61-3F5C-4039-97FA-6FC2A94C7B1A}"/>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682B-75CF-4AEF-AAF0-3DE699DF4563}"/>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4D8B14A4-2DDC-499D-8BB4-7ACEDB5B9F48}"/>
                </a:ext>
              </a:extLst>
            </p:cNvPr>
            <p:cNvGrpSpPr/>
            <p:nvPr/>
          </p:nvGrpSpPr>
          <p:grpSpPr>
            <a:xfrm>
              <a:off x="3373755" y="3180715"/>
              <a:ext cx="157480" cy="157480"/>
              <a:chOff x="2916555" y="2652395"/>
              <a:chExt cx="157480" cy="157480"/>
            </a:xfrm>
          </p:grpSpPr>
          <p:cxnSp>
            <p:nvCxnSpPr>
              <p:cNvPr id="25" name="直接连接符 24">
                <a:extLst>
                  <a:ext uri="{FF2B5EF4-FFF2-40B4-BE49-F238E27FC236}">
                    <a16:creationId xmlns:a16="http://schemas.microsoft.com/office/drawing/2014/main" id="{01664621-FC9A-456B-A49C-597E7DDFE9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F631797-9B59-4F11-871F-A71B230F84F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15AEA0C-8C39-4B6F-AE26-16DBA990C8BB}"/>
                </a:ext>
              </a:extLst>
            </p:cNvPr>
            <p:cNvGrpSpPr/>
            <p:nvPr/>
          </p:nvGrpSpPr>
          <p:grpSpPr>
            <a:xfrm>
              <a:off x="2283079" y="2918911"/>
              <a:ext cx="157480" cy="157480"/>
              <a:chOff x="2916555" y="2652395"/>
              <a:chExt cx="157480" cy="157480"/>
            </a:xfrm>
          </p:grpSpPr>
          <p:cxnSp>
            <p:nvCxnSpPr>
              <p:cNvPr id="28" name="直接连接符 27">
                <a:extLst>
                  <a:ext uri="{FF2B5EF4-FFF2-40B4-BE49-F238E27FC236}">
                    <a16:creationId xmlns:a16="http://schemas.microsoft.com/office/drawing/2014/main" id="{6BA60758-8B1A-400F-BFF0-F5F13D2BB41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73DB98F-DACC-420E-9593-25E9202A34A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273BEC9-B388-4F41-BAB5-5D529B58FA34}"/>
                </a:ext>
              </a:extLst>
            </p:cNvPr>
            <p:cNvGrpSpPr/>
            <p:nvPr/>
          </p:nvGrpSpPr>
          <p:grpSpPr>
            <a:xfrm>
              <a:off x="1612519" y="3713400"/>
              <a:ext cx="157480" cy="157480"/>
              <a:chOff x="2916555" y="2652395"/>
              <a:chExt cx="157480" cy="157480"/>
            </a:xfrm>
          </p:grpSpPr>
          <p:cxnSp>
            <p:nvCxnSpPr>
              <p:cNvPr id="31" name="直接连接符 30">
                <a:extLst>
                  <a:ext uri="{FF2B5EF4-FFF2-40B4-BE49-F238E27FC236}">
                    <a16:creationId xmlns:a16="http://schemas.microsoft.com/office/drawing/2014/main" id="{486CD5B9-F1D2-4879-AAD0-D47F19B3668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343CE3-127C-4DFA-96E0-0E1170E87506}"/>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E381A277-3044-43B5-9DC2-416486F108D6}"/>
                </a:ext>
              </a:extLst>
            </p:cNvPr>
            <p:cNvGrpSpPr/>
            <p:nvPr/>
          </p:nvGrpSpPr>
          <p:grpSpPr>
            <a:xfrm>
              <a:off x="1685544" y="4467081"/>
              <a:ext cx="157480" cy="157480"/>
              <a:chOff x="2916555" y="2652395"/>
              <a:chExt cx="157480" cy="157480"/>
            </a:xfrm>
          </p:grpSpPr>
          <p:cxnSp>
            <p:nvCxnSpPr>
              <p:cNvPr id="34" name="直接连接符 33">
                <a:extLst>
                  <a:ext uri="{FF2B5EF4-FFF2-40B4-BE49-F238E27FC236}">
                    <a16:creationId xmlns:a16="http://schemas.microsoft.com/office/drawing/2014/main" id="{A1231080-9B14-4A80-8A3C-133CF882B2C9}"/>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CD44E6-4560-4F3B-B026-C858EEEE9A7C}"/>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37" name="文本框 36">
            <a:extLst>
              <a:ext uri="{FF2B5EF4-FFF2-40B4-BE49-F238E27FC236}">
                <a16:creationId xmlns:a16="http://schemas.microsoft.com/office/drawing/2014/main" id="{7BE2A462-F865-43A9-B168-05E77B61B466}"/>
              </a:ext>
            </a:extLst>
          </p:cNvPr>
          <p:cNvSpPr txBox="1"/>
          <p:nvPr/>
        </p:nvSpPr>
        <p:spPr>
          <a:xfrm>
            <a:off x="1205726" y="294295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38" name="文本框 37">
            <a:extLst>
              <a:ext uri="{FF2B5EF4-FFF2-40B4-BE49-F238E27FC236}">
                <a16:creationId xmlns:a16="http://schemas.microsoft.com/office/drawing/2014/main" id="{867E3545-0DC5-495A-B06A-E4337BCC8660}"/>
              </a:ext>
            </a:extLst>
          </p:cNvPr>
          <p:cNvSpPr txBox="1"/>
          <p:nvPr/>
        </p:nvSpPr>
        <p:spPr>
          <a:xfrm>
            <a:off x="1901882" y="261339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3" name="文本框 42">
            <a:extLst>
              <a:ext uri="{FF2B5EF4-FFF2-40B4-BE49-F238E27FC236}">
                <a16:creationId xmlns:a16="http://schemas.microsoft.com/office/drawing/2014/main" id="{41E56976-9AAE-46F2-A12C-4A5F204067B1}"/>
              </a:ext>
            </a:extLst>
          </p:cNvPr>
          <p:cNvSpPr txBox="1"/>
          <p:nvPr/>
        </p:nvSpPr>
        <p:spPr>
          <a:xfrm>
            <a:off x="2370366" y="314231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4" name="文本框 43">
            <a:extLst>
              <a:ext uri="{FF2B5EF4-FFF2-40B4-BE49-F238E27FC236}">
                <a16:creationId xmlns:a16="http://schemas.microsoft.com/office/drawing/2014/main" id="{3D5538C2-ABC5-4A59-BF3D-4A12AB82C6A8}"/>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5" name="文本框 44">
            <a:extLst>
              <a:ext uri="{FF2B5EF4-FFF2-40B4-BE49-F238E27FC236}">
                <a16:creationId xmlns:a16="http://schemas.microsoft.com/office/drawing/2014/main" id="{A8C1D5AD-2A97-4CB7-B82E-8ECA27872514}"/>
              </a:ext>
            </a:extLst>
          </p:cNvPr>
          <p:cNvSpPr txBox="1"/>
          <p:nvPr/>
        </p:nvSpPr>
        <p:spPr>
          <a:xfrm>
            <a:off x="610022" y="369794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6" name="文本框 45">
            <a:extLst>
              <a:ext uri="{FF2B5EF4-FFF2-40B4-BE49-F238E27FC236}">
                <a16:creationId xmlns:a16="http://schemas.microsoft.com/office/drawing/2014/main" id="{9EA2F8CB-020F-4C46-9576-E58F29C94BA8}"/>
              </a:ext>
            </a:extLst>
          </p:cNvPr>
          <p:cNvSpPr txBox="1"/>
          <p:nvPr/>
        </p:nvSpPr>
        <p:spPr>
          <a:xfrm>
            <a:off x="723162"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7" name="文本框 46">
            <a:extLst>
              <a:ext uri="{FF2B5EF4-FFF2-40B4-BE49-F238E27FC236}">
                <a16:creationId xmlns:a16="http://schemas.microsoft.com/office/drawing/2014/main" id="{D449143B-55AB-4D8B-8E39-FE0B1B17122B}"/>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8" name="文本框 47">
            <a:extLst>
              <a:ext uri="{FF2B5EF4-FFF2-40B4-BE49-F238E27FC236}">
                <a16:creationId xmlns:a16="http://schemas.microsoft.com/office/drawing/2014/main" id="{BD5AB9EA-6841-41CE-AEB2-F2F2F0CC82E1}"/>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49" name="文本框 48">
            <a:extLst>
              <a:ext uri="{FF2B5EF4-FFF2-40B4-BE49-F238E27FC236}">
                <a16:creationId xmlns:a16="http://schemas.microsoft.com/office/drawing/2014/main" id="{42FBB2CB-1687-48A7-8C1D-399CCDE59B1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p:sp>
        <p:nvSpPr>
          <p:cNvPr id="50" name="文本框 49">
            <a:extLst>
              <a:ext uri="{FF2B5EF4-FFF2-40B4-BE49-F238E27FC236}">
                <a16:creationId xmlns:a16="http://schemas.microsoft.com/office/drawing/2014/main" id="{4C28CDD8-899D-48E6-9C5C-3A61D9B2B3EA}"/>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1.0</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F928E02-1C35-49D2-802F-1EB423B4D6A4}"/>
                  </a:ext>
                </a:extLst>
              </p:cNvPr>
              <p:cNvSpPr txBox="1"/>
              <p:nvPr/>
            </p:nvSpPr>
            <p:spPr>
              <a:xfrm>
                <a:off x="4829891" y="4280614"/>
                <a:ext cx="1591161" cy="1289905"/>
              </a:xfrm>
              <a:prstGeom prst="rect">
                <a:avLst/>
              </a:prstGeom>
              <a:noFill/>
            </p:spPr>
            <p:txBody>
              <a:bodyPr wrap="square" rtlCol="0">
                <a:spAutoFit/>
              </a:bodyPr>
              <a:lstStyle/>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=0.30</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=1.53</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=0.42</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3F928E02-1C35-49D2-802F-1EB423B4D6A4}"/>
                  </a:ext>
                </a:extLst>
              </p:cNvPr>
              <p:cNvSpPr txBox="1">
                <a:spLocks noRot="1" noChangeAspect="1" noMove="1" noResize="1" noEditPoints="1" noAdjustHandles="1" noChangeArrowheads="1" noChangeShapeType="1" noTextEdit="1"/>
              </p:cNvSpPr>
              <p:nvPr/>
            </p:nvSpPr>
            <p:spPr>
              <a:xfrm>
                <a:off x="4829891" y="4280614"/>
                <a:ext cx="1591161" cy="1289905"/>
              </a:xfrm>
              <a:prstGeom prst="rect">
                <a:avLst/>
              </a:prstGeom>
              <a:blipFill>
                <a:blip r:embed="rId9"/>
                <a:stretch>
                  <a:fillRect l="-2682" b="-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4FEE816-09B6-46E7-B689-F868217EE999}"/>
                  </a:ext>
                </a:extLst>
              </p:cNvPr>
              <p:cNvSpPr txBox="1"/>
              <p:nvPr/>
            </p:nvSpPr>
            <p:spPr>
              <a:xfrm>
                <a:off x="1187363" y="5424733"/>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52" name="文本框 51">
                <a:extLst>
                  <a:ext uri="{FF2B5EF4-FFF2-40B4-BE49-F238E27FC236}">
                    <a16:creationId xmlns:a16="http://schemas.microsoft.com/office/drawing/2014/main" id="{14FEE816-09B6-46E7-B689-F868217EE999}"/>
                  </a:ext>
                </a:extLst>
              </p:cNvPr>
              <p:cNvSpPr txBox="1">
                <a:spLocks noRot="1" noChangeAspect="1" noMove="1" noResize="1" noEditPoints="1" noAdjustHandles="1" noChangeArrowheads="1" noChangeShapeType="1" noTextEdit="1"/>
              </p:cNvSpPr>
              <p:nvPr/>
            </p:nvSpPr>
            <p:spPr>
              <a:xfrm>
                <a:off x="1187363" y="5424733"/>
                <a:ext cx="749474" cy="507831"/>
              </a:xfrm>
              <a:prstGeom prst="rect">
                <a:avLst/>
              </a:prstGeom>
              <a:blipFill>
                <a:blip r:embed="rId10"/>
                <a:stretch>
                  <a:fillRect/>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47097AA5-FDF9-4B63-B955-196BBE3FCF58}"/>
              </a:ext>
            </a:extLst>
          </p:cNvPr>
          <p:cNvSpPr/>
          <p:nvPr/>
        </p:nvSpPr>
        <p:spPr>
          <a:xfrm>
            <a:off x="2003800" y="2567475"/>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BE3A21B-432C-4FCF-A20A-60FCA2B30961}"/>
              </a:ext>
            </a:extLst>
          </p:cNvPr>
          <p:cNvSpPr/>
          <p:nvPr/>
        </p:nvSpPr>
        <p:spPr>
          <a:xfrm>
            <a:off x="1355523" y="2915603"/>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92B3319-5AC7-41A3-A9E8-836CEA5C9B24}"/>
              </a:ext>
            </a:extLst>
          </p:cNvPr>
          <p:cNvSpPr/>
          <p:nvPr/>
        </p:nvSpPr>
        <p:spPr>
          <a:xfrm>
            <a:off x="2436684" y="3128684"/>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3DC40DE9-D4F2-4D9B-891B-0EFB419C96DD}"/>
              </a:ext>
            </a:extLst>
          </p:cNvPr>
          <p:cNvGrpSpPr/>
          <p:nvPr/>
        </p:nvGrpSpPr>
        <p:grpSpPr>
          <a:xfrm>
            <a:off x="7649590" y="2389903"/>
            <a:ext cx="3056314" cy="3054004"/>
            <a:chOff x="1038167" y="2285077"/>
            <a:chExt cx="3056314" cy="3054004"/>
          </a:xfrm>
        </p:grpSpPr>
        <p:sp>
          <p:nvSpPr>
            <p:cNvPr id="57" name="矩形 56">
              <a:extLst>
                <a:ext uri="{FF2B5EF4-FFF2-40B4-BE49-F238E27FC236}">
                  <a16:creationId xmlns:a16="http://schemas.microsoft.com/office/drawing/2014/main" id="{DDBF9512-5438-494D-90F4-7AE37F480310}"/>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EC8E128-5325-4BDE-824A-338FE381A9C5}"/>
                </a:ext>
              </a:extLst>
            </p:cNvPr>
            <p:cNvGrpSpPr/>
            <p:nvPr/>
          </p:nvGrpSpPr>
          <p:grpSpPr>
            <a:xfrm>
              <a:off x="2916555" y="2652395"/>
              <a:ext cx="157480" cy="157480"/>
              <a:chOff x="2916555" y="2652395"/>
              <a:chExt cx="157480" cy="157480"/>
            </a:xfrm>
          </p:grpSpPr>
          <p:cxnSp>
            <p:nvCxnSpPr>
              <p:cNvPr id="76" name="直接连接符 75">
                <a:extLst>
                  <a:ext uri="{FF2B5EF4-FFF2-40B4-BE49-F238E27FC236}">
                    <a16:creationId xmlns:a16="http://schemas.microsoft.com/office/drawing/2014/main" id="{4DD41E73-B7BE-4FF8-95B4-CD4F72F09E9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A8FC9B-5391-47AB-BF85-2BA875EB3E6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B3B5F542-C237-41E0-A324-DA88E3286EC7}"/>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C39E9FA-04DF-426A-B99E-24F746B72341}"/>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E0F071-193D-4CF6-864E-8EB937BE083E}"/>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D759974-2851-48F0-A7D0-86C3BE632FD9}"/>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A9DEC5F-21F2-48F3-ACE4-B5B546E56008}"/>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04CFB004-A9CE-4A33-9EFC-AD15F3D6C761}"/>
                </a:ext>
              </a:extLst>
            </p:cNvPr>
            <p:cNvGrpSpPr/>
            <p:nvPr/>
          </p:nvGrpSpPr>
          <p:grpSpPr>
            <a:xfrm>
              <a:off x="3373755" y="3180715"/>
              <a:ext cx="157480" cy="157480"/>
              <a:chOff x="2916555" y="2652395"/>
              <a:chExt cx="157480" cy="157480"/>
            </a:xfrm>
          </p:grpSpPr>
          <p:cxnSp>
            <p:nvCxnSpPr>
              <p:cNvPr id="74" name="直接连接符 73">
                <a:extLst>
                  <a:ext uri="{FF2B5EF4-FFF2-40B4-BE49-F238E27FC236}">
                    <a16:creationId xmlns:a16="http://schemas.microsoft.com/office/drawing/2014/main" id="{6655AABA-9D35-430C-8E19-CCA9099422BF}"/>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E50C3E8-0539-4594-A07C-5C068E2F937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6B57E6CB-1902-4E0E-93CF-283310ECE8AB}"/>
                </a:ext>
              </a:extLst>
            </p:cNvPr>
            <p:cNvGrpSpPr/>
            <p:nvPr/>
          </p:nvGrpSpPr>
          <p:grpSpPr>
            <a:xfrm>
              <a:off x="2283079" y="2918911"/>
              <a:ext cx="157480" cy="157480"/>
              <a:chOff x="2916555" y="2652395"/>
              <a:chExt cx="157480" cy="157480"/>
            </a:xfrm>
          </p:grpSpPr>
          <p:cxnSp>
            <p:nvCxnSpPr>
              <p:cNvPr id="72" name="直接连接符 71">
                <a:extLst>
                  <a:ext uri="{FF2B5EF4-FFF2-40B4-BE49-F238E27FC236}">
                    <a16:creationId xmlns:a16="http://schemas.microsoft.com/office/drawing/2014/main" id="{8CC89BAD-F305-40C1-AD83-66DC468CE58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D1F6208-9D55-4760-853C-D94AF51F02C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7E4DB66-2648-4299-B487-65C5FBE44B7D}"/>
                </a:ext>
              </a:extLst>
            </p:cNvPr>
            <p:cNvGrpSpPr/>
            <p:nvPr/>
          </p:nvGrpSpPr>
          <p:grpSpPr>
            <a:xfrm>
              <a:off x="1612519" y="3713400"/>
              <a:ext cx="157480" cy="157480"/>
              <a:chOff x="2916555" y="2652395"/>
              <a:chExt cx="157480" cy="157480"/>
            </a:xfrm>
          </p:grpSpPr>
          <p:cxnSp>
            <p:nvCxnSpPr>
              <p:cNvPr id="70" name="直接连接符 69">
                <a:extLst>
                  <a:ext uri="{FF2B5EF4-FFF2-40B4-BE49-F238E27FC236}">
                    <a16:creationId xmlns:a16="http://schemas.microsoft.com/office/drawing/2014/main" id="{54D139C5-D1BF-40E9-8C3E-A4B44530047E}"/>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6C4ED97-4729-46D1-90C9-578A001C65EB}"/>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6248F67-DFCC-4106-B259-FF8A70CC5416}"/>
                </a:ext>
              </a:extLst>
            </p:cNvPr>
            <p:cNvGrpSpPr/>
            <p:nvPr/>
          </p:nvGrpSpPr>
          <p:grpSpPr>
            <a:xfrm>
              <a:off x="1685544" y="4467081"/>
              <a:ext cx="157480" cy="157480"/>
              <a:chOff x="2916555" y="2652395"/>
              <a:chExt cx="157480" cy="157480"/>
            </a:xfrm>
          </p:grpSpPr>
          <p:cxnSp>
            <p:nvCxnSpPr>
              <p:cNvPr id="68" name="直接连接符 67">
                <a:extLst>
                  <a:ext uri="{FF2B5EF4-FFF2-40B4-BE49-F238E27FC236}">
                    <a16:creationId xmlns:a16="http://schemas.microsoft.com/office/drawing/2014/main" id="{69FD0FDA-2EC0-49CF-8D9C-74A8D333A3C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21E8F0C-9B36-4593-BACA-EFA64BE5C3B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78" name="文本框 77">
            <a:extLst>
              <a:ext uri="{FF2B5EF4-FFF2-40B4-BE49-F238E27FC236}">
                <a16:creationId xmlns:a16="http://schemas.microsoft.com/office/drawing/2014/main" id="{E0773AA1-6A26-46D5-A1EC-F1356FEF92C8}"/>
              </a:ext>
            </a:extLst>
          </p:cNvPr>
          <p:cNvSpPr txBox="1"/>
          <p:nvPr/>
        </p:nvSpPr>
        <p:spPr>
          <a:xfrm>
            <a:off x="8277086" y="295438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79" name="文本框 78">
            <a:extLst>
              <a:ext uri="{FF2B5EF4-FFF2-40B4-BE49-F238E27FC236}">
                <a16:creationId xmlns:a16="http://schemas.microsoft.com/office/drawing/2014/main" id="{D3A5F053-0FDC-46C6-BA16-A2E58F522BBF}"/>
              </a:ext>
            </a:extLst>
          </p:cNvPr>
          <p:cNvSpPr txBox="1"/>
          <p:nvPr/>
        </p:nvSpPr>
        <p:spPr>
          <a:xfrm>
            <a:off x="8973242" y="262482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0" name="文本框 79">
            <a:extLst>
              <a:ext uri="{FF2B5EF4-FFF2-40B4-BE49-F238E27FC236}">
                <a16:creationId xmlns:a16="http://schemas.microsoft.com/office/drawing/2014/main" id="{13EEBF92-C912-42BA-86D0-C780DB68663F}"/>
              </a:ext>
            </a:extLst>
          </p:cNvPr>
          <p:cNvSpPr txBox="1"/>
          <p:nvPr/>
        </p:nvSpPr>
        <p:spPr>
          <a:xfrm>
            <a:off x="9441726" y="315373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1" name="文本框 80">
            <a:extLst>
              <a:ext uri="{FF2B5EF4-FFF2-40B4-BE49-F238E27FC236}">
                <a16:creationId xmlns:a16="http://schemas.microsoft.com/office/drawing/2014/main" id="{9B0AD880-7DCF-4E1B-82F4-70E90E0918CD}"/>
              </a:ext>
            </a:extLst>
          </p:cNvPr>
          <p:cNvSpPr txBox="1"/>
          <p:nvPr/>
        </p:nvSpPr>
        <p:spPr>
          <a:xfrm>
            <a:off x="9810349" y="287028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2" name="文本框 81">
            <a:extLst>
              <a:ext uri="{FF2B5EF4-FFF2-40B4-BE49-F238E27FC236}">
                <a16:creationId xmlns:a16="http://schemas.microsoft.com/office/drawing/2014/main" id="{91A4E54E-8E8C-4ADD-A1C1-94A5ED1C08E0}"/>
              </a:ext>
            </a:extLst>
          </p:cNvPr>
          <p:cNvSpPr txBox="1"/>
          <p:nvPr/>
        </p:nvSpPr>
        <p:spPr>
          <a:xfrm>
            <a:off x="7681382" y="370937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3" name="文本框 82">
            <a:extLst>
              <a:ext uri="{FF2B5EF4-FFF2-40B4-BE49-F238E27FC236}">
                <a16:creationId xmlns:a16="http://schemas.microsoft.com/office/drawing/2014/main" id="{EE686EA8-15A2-4C2F-BB8F-1BBEEC0D0E53}"/>
              </a:ext>
            </a:extLst>
          </p:cNvPr>
          <p:cNvSpPr txBox="1"/>
          <p:nvPr/>
        </p:nvSpPr>
        <p:spPr>
          <a:xfrm>
            <a:off x="7794522" y="445851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4" name="文本框 83">
            <a:extLst>
              <a:ext uri="{FF2B5EF4-FFF2-40B4-BE49-F238E27FC236}">
                <a16:creationId xmlns:a16="http://schemas.microsoft.com/office/drawing/2014/main" id="{22B320C2-515E-48C1-8C58-6008F462BC13}"/>
              </a:ext>
            </a:extLst>
          </p:cNvPr>
          <p:cNvSpPr txBox="1"/>
          <p:nvPr/>
        </p:nvSpPr>
        <p:spPr>
          <a:xfrm>
            <a:off x="8343562" y="365778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5" name="文本框 84">
            <a:extLst>
              <a:ext uri="{FF2B5EF4-FFF2-40B4-BE49-F238E27FC236}">
                <a16:creationId xmlns:a16="http://schemas.microsoft.com/office/drawing/2014/main" id="{73B10934-F24D-49E5-A47A-EACF8FD82DF9}"/>
              </a:ext>
            </a:extLst>
          </p:cNvPr>
          <p:cNvSpPr txBox="1"/>
          <p:nvPr/>
        </p:nvSpPr>
        <p:spPr>
          <a:xfrm>
            <a:off x="9037534" y="375597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6" name="文本框 85">
            <a:extLst>
              <a:ext uri="{FF2B5EF4-FFF2-40B4-BE49-F238E27FC236}">
                <a16:creationId xmlns:a16="http://schemas.microsoft.com/office/drawing/2014/main" id="{24F63E0E-66EA-41B8-A5E4-CB380F59E505}"/>
              </a:ext>
            </a:extLst>
          </p:cNvPr>
          <p:cNvSpPr txBox="1"/>
          <p:nvPr/>
        </p:nvSpPr>
        <p:spPr>
          <a:xfrm>
            <a:off x="8787424" y="45970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7" name="文本框 86">
            <a:extLst>
              <a:ext uri="{FF2B5EF4-FFF2-40B4-BE49-F238E27FC236}">
                <a16:creationId xmlns:a16="http://schemas.microsoft.com/office/drawing/2014/main" id="{648D0746-2683-42FB-9440-C184541AADC4}"/>
              </a:ext>
            </a:extLst>
          </p:cNvPr>
          <p:cNvSpPr txBox="1"/>
          <p:nvPr/>
        </p:nvSpPr>
        <p:spPr>
          <a:xfrm>
            <a:off x="9827917" y="448382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 name="箭头: 右 7">
            <a:extLst>
              <a:ext uri="{FF2B5EF4-FFF2-40B4-BE49-F238E27FC236}">
                <a16:creationId xmlns:a16="http://schemas.microsoft.com/office/drawing/2014/main" id="{7C2A164E-2E92-4581-AA35-FF25AF7BCE10}"/>
              </a:ext>
            </a:extLst>
          </p:cNvPr>
          <p:cNvSpPr/>
          <p:nvPr/>
        </p:nvSpPr>
        <p:spPr>
          <a:xfrm>
            <a:off x="4519888" y="3128684"/>
            <a:ext cx="2256364" cy="1104569"/>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8106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5CFEC606-F1AB-47E0-B884-C1B0B9D9498C}"/>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10" name="矩形 9">
            <a:extLst>
              <a:ext uri="{FF2B5EF4-FFF2-40B4-BE49-F238E27FC236}">
                <a16:creationId xmlns:a16="http://schemas.microsoft.com/office/drawing/2014/main" id="{1B1EC96E-AD4B-48EE-9B11-9847C6204D2C}"/>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矩形 27">
            <a:extLst>
              <a:ext uri="{FF2B5EF4-FFF2-40B4-BE49-F238E27FC236}">
                <a16:creationId xmlns:a16="http://schemas.microsoft.com/office/drawing/2014/main" id="{32AB13EE-9D4F-4186-A064-E9794B1D719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矩形 28">
            <a:extLst>
              <a:ext uri="{FF2B5EF4-FFF2-40B4-BE49-F238E27FC236}">
                <a16:creationId xmlns:a16="http://schemas.microsoft.com/office/drawing/2014/main" id="{0B4E2F30-B647-4BD8-AC0F-C4EEF90CA530}"/>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文本框 12">
            <a:extLst>
              <a:ext uri="{FF2B5EF4-FFF2-40B4-BE49-F238E27FC236}">
                <a16:creationId xmlns:a16="http://schemas.microsoft.com/office/drawing/2014/main" id="{96EAEAEE-C401-4E16-81E3-DC14C44685C2}"/>
              </a:ext>
            </a:extLst>
          </p:cNvPr>
          <p:cNvSpPr txBox="1"/>
          <p:nvPr/>
        </p:nvSpPr>
        <p:spPr>
          <a:xfrm>
            <a:off x="0" y="906262"/>
            <a:ext cx="11784850" cy="825419"/>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回顾一下</a:t>
            </a:r>
            <a:r>
              <a:rPr lang="zh-CN" altLang="en-US" sz="3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线性</a:t>
            </a:r>
            <a:r>
              <a:rPr lang="zh-CN" altLang="en-US" sz="2800" b="1" dirty="0">
                <a:solidFill>
                  <a:srgbClr val="12488E"/>
                </a:solidFill>
                <a:latin typeface="微软雅黑" panose="020B0503020204020204" pitchFamily="34" charset="-122"/>
                <a:ea typeface="微软雅黑" panose="020B0503020204020204" pitchFamily="34" charset="-122"/>
                <a:cs typeface="Times New Roman" panose="02020603050405020304" pitchFamily="18" charset="0"/>
              </a:rPr>
              <a:t>回归和</a:t>
            </a:r>
            <a:r>
              <a:rPr lang="zh-CN" altLang="en-US" sz="3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神经网络</a:t>
            </a:r>
            <a:endParaRPr lang="en-US" altLang="zh-CN" sz="3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5AAD072-8D8B-4D12-B3C9-982F3F480476}"/>
                  </a:ext>
                </a:extLst>
              </p:cNvPr>
              <p:cNvSpPr/>
              <p:nvPr/>
            </p:nvSpPr>
            <p:spPr>
              <a:xfrm>
                <a:off x="905781" y="2465639"/>
                <a:ext cx="4524669" cy="461665"/>
              </a:xfrm>
              <a:prstGeom prst="rect">
                <a:avLst/>
              </a:prstGeom>
            </p:spPr>
            <p:txBody>
              <a:bodyPr wrap="square">
                <a:spAutoFit/>
              </a:bodyPr>
              <a:lstStyle/>
              <a:p>
                <a14:m>
                  <m:oMath xmlns:m="http://schemas.openxmlformats.org/officeDocument/2006/math">
                    <m:sSub>
                      <m:sSubPr>
                        <m:ctrlPr>
                          <a:rPr kumimoji="1" lang="en-US" altLang="zh-CN" sz="2400" i="1" dirty="0" smtClean="0">
                            <a:latin typeface="Cambria Math" panose="02040503050406030204" pitchFamily="18" charset="0"/>
                          </a:rPr>
                        </m:ctrlPr>
                      </m:sSubPr>
                      <m:e>
                        <m:r>
                          <a:rPr kumimoji="1" lang="en-US" altLang="zh-CN" sz="2400" b="0" i="1" dirty="0" smtClean="0">
                            <a:latin typeface="Cambria Math" charset="0"/>
                          </a:rPr>
                          <m:t>h</m:t>
                        </m:r>
                      </m:e>
                      <m:sub>
                        <m:r>
                          <a:rPr kumimoji="1" lang="en-US" altLang="zh-CN" sz="2400" i="1" dirty="0" smtClean="0">
                            <a:latin typeface="Cambria Math" charset="0"/>
                            <a:ea typeface="Cambria Math" charset="0"/>
                            <a:cs typeface="Cambria Math" charset="0"/>
                          </a:rPr>
                          <m:t>𝜃</m:t>
                        </m:r>
                      </m:sub>
                    </m:sSub>
                    <m:d>
                      <m:dPr>
                        <m:ctrlPr>
                          <a:rPr kumimoji="1" lang="mr-IN" altLang="zh-CN" sz="2400" i="1" dirty="0" smtClean="0">
                            <a:latin typeface="Cambria Math" panose="02040503050406030204" pitchFamily="18" charset="0"/>
                          </a:rPr>
                        </m:ctrlPr>
                      </m:dPr>
                      <m:e>
                        <m:r>
                          <m:rPr>
                            <m:sty m:val="p"/>
                          </m:rPr>
                          <a:rPr kumimoji="1" lang="en-US" altLang="zh-CN" sz="2400" i="1" dirty="0">
                            <a:latin typeface="Cambria Math" panose="02040503050406030204" pitchFamily="18" charset="0"/>
                          </a:rPr>
                          <m:t>X</m:t>
                        </m:r>
                      </m:e>
                    </m:d>
                    <m:r>
                      <a:rPr kumimoji="1" lang="en-US" altLang="zh-CN" sz="2400" b="0" i="1" dirty="0" smtClean="0">
                        <a:latin typeface="Cambria Math" charset="0"/>
                      </a:rPr>
                      <m:t>=</m:t>
                    </m:r>
                    <m:sSub>
                      <m:sSubPr>
                        <m:ctrlPr>
                          <a:rPr kumimoji="1" lang="en-US" altLang="zh-CN" sz="2400" i="1" dirty="0">
                            <a:latin typeface="Cambria Math" panose="02040503050406030204" pitchFamily="18" charset="0"/>
                          </a:rPr>
                        </m:ctrlPr>
                      </m:sSubPr>
                      <m:e>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0</m:t>
                        </m:r>
                      </m:sub>
                    </m:sSub>
                  </m:oMath>
                </a14:m>
                <a:r>
                  <a:rPr kumimoji="1" lang="en-US" altLang="zh-CN"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rPr>
                          <m:t>+</m:t>
                        </m:r>
                        <m:r>
                          <a:rPr kumimoji="1" lang="zh-CN" altLang="en-US" sz="2400" b="0" i="1" dirty="0" smtClean="0">
                            <a:latin typeface="Cambria Math" charset="0"/>
                          </a:rPr>
                          <m:t> </m:t>
                        </m:r>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1</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ea typeface="Cambria Math" charset="0"/>
                            <a:cs typeface="Cambria Math" charset="0"/>
                          </a:rPr>
                          <m:t>𝑥</m:t>
                        </m:r>
                      </m:e>
                      <m:sub>
                        <m:r>
                          <a:rPr kumimoji="1" lang="en-US" altLang="zh-CN" sz="2400" b="0" i="1" dirty="0" smtClean="0">
                            <a:latin typeface="Cambria Math" charset="0"/>
                            <a:ea typeface="Cambria Math" charset="0"/>
                            <a:cs typeface="Cambria Math" charset="0"/>
                          </a:rPr>
                          <m:t>1</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rPr>
                          <m:t>+…+</m:t>
                        </m:r>
                        <m:r>
                          <a:rPr kumimoji="1" lang="zh-CN" altLang="en-US" sz="2400" b="0" i="1" dirty="0" smtClean="0">
                            <a:latin typeface="Cambria Math" charset="0"/>
                          </a:rPr>
                          <m:t> </m:t>
                        </m:r>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𝑛</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ea typeface="Cambria Math" charset="0"/>
                            <a:cs typeface="Cambria Math" charset="0"/>
                          </a:rPr>
                          <m:t>𝑥</m:t>
                        </m:r>
                      </m:e>
                      <m:sub>
                        <m:r>
                          <a:rPr kumimoji="1" lang="en-US" altLang="zh-CN" sz="2400" b="0" i="1" dirty="0" smtClean="0">
                            <a:latin typeface="Cambria Math" charset="0"/>
                            <a:ea typeface="Cambria Math" charset="0"/>
                            <a:cs typeface="Cambria Math" charset="0"/>
                          </a:rPr>
                          <m:t>𝑛</m:t>
                        </m:r>
                      </m:sub>
                    </m:sSub>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4" name="矩形 13">
                <a:extLst>
                  <a:ext uri="{FF2B5EF4-FFF2-40B4-BE49-F238E27FC236}">
                    <a16:creationId xmlns:a16="http://schemas.microsoft.com/office/drawing/2014/main" id="{65AAD072-8D8B-4D12-B3C9-982F3F480476}"/>
                  </a:ext>
                </a:extLst>
              </p:cNvPr>
              <p:cNvSpPr>
                <a:spLocks noRot="1" noChangeAspect="1" noMove="1" noResize="1" noEditPoints="1" noAdjustHandles="1" noChangeArrowheads="1" noChangeShapeType="1" noTextEdit="1"/>
              </p:cNvSpPr>
              <p:nvPr/>
            </p:nvSpPr>
            <p:spPr>
              <a:xfrm>
                <a:off x="905781" y="2465639"/>
                <a:ext cx="4524669" cy="461665"/>
              </a:xfrm>
              <a:prstGeom prst="rect">
                <a:avLst/>
              </a:prstGeom>
              <a:blipFill>
                <a:blip r:embed="rId8"/>
                <a:stretch>
                  <a:fillRect l="-404" b="-394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3745E42-33DA-4154-A4CB-E481D7E1BDFA}"/>
              </a:ext>
            </a:extLst>
          </p:cNvPr>
          <p:cNvSpPr txBox="1"/>
          <p:nvPr/>
        </p:nvSpPr>
        <p:spPr>
          <a:xfrm>
            <a:off x="371356" y="3469032"/>
            <a:ext cx="5724644"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二者是否有共性？导致存在共同的缺陷？</a:t>
            </a:r>
          </a:p>
        </p:txBody>
      </p:sp>
      <p:pic>
        <p:nvPicPr>
          <p:cNvPr id="17" name="图片 16">
            <a:extLst>
              <a:ext uri="{FF2B5EF4-FFF2-40B4-BE49-F238E27FC236}">
                <a16:creationId xmlns:a16="http://schemas.microsoft.com/office/drawing/2014/main" id="{F5875674-75E7-42D3-A670-161495204EB2}"/>
              </a:ext>
            </a:extLst>
          </p:cNvPr>
          <p:cNvPicPr>
            <a:picLocks noChangeAspect="1"/>
          </p:cNvPicPr>
          <p:nvPr/>
        </p:nvPicPr>
        <p:blipFill>
          <a:blip r:embed="rId9"/>
          <a:stretch>
            <a:fillRect/>
          </a:stretch>
        </p:blipFill>
        <p:spPr>
          <a:xfrm>
            <a:off x="7088263" y="1318971"/>
            <a:ext cx="4898858" cy="2755002"/>
          </a:xfrm>
          <a:prstGeom prst="rect">
            <a:avLst/>
          </a:prstGeom>
        </p:spPr>
      </p:pic>
    </p:spTree>
    <p:custDataLst>
      <p:tags r:id="rId1"/>
    </p:custDataLst>
    <p:extLst>
      <p:ext uri="{BB962C8B-B14F-4D97-AF65-F5344CB8AC3E}">
        <p14:creationId xmlns:p14="http://schemas.microsoft.com/office/powerpoint/2010/main" val="1614490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3DC40DE9-D4F2-4D9B-891B-0EFB419C96DD}"/>
              </a:ext>
            </a:extLst>
          </p:cNvPr>
          <p:cNvGrpSpPr/>
          <p:nvPr/>
        </p:nvGrpSpPr>
        <p:grpSpPr>
          <a:xfrm>
            <a:off x="7649590" y="2389903"/>
            <a:ext cx="3056314" cy="3054004"/>
            <a:chOff x="1038167" y="2285077"/>
            <a:chExt cx="3056314" cy="3054004"/>
          </a:xfrm>
        </p:grpSpPr>
        <p:sp>
          <p:nvSpPr>
            <p:cNvPr id="57" name="矩形 56">
              <a:extLst>
                <a:ext uri="{FF2B5EF4-FFF2-40B4-BE49-F238E27FC236}">
                  <a16:creationId xmlns:a16="http://schemas.microsoft.com/office/drawing/2014/main" id="{DDBF9512-5438-494D-90F4-7AE37F480310}"/>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EC8E128-5325-4BDE-824A-338FE381A9C5}"/>
                </a:ext>
              </a:extLst>
            </p:cNvPr>
            <p:cNvGrpSpPr/>
            <p:nvPr/>
          </p:nvGrpSpPr>
          <p:grpSpPr>
            <a:xfrm>
              <a:off x="2916555" y="2652395"/>
              <a:ext cx="157480" cy="157480"/>
              <a:chOff x="2916555" y="2652395"/>
              <a:chExt cx="157480" cy="157480"/>
            </a:xfrm>
          </p:grpSpPr>
          <p:cxnSp>
            <p:nvCxnSpPr>
              <p:cNvPr id="76" name="直接连接符 75">
                <a:extLst>
                  <a:ext uri="{FF2B5EF4-FFF2-40B4-BE49-F238E27FC236}">
                    <a16:creationId xmlns:a16="http://schemas.microsoft.com/office/drawing/2014/main" id="{4DD41E73-B7BE-4FF8-95B4-CD4F72F09E9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A8FC9B-5391-47AB-BF85-2BA875EB3E6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B3B5F542-C237-41E0-A324-DA88E3286EC7}"/>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C39E9FA-04DF-426A-B99E-24F746B72341}"/>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E0F071-193D-4CF6-864E-8EB937BE083E}"/>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D759974-2851-48F0-A7D0-86C3BE632FD9}"/>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A9DEC5F-21F2-48F3-ACE4-B5B546E56008}"/>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04CFB004-A9CE-4A33-9EFC-AD15F3D6C761}"/>
                </a:ext>
              </a:extLst>
            </p:cNvPr>
            <p:cNvGrpSpPr/>
            <p:nvPr/>
          </p:nvGrpSpPr>
          <p:grpSpPr>
            <a:xfrm>
              <a:off x="3373755" y="3180715"/>
              <a:ext cx="157480" cy="157480"/>
              <a:chOff x="2916555" y="2652395"/>
              <a:chExt cx="157480" cy="157480"/>
            </a:xfrm>
          </p:grpSpPr>
          <p:cxnSp>
            <p:nvCxnSpPr>
              <p:cNvPr id="74" name="直接连接符 73">
                <a:extLst>
                  <a:ext uri="{FF2B5EF4-FFF2-40B4-BE49-F238E27FC236}">
                    <a16:creationId xmlns:a16="http://schemas.microsoft.com/office/drawing/2014/main" id="{6655AABA-9D35-430C-8E19-CCA9099422BF}"/>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E50C3E8-0539-4594-A07C-5C068E2F937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6B57E6CB-1902-4E0E-93CF-283310ECE8AB}"/>
                </a:ext>
              </a:extLst>
            </p:cNvPr>
            <p:cNvGrpSpPr/>
            <p:nvPr/>
          </p:nvGrpSpPr>
          <p:grpSpPr>
            <a:xfrm>
              <a:off x="2283079" y="2918911"/>
              <a:ext cx="157480" cy="157480"/>
              <a:chOff x="2916555" y="2652395"/>
              <a:chExt cx="157480" cy="157480"/>
            </a:xfrm>
          </p:grpSpPr>
          <p:cxnSp>
            <p:nvCxnSpPr>
              <p:cNvPr id="72" name="直接连接符 71">
                <a:extLst>
                  <a:ext uri="{FF2B5EF4-FFF2-40B4-BE49-F238E27FC236}">
                    <a16:creationId xmlns:a16="http://schemas.microsoft.com/office/drawing/2014/main" id="{8CC89BAD-F305-40C1-AD83-66DC468CE58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D1F6208-9D55-4760-853C-D94AF51F02C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7E4DB66-2648-4299-B487-65C5FBE44B7D}"/>
                </a:ext>
              </a:extLst>
            </p:cNvPr>
            <p:cNvGrpSpPr/>
            <p:nvPr/>
          </p:nvGrpSpPr>
          <p:grpSpPr>
            <a:xfrm>
              <a:off x="1612519" y="3713400"/>
              <a:ext cx="157480" cy="157480"/>
              <a:chOff x="2916555" y="2652395"/>
              <a:chExt cx="157480" cy="157480"/>
            </a:xfrm>
          </p:grpSpPr>
          <p:cxnSp>
            <p:nvCxnSpPr>
              <p:cNvPr id="70" name="直接连接符 69">
                <a:extLst>
                  <a:ext uri="{FF2B5EF4-FFF2-40B4-BE49-F238E27FC236}">
                    <a16:creationId xmlns:a16="http://schemas.microsoft.com/office/drawing/2014/main" id="{54D139C5-D1BF-40E9-8C3E-A4B44530047E}"/>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6C4ED97-4729-46D1-90C9-578A001C65EB}"/>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6248F67-DFCC-4106-B259-FF8A70CC5416}"/>
                </a:ext>
              </a:extLst>
            </p:cNvPr>
            <p:cNvGrpSpPr/>
            <p:nvPr/>
          </p:nvGrpSpPr>
          <p:grpSpPr>
            <a:xfrm>
              <a:off x="1685544" y="4467081"/>
              <a:ext cx="157480" cy="157480"/>
              <a:chOff x="2916555" y="2652395"/>
              <a:chExt cx="157480" cy="157480"/>
            </a:xfrm>
          </p:grpSpPr>
          <p:cxnSp>
            <p:nvCxnSpPr>
              <p:cNvPr id="68" name="直接连接符 67">
                <a:extLst>
                  <a:ext uri="{FF2B5EF4-FFF2-40B4-BE49-F238E27FC236}">
                    <a16:creationId xmlns:a16="http://schemas.microsoft.com/office/drawing/2014/main" id="{69FD0FDA-2EC0-49CF-8D9C-74A8D333A3C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21E8F0C-9B36-4593-BACA-EFA64BE5C3B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78" name="文本框 77">
            <a:extLst>
              <a:ext uri="{FF2B5EF4-FFF2-40B4-BE49-F238E27FC236}">
                <a16:creationId xmlns:a16="http://schemas.microsoft.com/office/drawing/2014/main" id="{E0773AA1-6A26-46D5-A1EC-F1356FEF92C8}"/>
              </a:ext>
            </a:extLst>
          </p:cNvPr>
          <p:cNvSpPr txBox="1"/>
          <p:nvPr/>
        </p:nvSpPr>
        <p:spPr>
          <a:xfrm>
            <a:off x="8277086" y="295438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79" name="文本框 78">
            <a:extLst>
              <a:ext uri="{FF2B5EF4-FFF2-40B4-BE49-F238E27FC236}">
                <a16:creationId xmlns:a16="http://schemas.microsoft.com/office/drawing/2014/main" id="{D3A5F053-0FDC-46C6-BA16-A2E58F522BBF}"/>
              </a:ext>
            </a:extLst>
          </p:cNvPr>
          <p:cNvSpPr txBox="1"/>
          <p:nvPr/>
        </p:nvSpPr>
        <p:spPr>
          <a:xfrm>
            <a:off x="8973242" y="262482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0" name="文本框 79">
            <a:extLst>
              <a:ext uri="{FF2B5EF4-FFF2-40B4-BE49-F238E27FC236}">
                <a16:creationId xmlns:a16="http://schemas.microsoft.com/office/drawing/2014/main" id="{13EEBF92-C912-42BA-86D0-C780DB68663F}"/>
              </a:ext>
            </a:extLst>
          </p:cNvPr>
          <p:cNvSpPr txBox="1"/>
          <p:nvPr/>
        </p:nvSpPr>
        <p:spPr>
          <a:xfrm>
            <a:off x="9441726" y="315373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1" name="文本框 80">
            <a:extLst>
              <a:ext uri="{FF2B5EF4-FFF2-40B4-BE49-F238E27FC236}">
                <a16:creationId xmlns:a16="http://schemas.microsoft.com/office/drawing/2014/main" id="{9B0AD880-7DCF-4E1B-82F4-70E90E0918CD}"/>
              </a:ext>
            </a:extLst>
          </p:cNvPr>
          <p:cNvSpPr txBox="1"/>
          <p:nvPr/>
        </p:nvSpPr>
        <p:spPr>
          <a:xfrm>
            <a:off x="9810349" y="287028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2" name="文本框 81">
            <a:extLst>
              <a:ext uri="{FF2B5EF4-FFF2-40B4-BE49-F238E27FC236}">
                <a16:creationId xmlns:a16="http://schemas.microsoft.com/office/drawing/2014/main" id="{91A4E54E-8E8C-4ADD-A1C1-94A5ED1C08E0}"/>
              </a:ext>
            </a:extLst>
          </p:cNvPr>
          <p:cNvSpPr txBox="1"/>
          <p:nvPr/>
        </p:nvSpPr>
        <p:spPr>
          <a:xfrm>
            <a:off x="7681382" y="370937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3" name="文本框 82">
            <a:extLst>
              <a:ext uri="{FF2B5EF4-FFF2-40B4-BE49-F238E27FC236}">
                <a16:creationId xmlns:a16="http://schemas.microsoft.com/office/drawing/2014/main" id="{EE686EA8-15A2-4C2F-BB8F-1BBEEC0D0E53}"/>
              </a:ext>
            </a:extLst>
          </p:cNvPr>
          <p:cNvSpPr txBox="1"/>
          <p:nvPr/>
        </p:nvSpPr>
        <p:spPr>
          <a:xfrm>
            <a:off x="7794522" y="445851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4" name="文本框 83">
            <a:extLst>
              <a:ext uri="{FF2B5EF4-FFF2-40B4-BE49-F238E27FC236}">
                <a16:creationId xmlns:a16="http://schemas.microsoft.com/office/drawing/2014/main" id="{22B320C2-515E-48C1-8C58-6008F462BC13}"/>
              </a:ext>
            </a:extLst>
          </p:cNvPr>
          <p:cNvSpPr txBox="1"/>
          <p:nvPr/>
        </p:nvSpPr>
        <p:spPr>
          <a:xfrm>
            <a:off x="8343562" y="365778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5" name="文本框 84">
            <a:extLst>
              <a:ext uri="{FF2B5EF4-FFF2-40B4-BE49-F238E27FC236}">
                <a16:creationId xmlns:a16="http://schemas.microsoft.com/office/drawing/2014/main" id="{73B10934-F24D-49E5-A47A-EACF8FD82DF9}"/>
              </a:ext>
            </a:extLst>
          </p:cNvPr>
          <p:cNvSpPr txBox="1"/>
          <p:nvPr/>
        </p:nvSpPr>
        <p:spPr>
          <a:xfrm>
            <a:off x="9037534" y="375597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6" name="文本框 85">
            <a:extLst>
              <a:ext uri="{FF2B5EF4-FFF2-40B4-BE49-F238E27FC236}">
                <a16:creationId xmlns:a16="http://schemas.microsoft.com/office/drawing/2014/main" id="{24F63E0E-66EA-41B8-A5E4-CB380F59E505}"/>
              </a:ext>
            </a:extLst>
          </p:cNvPr>
          <p:cNvSpPr txBox="1"/>
          <p:nvPr/>
        </p:nvSpPr>
        <p:spPr>
          <a:xfrm>
            <a:off x="8787424" y="45970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7" name="文本框 86">
            <a:extLst>
              <a:ext uri="{FF2B5EF4-FFF2-40B4-BE49-F238E27FC236}">
                <a16:creationId xmlns:a16="http://schemas.microsoft.com/office/drawing/2014/main" id="{648D0746-2683-42FB-9440-C184541AADC4}"/>
              </a:ext>
            </a:extLst>
          </p:cNvPr>
          <p:cNvSpPr txBox="1"/>
          <p:nvPr/>
        </p:nvSpPr>
        <p:spPr>
          <a:xfrm>
            <a:off x="9827917" y="448382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FCC45BE-190F-414D-91EC-CCEDF4D4166B}"/>
                  </a:ext>
                </a:extLst>
              </p:cNvPr>
              <p:cNvSpPr txBox="1"/>
              <p:nvPr/>
            </p:nvSpPr>
            <p:spPr>
              <a:xfrm>
                <a:off x="3289727" y="2343418"/>
                <a:ext cx="3570738" cy="1289905"/>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基于此样本权重，</a:t>
                </a:r>
                <a:endParaRPr lang="en-US" altLang="zh-CN" b="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训练得到第二个分类器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88" name="文本框 87">
                <a:extLst>
                  <a:ext uri="{FF2B5EF4-FFF2-40B4-BE49-F238E27FC236}">
                    <a16:creationId xmlns:a16="http://schemas.microsoft.com/office/drawing/2014/main" id="{6FCC45BE-190F-414D-91EC-CCEDF4D4166B}"/>
                  </a:ext>
                </a:extLst>
              </p:cNvPr>
              <p:cNvSpPr txBox="1">
                <a:spLocks noRot="1" noChangeAspect="1" noMove="1" noResize="1" noEditPoints="1" noAdjustHandles="1" noChangeArrowheads="1" noChangeShapeType="1" noTextEdit="1"/>
              </p:cNvSpPr>
              <p:nvPr/>
            </p:nvSpPr>
            <p:spPr>
              <a:xfrm>
                <a:off x="3289727" y="2343418"/>
                <a:ext cx="3570738" cy="1289905"/>
              </a:xfrm>
              <a:prstGeom prst="rect">
                <a:avLst/>
              </a:prstGeom>
              <a:blipFill>
                <a:blip r:embed="rId9"/>
                <a:stretch>
                  <a:fillRect l="-1538" b="-6604"/>
                </a:stretch>
              </a:blipFill>
            </p:spPr>
            <p:txBody>
              <a:bodyPr/>
              <a:lstStyle/>
              <a:p>
                <a:r>
                  <a:rPr lang="zh-CN" altLang="en-US">
                    <a:noFill/>
                  </a:rPr>
                  <a:t> </a:t>
                </a:r>
              </a:p>
            </p:txBody>
          </p:sp>
        </mc:Fallback>
      </mc:AlternateContent>
      <p:cxnSp>
        <p:nvCxnSpPr>
          <p:cNvPr id="89" name="直接连接符 88">
            <a:extLst>
              <a:ext uri="{FF2B5EF4-FFF2-40B4-BE49-F238E27FC236}">
                <a16:creationId xmlns:a16="http://schemas.microsoft.com/office/drawing/2014/main" id="{EE3760B8-4C00-4287-9D76-BFB13958F584}"/>
              </a:ext>
            </a:extLst>
          </p:cNvPr>
          <p:cNvCxnSpPr/>
          <p:nvPr/>
        </p:nvCxnSpPr>
        <p:spPr>
          <a:xfrm>
            <a:off x="10236368" y="2392491"/>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03522F67-1957-4B35-AB56-F64FDA41DAF1}"/>
                  </a:ext>
                </a:extLst>
              </p:cNvPr>
              <p:cNvSpPr txBox="1"/>
              <p:nvPr/>
            </p:nvSpPr>
            <p:spPr>
              <a:xfrm>
                <a:off x="9861631" y="5436774"/>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90" name="文本框 89">
                <a:extLst>
                  <a:ext uri="{FF2B5EF4-FFF2-40B4-BE49-F238E27FC236}">
                    <a16:creationId xmlns:a16="http://schemas.microsoft.com/office/drawing/2014/main" id="{03522F67-1957-4B35-AB56-F64FDA41DAF1}"/>
                  </a:ext>
                </a:extLst>
              </p:cNvPr>
              <p:cNvSpPr txBox="1">
                <a:spLocks noRot="1" noChangeAspect="1" noMove="1" noResize="1" noEditPoints="1" noAdjustHandles="1" noChangeArrowheads="1" noChangeShapeType="1" noTextEdit="1"/>
              </p:cNvSpPr>
              <p:nvPr/>
            </p:nvSpPr>
            <p:spPr>
              <a:xfrm>
                <a:off x="9861631" y="5436774"/>
                <a:ext cx="749474" cy="507831"/>
              </a:xfrm>
              <a:prstGeom prst="rect">
                <a:avLst/>
              </a:prstGeom>
              <a:blipFill>
                <a:blip r:embed="rId10"/>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733550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3DC40DE9-D4F2-4D9B-891B-0EFB419C96DD}"/>
              </a:ext>
            </a:extLst>
          </p:cNvPr>
          <p:cNvGrpSpPr/>
          <p:nvPr/>
        </p:nvGrpSpPr>
        <p:grpSpPr>
          <a:xfrm>
            <a:off x="7649590" y="2389903"/>
            <a:ext cx="3056314" cy="3054004"/>
            <a:chOff x="1038167" y="2285077"/>
            <a:chExt cx="3056314" cy="3054004"/>
          </a:xfrm>
        </p:grpSpPr>
        <p:sp>
          <p:nvSpPr>
            <p:cNvPr id="57" name="矩形 56">
              <a:extLst>
                <a:ext uri="{FF2B5EF4-FFF2-40B4-BE49-F238E27FC236}">
                  <a16:creationId xmlns:a16="http://schemas.microsoft.com/office/drawing/2014/main" id="{DDBF9512-5438-494D-90F4-7AE37F480310}"/>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EC8E128-5325-4BDE-824A-338FE381A9C5}"/>
                </a:ext>
              </a:extLst>
            </p:cNvPr>
            <p:cNvGrpSpPr/>
            <p:nvPr/>
          </p:nvGrpSpPr>
          <p:grpSpPr>
            <a:xfrm>
              <a:off x="2916555" y="2652395"/>
              <a:ext cx="157480" cy="157480"/>
              <a:chOff x="2916555" y="2652395"/>
              <a:chExt cx="157480" cy="157480"/>
            </a:xfrm>
          </p:grpSpPr>
          <p:cxnSp>
            <p:nvCxnSpPr>
              <p:cNvPr id="76" name="直接连接符 75">
                <a:extLst>
                  <a:ext uri="{FF2B5EF4-FFF2-40B4-BE49-F238E27FC236}">
                    <a16:creationId xmlns:a16="http://schemas.microsoft.com/office/drawing/2014/main" id="{4DD41E73-B7BE-4FF8-95B4-CD4F72F09E9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A8FC9B-5391-47AB-BF85-2BA875EB3E6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B3B5F542-C237-41E0-A324-DA88E3286EC7}"/>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C39E9FA-04DF-426A-B99E-24F746B72341}"/>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E0F071-193D-4CF6-864E-8EB937BE083E}"/>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D759974-2851-48F0-A7D0-86C3BE632FD9}"/>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A9DEC5F-21F2-48F3-ACE4-B5B546E56008}"/>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04CFB004-A9CE-4A33-9EFC-AD15F3D6C761}"/>
                </a:ext>
              </a:extLst>
            </p:cNvPr>
            <p:cNvGrpSpPr/>
            <p:nvPr/>
          </p:nvGrpSpPr>
          <p:grpSpPr>
            <a:xfrm>
              <a:off x="3373755" y="3180715"/>
              <a:ext cx="157480" cy="157480"/>
              <a:chOff x="2916555" y="2652395"/>
              <a:chExt cx="157480" cy="157480"/>
            </a:xfrm>
          </p:grpSpPr>
          <p:cxnSp>
            <p:nvCxnSpPr>
              <p:cNvPr id="74" name="直接连接符 73">
                <a:extLst>
                  <a:ext uri="{FF2B5EF4-FFF2-40B4-BE49-F238E27FC236}">
                    <a16:creationId xmlns:a16="http://schemas.microsoft.com/office/drawing/2014/main" id="{6655AABA-9D35-430C-8E19-CCA9099422BF}"/>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E50C3E8-0539-4594-A07C-5C068E2F937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6B57E6CB-1902-4E0E-93CF-283310ECE8AB}"/>
                </a:ext>
              </a:extLst>
            </p:cNvPr>
            <p:cNvGrpSpPr/>
            <p:nvPr/>
          </p:nvGrpSpPr>
          <p:grpSpPr>
            <a:xfrm>
              <a:off x="2283079" y="2918911"/>
              <a:ext cx="157480" cy="157480"/>
              <a:chOff x="2916555" y="2652395"/>
              <a:chExt cx="157480" cy="157480"/>
            </a:xfrm>
          </p:grpSpPr>
          <p:cxnSp>
            <p:nvCxnSpPr>
              <p:cNvPr id="72" name="直接连接符 71">
                <a:extLst>
                  <a:ext uri="{FF2B5EF4-FFF2-40B4-BE49-F238E27FC236}">
                    <a16:creationId xmlns:a16="http://schemas.microsoft.com/office/drawing/2014/main" id="{8CC89BAD-F305-40C1-AD83-66DC468CE58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D1F6208-9D55-4760-853C-D94AF51F02C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7E4DB66-2648-4299-B487-65C5FBE44B7D}"/>
                </a:ext>
              </a:extLst>
            </p:cNvPr>
            <p:cNvGrpSpPr/>
            <p:nvPr/>
          </p:nvGrpSpPr>
          <p:grpSpPr>
            <a:xfrm>
              <a:off x="1612519" y="3713400"/>
              <a:ext cx="157480" cy="157480"/>
              <a:chOff x="2916555" y="2652395"/>
              <a:chExt cx="157480" cy="157480"/>
            </a:xfrm>
          </p:grpSpPr>
          <p:cxnSp>
            <p:nvCxnSpPr>
              <p:cNvPr id="70" name="直接连接符 69">
                <a:extLst>
                  <a:ext uri="{FF2B5EF4-FFF2-40B4-BE49-F238E27FC236}">
                    <a16:creationId xmlns:a16="http://schemas.microsoft.com/office/drawing/2014/main" id="{54D139C5-D1BF-40E9-8C3E-A4B44530047E}"/>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6C4ED97-4729-46D1-90C9-578A001C65EB}"/>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6248F67-DFCC-4106-B259-FF8A70CC5416}"/>
                </a:ext>
              </a:extLst>
            </p:cNvPr>
            <p:cNvGrpSpPr/>
            <p:nvPr/>
          </p:nvGrpSpPr>
          <p:grpSpPr>
            <a:xfrm>
              <a:off x="1685544" y="4467081"/>
              <a:ext cx="157480" cy="157480"/>
              <a:chOff x="2916555" y="2652395"/>
              <a:chExt cx="157480" cy="157480"/>
            </a:xfrm>
          </p:grpSpPr>
          <p:cxnSp>
            <p:nvCxnSpPr>
              <p:cNvPr id="68" name="直接连接符 67">
                <a:extLst>
                  <a:ext uri="{FF2B5EF4-FFF2-40B4-BE49-F238E27FC236}">
                    <a16:creationId xmlns:a16="http://schemas.microsoft.com/office/drawing/2014/main" id="{69FD0FDA-2EC0-49CF-8D9C-74A8D333A3C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21E8F0C-9B36-4593-BACA-EFA64BE5C3B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78" name="文本框 77">
            <a:extLst>
              <a:ext uri="{FF2B5EF4-FFF2-40B4-BE49-F238E27FC236}">
                <a16:creationId xmlns:a16="http://schemas.microsoft.com/office/drawing/2014/main" id="{E0773AA1-6A26-46D5-A1EC-F1356FEF92C8}"/>
              </a:ext>
            </a:extLst>
          </p:cNvPr>
          <p:cNvSpPr txBox="1"/>
          <p:nvPr/>
        </p:nvSpPr>
        <p:spPr>
          <a:xfrm>
            <a:off x="8277086" y="295438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79" name="文本框 78">
            <a:extLst>
              <a:ext uri="{FF2B5EF4-FFF2-40B4-BE49-F238E27FC236}">
                <a16:creationId xmlns:a16="http://schemas.microsoft.com/office/drawing/2014/main" id="{D3A5F053-0FDC-46C6-BA16-A2E58F522BBF}"/>
              </a:ext>
            </a:extLst>
          </p:cNvPr>
          <p:cNvSpPr txBox="1"/>
          <p:nvPr/>
        </p:nvSpPr>
        <p:spPr>
          <a:xfrm>
            <a:off x="8973242" y="262482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0" name="文本框 79">
            <a:extLst>
              <a:ext uri="{FF2B5EF4-FFF2-40B4-BE49-F238E27FC236}">
                <a16:creationId xmlns:a16="http://schemas.microsoft.com/office/drawing/2014/main" id="{13EEBF92-C912-42BA-86D0-C780DB68663F}"/>
              </a:ext>
            </a:extLst>
          </p:cNvPr>
          <p:cNvSpPr txBox="1"/>
          <p:nvPr/>
        </p:nvSpPr>
        <p:spPr>
          <a:xfrm>
            <a:off x="9441726" y="315373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1" name="文本框 80">
            <a:extLst>
              <a:ext uri="{FF2B5EF4-FFF2-40B4-BE49-F238E27FC236}">
                <a16:creationId xmlns:a16="http://schemas.microsoft.com/office/drawing/2014/main" id="{9B0AD880-7DCF-4E1B-82F4-70E90E0918CD}"/>
              </a:ext>
            </a:extLst>
          </p:cNvPr>
          <p:cNvSpPr txBox="1"/>
          <p:nvPr/>
        </p:nvSpPr>
        <p:spPr>
          <a:xfrm>
            <a:off x="9810349" y="287028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2" name="文本框 81">
            <a:extLst>
              <a:ext uri="{FF2B5EF4-FFF2-40B4-BE49-F238E27FC236}">
                <a16:creationId xmlns:a16="http://schemas.microsoft.com/office/drawing/2014/main" id="{91A4E54E-8E8C-4ADD-A1C1-94A5ED1C08E0}"/>
              </a:ext>
            </a:extLst>
          </p:cNvPr>
          <p:cNvSpPr txBox="1"/>
          <p:nvPr/>
        </p:nvSpPr>
        <p:spPr>
          <a:xfrm>
            <a:off x="7681382" y="370937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3" name="文本框 82">
            <a:extLst>
              <a:ext uri="{FF2B5EF4-FFF2-40B4-BE49-F238E27FC236}">
                <a16:creationId xmlns:a16="http://schemas.microsoft.com/office/drawing/2014/main" id="{EE686EA8-15A2-4C2F-BB8F-1BBEEC0D0E53}"/>
              </a:ext>
            </a:extLst>
          </p:cNvPr>
          <p:cNvSpPr txBox="1"/>
          <p:nvPr/>
        </p:nvSpPr>
        <p:spPr>
          <a:xfrm>
            <a:off x="7794522" y="445851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4" name="文本框 83">
            <a:extLst>
              <a:ext uri="{FF2B5EF4-FFF2-40B4-BE49-F238E27FC236}">
                <a16:creationId xmlns:a16="http://schemas.microsoft.com/office/drawing/2014/main" id="{22B320C2-515E-48C1-8C58-6008F462BC13}"/>
              </a:ext>
            </a:extLst>
          </p:cNvPr>
          <p:cNvSpPr txBox="1"/>
          <p:nvPr/>
        </p:nvSpPr>
        <p:spPr>
          <a:xfrm>
            <a:off x="8343562" y="365778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5" name="文本框 84">
            <a:extLst>
              <a:ext uri="{FF2B5EF4-FFF2-40B4-BE49-F238E27FC236}">
                <a16:creationId xmlns:a16="http://schemas.microsoft.com/office/drawing/2014/main" id="{73B10934-F24D-49E5-A47A-EACF8FD82DF9}"/>
              </a:ext>
            </a:extLst>
          </p:cNvPr>
          <p:cNvSpPr txBox="1"/>
          <p:nvPr/>
        </p:nvSpPr>
        <p:spPr>
          <a:xfrm>
            <a:off x="9037534" y="375597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6" name="文本框 85">
            <a:extLst>
              <a:ext uri="{FF2B5EF4-FFF2-40B4-BE49-F238E27FC236}">
                <a16:creationId xmlns:a16="http://schemas.microsoft.com/office/drawing/2014/main" id="{24F63E0E-66EA-41B8-A5E4-CB380F59E505}"/>
              </a:ext>
            </a:extLst>
          </p:cNvPr>
          <p:cNvSpPr txBox="1"/>
          <p:nvPr/>
        </p:nvSpPr>
        <p:spPr>
          <a:xfrm>
            <a:off x="8787424" y="45970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7" name="文本框 86">
            <a:extLst>
              <a:ext uri="{FF2B5EF4-FFF2-40B4-BE49-F238E27FC236}">
                <a16:creationId xmlns:a16="http://schemas.microsoft.com/office/drawing/2014/main" id="{648D0746-2683-42FB-9440-C184541AADC4}"/>
              </a:ext>
            </a:extLst>
          </p:cNvPr>
          <p:cNvSpPr txBox="1"/>
          <p:nvPr/>
        </p:nvSpPr>
        <p:spPr>
          <a:xfrm>
            <a:off x="9827917" y="448382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FCC45BE-190F-414D-91EC-CCEDF4D4166B}"/>
                  </a:ext>
                </a:extLst>
              </p:cNvPr>
              <p:cNvSpPr txBox="1"/>
              <p:nvPr/>
            </p:nvSpPr>
            <p:spPr>
              <a:xfrm>
                <a:off x="3289727" y="2343418"/>
                <a:ext cx="3570738" cy="3782895"/>
              </a:xfrm>
              <a:prstGeom prst="rect">
                <a:avLst/>
              </a:prstGeom>
              <a:noFill/>
            </p:spPr>
            <p:txBody>
              <a:bodyPr wrap="square" rtlCol="0">
                <a:spAutoFit/>
              </a:bodyPr>
              <a:lstStyle/>
              <a:p>
                <a:pPr algn="just">
                  <a:lnSpc>
                    <a:spcPct val="150000"/>
                  </a:lnSpc>
                </a:pPr>
                <a:r>
                  <a:rPr lang="zh-CN" altLang="en-US" b="0" dirty="0">
                    <a:latin typeface="微软雅黑" panose="020B0503020204020204" pitchFamily="34" charset="-122"/>
                    <a:ea typeface="微软雅黑" panose="020B0503020204020204" pitchFamily="34" charset="-122"/>
                  </a:rPr>
                  <a:t>基于此样本权重，</a:t>
                </a:r>
                <a:endParaRPr lang="en-US" altLang="zh-CN" b="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训练得到第二个分类器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有 </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个样本分类错误，则根据其权重得到：</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=0.21</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=1.94</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=0.66</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88" name="文本框 87">
                <a:extLst>
                  <a:ext uri="{FF2B5EF4-FFF2-40B4-BE49-F238E27FC236}">
                    <a16:creationId xmlns:a16="http://schemas.microsoft.com/office/drawing/2014/main" id="{6FCC45BE-190F-414D-91EC-CCEDF4D4166B}"/>
                  </a:ext>
                </a:extLst>
              </p:cNvPr>
              <p:cNvSpPr txBox="1">
                <a:spLocks noRot="1" noChangeAspect="1" noMove="1" noResize="1" noEditPoints="1" noAdjustHandles="1" noChangeArrowheads="1" noChangeShapeType="1" noTextEdit="1"/>
              </p:cNvSpPr>
              <p:nvPr/>
            </p:nvSpPr>
            <p:spPr>
              <a:xfrm>
                <a:off x="3289727" y="2343418"/>
                <a:ext cx="3570738" cy="3782895"/>
              </a:xfrm>
              <a:prstGeom prst="rect">
                <a:avLst/>
              </a:prstGeom>
              <a:blipFill>
                <a:blip r:embed="rId9"/>
                <a:stretch>
                  <a:fillRect l="-1538" r="-1538" b="-1288"/>
                </a:stretch>
              </a:blipFill>
            </p:spPr>
            <p:txBody>
              <a:bodyPr/>
              <a:lstStyle/>
              <a:p>
                <a:r>
                  <a:rPr lang="zh-CN" altLang="en-US">
                    <a:noFill/>
                  </a:rPr>
                  <a:t> </a:t>
                </a:r>
              </a:p>
            </p:txBody>
          </p:sp>
        </mc:Fallback>
      </mc:AlternateContent>
      <p:cxnSp>
        <p:nvCxnSpPr>
          <p:cNvPr id="89" name="直接连接符 88">
            <a:extLst>
              <a:ext uri="{FF2B5EF4-FFF2-40B4-BE49-F238E27FC236}">
                <a16:creationId xmlns:a16="http://schemas.microsoft.com/office/drawing/2014/main" id="{EE3760B8-4C00-4287-9D76-BFB13958F584}"/>
              </a:ext>
            </a:extLst>
          </p:cNvPr>
          <p:cNvCxnSpPr/>
          <p:nvPr/>
        </p:nvCxnSpPr>
        <p:spPr>
          <a:xfrm>
            <a:off x="10236368" y="2392491"/>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03522F67-1957-4B35-AB56-F64FDA41DAF1}"/>
                  </a:ext>
                </a:extLst>
              </p:cNvPr>
              <p:cNvSpPr txBox="1"/>
              <p:nvPr/>
            </p:nvSpPr>
            <p:spPr>
              <a:xfrm>
                <a:off x="9861631" y="5436774"/>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90" name="文本框 89">
                <a:extLst>
                  <a:ext uri="{FF2B5EF4-FFF2-40B4-BE49-F238E27FC236}">
                    <a16:creationId xmlns:a16="http://schemas.microsoft.com/office/drawing/2014/main" id="{03522F67-1957-4B35-AB56-F64FDA41DAF1}"/>
                  </a:ext>
                </a:extLst>
              </p:cNvPr>
              <p:cNvSpPr txBox="1">
                <a:spLocks noRot="1" noChangeAspect="1" noMove="1" noResize="1" noEditPoints="1" noAdjustHandles="1" noChangeArrowheads="1" noChangeShapeType="1" noTextEdit="1"/>
              </p:cNvSpPr>
              <p:nvPr/>
            </p:nvSpPr>
            <p:spPr>
              <a:xfrm>
                <a:off x="9861631" y="5436774"/>
                <a:ext cx="749474" cy="507831"/>
              </a:xfrm>
              <a:prstGeom prst="rect">
                <a:avLst/>
              </a:prstGeom>
              <a:blipFill>
                <a:blip r:embed="rId10"/>
                <a:stretch>
                  <a:fillRect/>
                </a:stretch>
              </a:blipFill>
            </p:spPr>
            <p:txBody>
              <a:bodyPr/>
              <a:lstStyle/>
              <a:p>
                <a:r>
                  <a:rPr lang="zh-CN" altLang="en-US">
                    <a:noFill/>
                  </a:rPr>
                  <a:t> </a:t>
                </a:r>
              </a:p>
            </p:txBody>
          </p:sp>
        </mc:Fallback>
      </mc:AlternateContent>
      <p:sp>
        <p:nvSpPr>
          <p:cNvPr id="43" name="椭圆 42">
            <a:extLst>
              <a:ext uri="{FF2B5EF4-FFF2-40B4-BE49-F238E27FC236}">
                <a16:creationId xmlns:a16="http://schemas.microsoft.com/office/drawing/2014/main" id="{2ECA9567-3F2C-4436-8688-FC41C87ED8A9}"/>
              </a:ext>
            </a:extLst>
          </p:cNvPr>
          <p:cNvSpPr/>
          <p:nvPr/>
        </p:nvSpPr>
        <p:spPr>
          <a:xfrm>
            <a:off x="8400861" y="3678190"/>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505D6BD-143F-469D-9C68-504193752FAB}"/>
              </a:ext>
            </a:extLst>
          </p:cNvPr>
          <p:cNvSpPr/>
          <p:nvPr/>
        </p:nvSpPr>
        <p:spPr>
          <a:xfrm>
            <a:off x="9011298" y="3739757"/>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6C89BD-B6D2-4B01-A1D3-57DF970D87E6}"/>
              </a:ext>
            </a:extLst>
          </p:cNvPr>
          <p:cNvSpPr/>
          <p:nvPr/>
        </p:nvSpPr>
        <p:spPr>
          <a:xfrm>
            <a:off x="8717860" y="4640104"/>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21641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3DC40DE9-D4F2-4D9B-891B-0EFB419C96DD}"/>
              </a:ext>
            </a:extLst>
          </p:cNvPr>
          <p:cNvGrpSpPr/>
          <p:nvPr/>
        </p:nvGrpSpPr>
        <p:grpSpPr>
          <a:xfrm>
            <a:off x="7649590" y="2389903"/>
            <a:ext cx="3056314" cy="3054004"/>
            <a:chOff x="1038167" y="2285077"/>
            <a:chExt cx="3056314" cy="3054004"/>
          </a:xfrm>
        </p:grpSpPr>
        <p:sp>
          <p:nvSpPr>
            <p:cNvPr id="57" name="矩形 56">
              <a:extLst>
                <a:ext uri="{FF2B5EF4-FFF2-40B4-BE49-F238E27FC236}">
                  <a16:creationId xmlns:a16="http://schemas.microsoft.com/office/drawing/2014/main" id="{DDBF9512-5438-494D-90F4-7AE37F480310}"/>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5EC8E128-5325-4BDE-824A-338FE381A9C5}"/>
                </a:ext>
              </a:extLst>
            </p:cNvPr>
            <p:cNvGrpSpPr/>
            <p:nvPr/>
          </p:nvGrpSpPr>
          <p:grpSpPr>
            <a:xfrm>
              <a:off x="2916555" y="2652395"/>
              <a:ext cx="157480" cy="157480"/>
              <a:chOff x="2916555" y="2652395"/>
              <a:chExt cx="157480" cy="157480"/>
            </a:xfrm>
          </p:grpSpPr>
          <p:cxnSp>
            <p:nvCxnSpPr>
              <p:cNvPr id="76" name="直接连接符 75">
                <a:extLst>
                  <a:ext uri="{FF2B5EF4-FFF2-40B4-BE49-F238E27FC236}">
                    <a16:creationId xmlns:a16="http://schemas.microsoft.com/office/drawing/2014/main" id="{4DD41E73-B7BE-4FF8-95B4-CD4F72F09E9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A8FC9B-5391-47AB-BF85-2BA875EB3E6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B3B5F542-C237-41E0-A324-DA88E3286EC7}"/>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C39E9FA-04DF-426A-B99E-24F746B72341}"/>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E0F071-193D-4CF6-864E-8EB937BE083E}"/>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D759974-2851-48F0-A7D0-86C3BE632FD9}"/>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A9DEC5F-21F2-48F3-ACE4-B5B546E56008}"/>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04CFB004-A9CE-4A33-9EFC-AD15F3D6C761}"/>
                </a:ext>
              </a:extLst>
            </p:cNvPr>
            <p:cNvGrpSpPr/>
            <p:nvPr/>
          </p:nvGrpSpPr>
          <p:grpSpPr>
            <a:xfrm>
              <a:off x="3373755" y="3180715"/>
              <a:ext cx="157480" cy="157480"/>
              <a:chOff x="2916555" y="2652395"/>
              <a:chExt cx="157480" cy="157480"/>
            </a:xfrm>
          </p:grpSpPr>
          <p:cxnSp>
            <p:nvCxnSpPr>
              <p:cNvPr id="74" name="直接连接符 73">
                <a:extLst>
                  <a:ext uri="{FF2B5EF4-FFF2-40B4-BE49-F238E27FC236}">
                    <a16:creationId xmlns:a16="http://schemas.microsoft.com/office/drawing/2014/main" id="{6655AABA-9D35-430C-8E19-CCA9099422BF}"/>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E50C3E8-0539-4594-A07C-5C068E2F937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6B57E6CB-1902-4E0E-93CF-283310ECE8AB}"/>
                </a:ext>
              </a:extLst>
            </p:cNvPr>
            <p:cNvGrpSpPr/>
            <p:nvPr/>
          </p:nvGrpSpPr>
          <p:grpSpPr>
            <a:xfrm>
              <a:off x="2283079" y="2918911"/>
              <a:ext cx="157480" cy="157480"/>
              <a:chOff x="2916555" y="2652395"/>
              <a:chExt cx="157480" cy="157480"/>
            </a:xfrm>
          </p:grpSpPr>
          <p:cxnSp>
            <p:nvCxnSpPr>
              <p:cNvPr id="72" name="直接连接符 71">
                <a:extLst>
                  <a:ext uri="{FF2B5EF4-FFF2-40B4-BE49-F238E27FC236}">
                    <a16:creationId xmlns:a16="http://schemas.microsoft.com/office/drawing/2014/main" id="{8CC89BAD-F305-40C1-AD83-66DC468CE58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D1F6208-9D55-4760-853C-D94AF51F02C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67E4DB66-2648-4299-B487-65C5FBE44B7D}"/>
                </a:ext>
              </a:extLst>
            </p:cNvPr>
            <p:cNvGrpSpPr/>
            <p:nvPr/>
          </p:nvGrpSpPr>
          <p:grpSpPr>
            <a:xfrm>
              <a:off x="1612519" y="3713400"/>
              <a:ext cx="157480" cy="157480"/>
              <a:chOff x="2916555" y="2652395"/>
              <a:chExt cx="157480" cy="157480"/>
            </a:xfrm>
          </p:grpSpPr>
          <p:cxnSp>
            <p:nvCxnSpPr>
              <p:cNvPr id="70" name="直接连接符 69">
                <a:extLst>
                  <a:ext uri="{FF2B5EF4-FFF2-40B4-BE49-F238E27FC236}">
                    <a16:creationId xmlns:a16="http://schemas.microsoft.com/office/drawing/2014/main" id="{54D139C5-D1BF-40E9-8C3E-A4B44530047E}"/>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6C4ED97-4729-46D1-90C9-578A001C65EB}"/>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C6248F67-DFCC-4106-B259-FF8A70CC5416}"/>
                </a:ext>
              </a:extLst>
            </p:cNvPr>
            <p:cNvGrpSpPr/>
            <p:nvPr/>
          </p:nvGrpSpPr>
          <p:grpSpPr>
            <a:xfrm>
              <a:off x="1685544" y="4467081"/>
              <a:ext cx="157480" cy="157480"/>
              <a:chOff x="2916555" y="2652395"/>
              <a:chExt cx="157480" cy="157480"/>
            </a:xfrm>
          </p:grpSpPr>
          <p:cxnSp>
            <p:nvCxnSpPr>
              <p:cNvPr id="68" name="直接连接符 67">
                <a:extLst>
                  <a:ext uri="{FF2B5EF4-FFF2-40B4-BE49-F238E27FC236}">
                    <a16:creationId xmlns:a16="http://schemas.microsoft.com/office/drawing/2014/main" id="{69FD0FDA-2EC0-49CF-8D9C-74A8D333A3C7}"/>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21E8F0C-9B36-4593-BACA-EFA64BE5C3B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78" name="文本框 77">
            <a:extLst>
              <a:ext uri="{FF2B5EF4-FFF2-40B4-BE49-F238E27FC236}">
                <a16:creationId xmlns:a16="http://schemas.microsoft.com/office/drawing/2014/main" id="{E0773AA1-6A26-46D5-A1EC-F1356FEF92C8}"/>
              </a:ext>
            </a:extLst>
          </p:cNvPr>
          <p:cNvSpPr txBox="1"/>
          <p:nvPr/>
        </p:nvSpPr>
        <p:spPr>
          <a:xfrm>
            <a:off x="8277086" y="295438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79" name="文本框 78">
            <a:extLst>
              <a:ext uri="{FF2B5EF4-FFF2-40B4-BE49-F238E27FC236}">
                <a16:creationId xmlns:a16="http://schemas.microsoft.com/office/drawing/2014/main" id="{D3A5F053-0FDC-46C6-BA16-A2E58F522BBF}"/>
              </a:ext>
            </a:extLst>
          </p:cNvPr>
          <p:cNvSpPr txBox="1"/>
          <p:nvPr/>
        </p:nvSpPr>
        <p:spPr>
          <a:xfrm>
            <a:off x="8973242" y="262482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0" name="文本框 79">
            <a:extLst>
              <a:ext uri="{FF2B5EF4-FFF2-40B4-BE49-F238E27FC236}">
                <a16:creationId xmlns:a16="http://schemas.microsoft.com/office/drawing/2014/main" id="{13EEBF92-C912-42BA-86D0-C780DB68663F}"/>
              </a:ext>
            </a:extLst>
          </p:cNvPr>
          <p:cNvSpPr txBox="1"/>
          <p:nvPr/>
        </p:nvSpPr>
        <p:spPr>
          <a:xfrm>
            <a:off x="9441726" y="315373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1.53</a:t>
            </a:r>
          </a:p>
        </p:txBody>
      </p:sp>
      <p:sp>
        <p:nvSpPr>
          <p:cNvPr id="81" name="文本框 80">
            <a:extLst>
              <a:ext uri="{FF2B5EF4-FFF2-40B4-BE49-F238E27FC236}">
                <a16:creationId xmlns:a16="http://schemas.microsoft.com/office/drawing/2014/main" id="{9B0AD880-7DCF-4E1B-82F4-70E90E0918CD}"/>
              </a:ext>
            </a:extLst>
          </p:cNvPr>
          <p:cNvSpPr txBox="1"/>
          <p:nvPr/>
        </p:nvSpPr>
        <p:spPr>
          <a:xfrm>
            <a:off x="9810349" y="2870287"/>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2" name="文本框 81">
            <a:extLst>
              <a:ext uri="{FF2B5EF4-FFF2-40B4-BE49-F238E27FC236}">
                <a16:creationId xmlns:a16="http://schemas.microsoft.com/office/drawing/2014/main" id="{91A4E54E-8E8C-4ADD-A1C1-94A5ED1C08E0}"/>
              </a:ext>
            </a:extLst>
          </p:cNvPr>
          <p:cNvSpPr txBox="1"/>
          <p:nvPr/>
        </p:nvSpPr>
        <p:spPr>
          <a:xfrm>
            <a:off x="7681382" y="3709370"/>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3" name="文本框 82">
            <a:extLst>
              <a:ext uri="{FF2B5EF4-FFF2-40B4-BE49-F238E27FC236}">
                <a16:creationId xmlns:a16="http://schemas.microsoft.com/office/drawing/2014/main" id="{EE686EA8-15A2-4C2F-BB8F-1BBEEC0D0E53}"/>
              </a:ext>
            </a:extLst>
          </p:cNvPr>
          <p:cNvSpPr txBox="1"/>
          <p:nvPr/>
        </p:nvSpPr>
        <p:spPr>
          <a:xfrm>
            <a:off x="7794522" y="445851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4" name="文本框 83">
            <a:extLst>
              <a:ext uri="{FF2B5EF4-FFF2-40B4-BE49-F238E27FC236}">
                <a16:creationId xmlns:a16="http://schemas.microsoft.com/office/drawing/2014/main" id="{22B320C2-515E-48C1-8C58-6008F462BC13}"/>
              </a:ext>
            </a:extLst>
          </p:cNvPr>
          <p:cNvSpPr txBox="1"/>
          <p:nvPr/>
        </p:nvSpPr>
        <p:spPr>
          <a:xfrm>
            <a:off x="8343562" y="365778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5" name="文本框 84">
            <a:extLst>
              <a:ext uri="{FF2B5EF4-FFF2-40B4-BE49-F238E27FC236}">
                <a16:creationId xmlns:a16="http://schemas.microsoft.com/office/drawing/2014/main" id="{73B10934-F24D-49E5-A47A-EACF8FD82DF9}"/>
              </a:ext>
            </a:extLst>
          </p:cNvPr>
          <p:cNvSpPr txBox="1"/>
          <p:nvPr/>
        </p:nvSpPr>
        <p:spPr>
          <a:xfrm>
            <a:off x="9037534" y="3755976"/>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6" name="文本框 85">
            <a:extLst>
              <a:ext uri="{FF2B5EF4-FFF2-40B4-BE49-F238E27FC236}">
                <a16:creationId xmlns:a16="http://schemas.microsoft.com/office/drawing/2014/main" id="{24F63E0E-66EA-41B8-A5E4-CB380F59E505}"/>
              </a:ext>
            </a:extLst>
          </p:cNvPr>
          <p:cNvSpPr txBox="1"/>
          <p:nvPr/>
        </p:nvSpPr>
        <p:spPr>
          <a:xfrm>
            <a:off x="8787424" y="45970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p:sp>
        <p:nvSpPr>
          <p:cNvPr id="87" name="文本框 86">
            <a:extLst>
              <a:ext uri="{FF2B5EF4-FFF2-40B4-BE49-F238E27FC236}">
                <a16:creationId xmlns:a16="http://schemas.microsoft.com/office/drawing/2014/main" id="{648D0746-2683-42FB-9440-C184541AADC4}"/>
              </a:ext>
            </a:extLst>
          </p:cNvPr>
          <p:cNvSpPr txBox="1"/>
          <p:nvPr/>
        </p:nvSpPr>
        <p:spPr>
          <a:xfrm>
            <a:off x="9827917" y="4483825"/>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0.65</a:t>
            </a: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6FCC45BE-190F-414D-91EC-CCEDF4D4166B}"/>
                  </a:ext>
                </a:extLst>
              </p:cNvPr>
              <p:cNvSpPr txBox="1"/>
              <p:nvPr/>
            </p:nvSpPr>
            <p:spPr>
              <a:xfrm>
                <a:off x="5081325" y="4400784"/>
                <a:ext cx="1798276" cy="1289905"/>
              </a:xfrm>
              <a:prstGeom prst="rect">
                <a:avLst/>
              </a:prstGeom>
              <a:noFill/>
            </p:spPr>
            <p:txBody>
              <a:bodyPr wrap="square" rtlCol="0">
                <a:spAutoFit/>
              </a:bodyPr>
              <a:lstStyle/>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=0.21</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=1.94</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=0.66</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88" name="文本框 87">
                <a:extLst>
                  <a:ext uri="{FF2B5EF4-FFF2-40B4-BE49-F238E27FC236}">
                    <a16:creationId xmlns:a16="http://schemas.microsoft.com/office/drawing/2014/main" id="{6FCC45BE-190F-414D-91EC-CCEDF4D4166B}"/>
                  </a:ext>
                </a:extLst>
              </p:cNvPr>
              <p:cNvSpPr txBox="1">
                <a:spLocks noRot="1" noChangeAspect="1" noMove="1" noResize="1" noEditPoints="1" noAdjustHandles="1" noChangeArrowheads="1" noChangeShapeType="1" noTextEdit="1"/>
              </p:cNvSpPr>
              <p:nvPr/>
            </p:nvSpPr>
            <p:spPr>
              <a:xfrm>
                <a:off x="5081325" y="4400784"/>
                <a:ext cx="1798276" cy="1289905"/>
              </a:xfrm>
              <a:prstGeom prst="rect">
                <a:avLst/>
              </a:prstGeom>
              <a:blipFill>
                <a:blip r:embed="rId9"/>
                <a:stretch>
                  <a:fillRect l="-2712" b="-5660"/>
                </a:stretch>
              </a:blipFill>
            </p:spPr>
            <p:txBody>
              <a:bodyPr/>
              <a:lstStyle/>
              <a:p>
                <a:r>
                  <a:rPr lang="zh-CN" altLang="en-US">
                    <a:noFill/>
                  </a:rPr>
                  <a:t> </a:t>
                </a:r>
              </a:p>
            </p:txBody>
          </p:sp>
        </mc:Fallback>
      </mc:AlternateContent>
      <p:cxnSp>
        <p:nvCxnSpPr>
          <p:cNvPr id="89" name="直接连接符 88">
            <a:extLst>
              <a:ext uri="{FF2B5EF4-FFF2-40B4-BE49-F238E27FC236}">
                <a16:creationId xmlns:a16="http://schemas.microsoft.com/office/drawing/2014/main" id="{EE3760B8-4C00-4287-9D76-BFB13958F584}"/>
              </a:ext>
            </a:extLst>
          </p:cNvPr>
          <p:cNvCxnSpPr/>
          <p:nvPr/>
        </p:nvCxnSpPr>
        <p:spPr>
          <a:xfrm>
            <a:off x="10236368" y="2392491"/>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03522F67-1957-4B35-AB56-F64FDA41DAF1}"/>
                  </a:ext>
                </a:extLst>
              </p:cNvPr>
              <p:cNvSpPr txBox="1"/>
              <p:nvPr/>
            </p:nvSpPr>
            <p:spPr>
              <a:xfrm>
                <a:off x="9861631" y="5436774"/>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90" name="文本框 89">
                <a:extLst>
                  <a:ext uri="{FF2B5EF4-FFF2-40B4-BE49-F238E27FC236}">
                    <a16:creationId xmlns:a16="http://schemas.microsoft.com/office/drawing/2014/main" id="{03522F67-1957-4B35-AB56-F64FDA41DAF1}"/>
                  </a:ext>
                </a:extLst>
              </p:cNvPr>
              <p:cNvSpPr txBox="1">
                <a:spLocks noRot="1" noChangeAspect="1" noMove="1" noResize="1" noEditPoints="1" noAdjustHandles="1" noChangeArrowheads="1" noChangeShapeType="1" noTextEdit="1"/>
              </p:cNvSpPr>
              <p:nvPr/>
            </p:nvSpPr>
            <p:spPr>
              <a:xfrm>
                <a:off x="9861631" y="5436774"/>
                <a:ext cx="749474" cy="507831"/>
              </a:xfrm>
              <a:prstGeom prst="rect">
                <a:avLst/>
              </a:prstGeom>
              <a:blipFill>
                <a:blip r:embed="rId10"/>
                <a:stretch>
                  <a:fillRect/>
                </a:stretch>
              </a:blipFill>
            </p:spPr>
            <p:txBody>
              <a:bodyPr/>
              <a:lstStyle/>
              <a:p>
                <a:r>
                  <a:rPr lang="zh-CN" altLang="en-US">
                    <a:noFill/>
                  </a:rPr>
                  <a:t> </a:t>
                </a:r>
              </a:p>
            </p:txBody>
          </p:sp>
        </mc:Fallback>
      </mc:AlternateContent>
      <p:sp>
        <p:nvSpPr>
          <p:cNvPr id="43" name="椭圆 42">
            <a:extLst>
              <a:ext uri="{FF2B5EF4-FFF2-40B4-BE49-F238E27FC236}">
                <a16:creationId xmlns:a16="http://schemas.microsoft.com/office/drawing/2014/main" id="{2ECA9567-3F2C-4436-8688-FC41C87ED8A9}"/>
              </a:ext>
            </a:extLst>
          </p:cNvPr>
          <p:cNvSpPr/>
          <p:nvPr/>
        </p:nvSpPr>
        <p:spPr>
          <a:xfrm>
            <a:off x="8400861" y="3678190"/>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505D6BD-143F-469D-9C68-504193752FAB}"/>
              </a:ext>
            </a:extLst>
          </p:cNvPr>
          <p:cNvSpPr/>
          <p:nvPr/>
        </p:nvSpPr>
        <p:spPr>
          <a:xfrm>
            <a:off x="9011298" y="3739757"/>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6C89BD-B6D2-4B01-A1D3-57DF970D87E6}"/>
              </a:ext>
            </a:extLst>
          </p:cNvPr>
          <p:cNvSpPr/>
          <p:nvPr/>
        </p:nvSpPr>
        <p:spPr>
          <a:xfrm>
            <a:off x="8717860" y="4640104"/>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9141972D-2FF6-4C43-8AAF-CBFDE5CABC30}"/>
              </a:ext>
            </a:extLst>
          </p:cNvPr>
          <p:cNvSpPr/>
          <p:nvPr/>
        </p:nvSpPr>
        <p:spPr>
          <a:xfrm flipH="1">
            <a:off x="4519888" y="3128684"/>
            <a:ext cx="2256364" cy="1104569"/>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73D06301-93DE-4ACE-9349-FF53B5758CD7}"/>
              </a:ext>
            </a:extLst>
          </p:cNvPr>
          <p:cNvGrpSpPr/>
          <p:nvPr/>
        </p:nvGrpSpPr>
        <p:grpSpPr>
          <a:xfrm>
            <a:off x="578230" y="2378479"/>
            <a:ext cx="3056314" cy="3054004"/>
            <a:chOff x="1038167" y="2285077"/>
            <a:chExt cx="3056314" cy="3054004"/>
          </a:xfrm>
        </p:grpSpPr>
        <p:sp>
          <p:nvSpPr>
            <p:cNvPr id="50" name="矩形 49">
              <a:extLst>
                <a:ext uri="{FF2B5EF4-FFF2-40B4-BE49-F238E27FC236}">
                  <a16:creationId xmlns:a16="http://schemas.microsoft.com/office/drawing/2014/main" id="{6430EF89-99CB-4F81-B75D-D40ACCB6D1A2}"/>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1278ABB-3CF4-4ECE-91ED-C3E3D472D937}"/>
                </a:ext>
              </a:extLst>
            </p:cNvPr>
            <p:cNvGrpSpPr/>
            <p:nvPr/>
          </p:nvGrpSpPr>
          <p:grpSpPr>
            <a:xfrm>
              <a:off x="2916555" y="2652395"/>
              <a:ext cx="157480" cy="157480"/>
              <a:chOff x="2916555" y="2652395"/>
              <a:chExt cx="157480" cy="157480"/>
            </a:xfrm>
          </p:grpSpPr>
          <p:cxnSp>
            <p:nvCxnSpPr>
              <p:cNvPr id="104" name="直接连接符 103">
                <a:extLst>
                  <a:ext uri="{FF2B5EF4-FFF2-40B4-BE49-F238E27FC236}">
                    <a16:creationId xmlns:a16="http://schemas.microsoft.com/office/drawing/2014/main" id="{0E16F36A-A873-41B0-853B-FE34C718DC28}"/>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C851D1-38DB-46A6-921F-CA5C7CB8847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6594ABBA-32FE-4907-BDB3-E55A67F0D9D8}"/>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7415984-A740-4491-AE69-8BC5C6279542}"/>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D8C1F02-3139-4096-B8A5-99EACC32CBED}"/>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DE4FE07-166F-4B71-BCE7-0385CF17ED35}"/>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B98F676-4805-4D61-8489-A42446C49DDE}"/>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74FA6AC1-B6BE-41F3-954E-3A78DD04B308}"/>
                </a:ext>
              </a:extLst>
            </p:cNvPr>
            <p:cNvGrpSpPr/>
            <p:nvPr/>
          </p:nvGrpSpPr>
          <p:grpSpPr>
            <a:xfrm>
              <a:off x="3373755" y="3180715"/>
              <a:ext cx="157480" cy="157480"/>
              <a:chOff x="2916555" y="2652395"/>
              <a:chExt cx="157480" cy="157480"/>
            </a:xfrm>
          </p:grpSpPr>
          <p:cxnSp>
            <p:nvCxnSpPr>
              <p:cNvPr id="102" name="直接连接符 101">
                <a:extLst>
                  <a:ext uri="{FF2B5EF4-FFF2-40B4-BE49-F238E27FC236}">
                    <a16:creationId xmlns:a16="http://schemas.microsoft.com/office/drawing/2014/main" id="{538A6717-EC81-4F5E-846B-19E5B348C1D1}"/>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D9D7B64-673D-4685-BDC4-71A8E1634C3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9B684929-6127-4FA6-BDEE-19AF6C4AB2BA}"/>
                </a:ext>
              </a:extLst>
            </p:cNvPr>
            <p:cNvGrpSpPr/>
            <p:nvPr/>
          </p:nvGrpSpPr>
          <p:grpSpPr>
            <a:xfrm>
              <a:off x="2283079" y="2918911"/>
              <a:ext cx="157480" cy="157480"/>
              <a:chOff x="2916555" y="2652395"/>
              <a:chExt cx="157480" cy="157480"/>
            </a:xfrm>
          </p:grpSpPr>
          <p:cxnSp>
            <p:nvCxnSpPr>
              <p:cNvPr id="100" name="直接连接符 99">
                <a:extLst>
                  <a:ext uri="{FF2B5EF4-FFF2-40B4-BE49-F238E27FC236}">
                    <a16:creationId xmlns:a16="http://schemas.microsoft.com/office/drawing/2014/main" id="{502B189C-A421-4638-97CB-4E1FDC3F7A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88C25CF-8D5F-4C45-91CF-103AAC0C039D}"/>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CD7EBE77-8F68-4FC0-B780-E37581925227}"/>
                </a:ext>
              </a:extLst>
            </p:cNvPr>
            <p:cNvGrpSpPr/>
            <p:nvPr/>
          </p:nvGrpSpPr>
          <p:grpSpPr>
            <a:xfrm>
              <a:off x="1612519" y="3713400"/>
              <a:ext cx="157480" cy="157480"/>
              <a:chOff x="2916555" y="2652395"/>
              <a:chExt cx="157480" cy="157480"/>
            </a:xfrm>
          </p:grpSpPr>
          <p:cxnSp>
            <p:nvCxnSpPr>
              <p:cNvPr id="98" name="直接连接符 97">
                <a:extLst>
                  <a:ext uri="{FF2B5EF4-FFF2-40B4-BE49-F238E27FC236}">
                    <a16:creationId xmlns:a16="http://schemas.microsoft.com/office/drawing/2014/main" id="{9640BB92-1DED-40F8-B354-2633921C85B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64693FC-7BAB-465C-910C-5EA3211CC6C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120E012B-535A-490D-8430-6DC4D5ED4696}"/>
                </a:ext>
              </a:extLst>
            </p:cNvPr>
            <p:cNvGrpSpPr/>
            <p:nvPr/>
          </p:nvGrpSpPr>
          <p:grpSpPr>
            <a:xfrm>
              <a:off x="1685544" y="4467081"/>
              <a:ext cx="157480" cy="157480"/>
              <a:chOff x="2916555" y="2652395"/>
              <a:chExt cx="157480" cy="157480"/>
            </a:xfrm>
          </p:grpSpPr>
          <p:cxnSp>
            <p:nvCxnSpPr>
              <p:cNvPr id="96" name="直接连接符 95">
                <a:extLst>
                  <a:ext uri="{FF2B5EF4-FFF2-40B4-BE49-F238E27FC236}">
                    <a16:creationId xmlns:a16="http://schemas.microsoft.com/office/drawing/2014/main" id="{AEF28831-694C-48A9-AD70-C372B2DAF1C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48E9CCA-E85A-4D2E-97FE-6079F085672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106" name="文本框 105">
            <a:extLst>
              <a:ext uri="{FF2B5EF4-FFF2-40B4-BE49-F238E27FC236}">
                <a16:creationId xmlns:a16="http://schemas.microsoft.com/office/drawing/2014/main" id="{6B69264F-F170-4D3E-901E-8C0C42588DA5}"/>
              </a:ext>
            </a:extLst>
          </p:cNvPr>
          <p:cNvSpPr txBox="1"/>
          <p:nvPr/>
        </p:nvSpPr>
        <p:spPr>
          <a:xfrm>
            <a:off x="1205726" y="294295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7" name="文本框 106">
            <a:extLst>
              <a:ext uri="{FF2B5EF4-FFF2-40B4-BE49-F238E27FC236}">
                <a16:creationId xmlns:a16="http://schemas.microsoft.com/office/drawing/2014/main" id="{C608A098-1134-42D6-9FAE-ECC0BC74AA00}"/>
              </a:ext>
            </a:extLst>
          </p:cNvPr>
          <p:cNvSpPr txBox="1"/>
          <p:nvPr/>
        </p:nvSpPr>
        <p:spPr>
          <a:xfrm>
            <a:off x="1901882" y="2613397"/>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8" name="文本框 107">
            <a:extLst>
              <a:ext uri="{FF2B5EF4-FFF2-40B4-BE49-F238E27FC236}">
                <a16:creationId xmlns:a16="http://schemas.microsoft.com/office/drawing/2014/main" id="{78B3CA4C-01A7-4FB9-A5C8-ED1F41583964}"/>
              </a:ext>
            </a:extLst>
          </p:cNvPr>
          <p:cNvSpPr txBox="1"/>
          <p:nvPr/>
        </p:nvSpPr>
        <p:spPr>
          <a:xfrm>
            <a:off x="2370366" y="3142311"/>
            <a:ext cx="659925"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a:p>
            <a:pPr algn="ctr"/>
            <a:endParaRPr lang="en-US" altLang="zh-CN" b="0" dirty="0">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0579934E-3234-43C6-8EC6-C3BEBABDBE21}"/>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A03B3FF9-C126-4D9D-BDBB-E0F9ACA8EA76}"/>
              </a:ext>
            </a:extLst>
          </p:cNvPr>
          <p:cNvSpPr txBox="1"/>
          <p:nvPr/>
        </p:nvSpPr>
        <p:spPr>
          <a:xfrm>
            <a:off x="610022" y="369794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0.33</a:t>
            </a:r>
            <a:endParaRPr lang="en-US" altLang="zh-CN" b="0"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F7EFA39D-0BA1-4A94-8302-D6DC7D8D685A}"/>
              </a:ext>
            </a:extLst>
          </p:cNvPr>
          <p:cNvSpPr txBox="1"/>
          <p:nvPr/>
        </p:nvSpPr>
        <p:spPr>
          <a:xfrm>
            <a:off x="670294"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0.33</a:t>
            </a:r>
          </a:p>
        </p:txBody>
      </p:sp>
      <p:sp>
        <p:nvSpPr>
          <p:cNvPr id="112" name="文本框 111">
            <a:extLst>
              <a:ext uri="{FF2B5EF4-FFF2-40B4-BE49-F238E27FC236}">
                <a16:creationId xmlns:a16="http://schemas.microsoft.com/office/drawing/2014/main" id="{61B4006E-64A0-41B3-AD64-678CC0FC9431}"/>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3" name="文本框 112">
            <a:extLst>
              <a:ext uri="{FF2B5EF4-FFF2-40B4-BE49-F238E27FC236}">
                <a16:creationId xmlns:a16="http://schemas.microsoft.com/office/drawing/2014/main" id="{A57F5CB2-5581-4080-B2C2-D861606C02F2}"/>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4" name="文本框 113">
            <a:extLst>
              <a:ext uri="{FF2B5EF4-FFF2-40B4-BE49-F238E27FC236}">
                <a16:creationId xmlns:a16="http://schemas.microsoft.com/office/drawing/2014/main" id="{7DF94942-1442-4D1D-BA8D-62E3811DA5B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5" name="文本框 114">
            <a:extLst>
              <a:ext uri="{FF2B5EF4-FFF2-40B4-BE49-F238E27FC236}">
                <a16:creationId xmlns:a16="http://schemas.microsoft.com/office/drawing/2014/main" id="{29F4DB28-EBD9-4473-BFFE-0B9712D10DC9}"/>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968104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49" name="组合 48">
            <a:extLst>
              <a:ext uri="{FF2B5EF4-FFF2-40B4-BE49-F238E27FC236}">
                <a16:creationId xmlns:a16="http://schemas.microsoft.com/office/drawing/2014/main" id="{73D06301-93DE-4ACE-9349-FF53B5758CD7}"/>
              </a:ext>
            </a:extLst>
          </p:cNvPr>
          <p:cNvGrpSpPr/>
          <p:nvPr/>
        </p:nvGrpSpPr>
        <p:grpSpPr>
          <a:xfrm>
            <a:off x="578230" y="2378479"/>
            <a:ext cx="3056314" cy="3054004"/>
            <a:chOff x="1038167" y="2285077"/>
            <a:chExt cx="3056314" cy="3054004"/>
          </a:xfrm>
        </p:grpSpPr>
        <p:sp>
          <p:nvSpPr>
            <p:cNvPr id="50" name="矩形 49">
              <a:extLst>
                <a:ext uri="{FF2B5EF4-FFF2-40B4-BE49-F238E27FC236}">
                  <a16:creationId xmlns:a16="http://schemas.microsoft.com/office/drawing/2014/main" id="{6430EF89-99CB-4F81-B75D-D40ACCB6D1A2}"/>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1278ABB-3CF4-4ECE-91ED-C3E3D472D937}"/>
                </a:ext>
              </a:extLst>
            </p:cNvPr>
            <p:cNvGrpSpPr/>
            <p:nvPr/>
          </p:nvGrpSpPr>
          <p:grpSpPr>
            <a:xfrm>
              <a:off x="2916555" y="2652395"/>
              <a:ext cx="157480" cy="157480"/>
              <a:chOff x="2916555" y="2652395"/>
              <a:chExt cx="157480" cy="157480"/>
            </a:xfrm>
          </p:grpSpPr>
          <p:cxnSp>
            <p:nvCxnSpPr>
              <p:cNvPr id="104" name="直接连接符 103">
                <a:extLst>
                  <a:ext uri="{FF2B5EF4-FFF2-40B4-BE49-F238E27FC236}">
                    <a16:creationId xmlns:a16="http://schemas.microsoft.com/office/drawing/2014/main" id="{0E16F36A-A873-41B0-853B-FE34C718DC28}"/>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C851D1-38DB-46A6-921F-CA5C7CB8847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6594ABBA-32FE-4907-BDB3-E55A67F0D9D8}"/>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7415984-A740-4491-AE69-8BC5C6279542}"/>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D8C1F02-3139-4096-B8A5-99EACC32CBED}"/>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DE4FE07-166F-4B71-BCE7-0385CF17ED35}"/>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B98F676-4805-4D61-8489-A42446C49DDE}"/>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74FA6AC1-B6BE-41F3-954E-3A78DD04B308}"/>
                </a:ext>
              </a:extLst>
            </p:cNvPr>
            <p:cNvGrpSpPr/>
            <p:nvPr/>
          </p:nvGrpSpPr>
          <p:grpSpPr>
            <a:xfrm>
              <a:off x="3373755" y="3180715"/>
              <a:ext cx="157480" cy="157480"/>
              <a:chOff x="2916555" y="2652395"/>
              <a:chExt cx="157480" cy="157480"/>
            </a:xfrm>
          </p:grpSpPr>
          <p:cxnSp>
            <p:nvCxnSpPr>
              <p:cNvPr id="102" name="直接连接符 101">
                <a:extLst>
                  <a:ext uri="{FF2B5EF4-FFF2-40B4-BE49-F238E27FC236}">
                    <a16:creationId xmlns:a16="http://schemas.microsoft.com/office/drawing/2014/main" id="{538A6717-EC81-4F5E-846B-19E5B348C1D1}"/>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D9D7B64-673D-4685-BDC4-71A8E1634C3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9B684929-6127-4FA6-BDEE-19AF6C4AB2BA}"/>
                </a:ext>
              </a:extLst>
            </p:cNvPr>
            <p:cNvGrpSpPr/>
            <p:nvPr/>
          </p:nvGrpSpPr>
          <p:grpSpPr>
            <a:xfrm>
              <a:off x="2283079" y="2918911"/>
              <a:ext cx="157480" cy="157480"/>
              <a:chOff x="2916555" y="2652395"/>
              <a:chExt cx="157480" cy="157480"/>
            </a:xfrm>
          </p:grpSpPr>
          <p:cxnSp>
            <p:nvCxnSpPr>
              <p:cNvPr id="100" name="直接连接符 99">
                <a:extLst>
                  <a:ext uri="{FF2B5EF4-FFF2-40B4-BE49-F238E27FC236}">
                    <a16:creationId xmlns:a16="http://schemas.microsoft.com/office/drawing/2014/main" id="{502B189C-A421-4638-97CB-4E1FDC3F7A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88C25CF-8D5F-4C45-91CF-103AAC0C039D}"/>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CD7EBE77-8F68-4FC0-B780-E37581925227}"/>
                </a:ext>
              </a:extLst>
            </p:cNvPr>
            <p:cNvGrpSpPr/>
            <p:nvPr/>
          </p:nvGrpSpPr>
          <p:grpSpPr>
            <a:xfrm>
              <a:off x="1612519" y="3713400"/>
              <a:ext cx="157480" cy="157480"/>
              <a:chOff x="2916555" y="2652395"/>
              <a:chExt cx="157480" cy="157480"/>
            </a:xfrm>
          </p:grpSpPr>
          <p:cxnSp>
            <p:nvCxnSpPr>
              <p:cNvPr id="98" name="直接连接符 97">
                <a:extLst>
                  <a:ext uri="{FF2B5EF4-FFF2-40B4-BE49-F238E27FC236}">
                    <a16:creationId xmlns:a16="http://schemas.microsoft.com/office/drawing/2014/main" id="{9640BB92-1DED-40F8-B354-2633921C85B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64693FC-7BAB-465C-910C-5EA3211CC6C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120E012B-535A-490D-8430-6DC4D5ED4696}"/>
                </a:ext>
              </a:extLst>
            </p:cNvPr>
            <p:cNvGrpSpPr/>
            <p:nvPr/>
          </p:nvGrpSpPr>
          <p:grpSpPr>
            <a:xfrm>
              <a:off x="1685544" y="4467081"/>
              <a:ext cx="157480" cy="157480"/>
              <a:chOff x="2916555" y="2652395"/>
              <a:chExt cx="157480" cy="157480"/>
            </a:xfrm>
          </p:grpSpPr>
          <p:cxnSp>
            <p:nvCxnSpPr>
              <p:cNvPr id="96" name="直接连接符 95">
                <a:extLst>
                  <a:ext uri="{FF2B5EF4-FFF2-40B4-BE49-F238E27FC236}">
                    <a16:creationId xmlns:a16="http://schemas.microsoft.com/office/drawing/2014/main" id="{AEF28831-694C-48A9-AD70-C372B2DAF1C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48E9CCA-E85A-4D2E-97FE-6079F085672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106" name="文本框 105">
            <a:extLst>
              <a:ext uri="{FF2B5EF4-FFF2-40B4-BE49-F238E27FC236}">
                <a16:creationId xmlns:a16="http://schemas.microsoft.com/office/drawing/2014/main" id="{6B69264F-F170-4D3E-901E-8C0C42588DA5}"/>
              </a:ext>
            </a:extLst>
          </p:cNvPr>
          <p:cNvSpPr txBox="1"/>
          <p:nvPr/>
        </p:nvSpPr>
        <p:spPr>
          <a:xfrm>
            <a:off x="1205726" y="294295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7" name="文本框 106">
            <a:extLst>
              <a:ext uri="{FF2B5EF4-FFF2-40B4-BE49-F238E27FC236}">
                <a16:creationId xmlns:a16="http://schemas.microsoft.com/office/drawing/2014/main" id="{C608A098-1134-42D6-9FAE-ECC0BC74AA00}"/>
              </a:ext>
            </a:extLst>
          </p:cNvPr>
          <p:cNvSpPr txBox="1"/>
          <p:nvPr/>
        </p:nvSpPr>
        <p:spPr>
          <a:xfrm>
            <a:off x="1901882" y="2613397"/>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8" name="文本框 107">
            <a:extLst>
              <a:ext uri="{FF2B5EF4-FFF2-40B4-BE49-F238E27FC236}">
                <a16:creationId xmlns:a16="http://schemas.microsoft.com/office/drawing/2014/main" id="{78B3CA4C-01A7-4FB9-A5C8-ED1F41583964}"/>
              </a:ext>
            </a:extLst>
          </p:cNvPr>
          <p:cNvSpPr txBox="1"/>
          <p:nvPr/>
        </p:nvSpPr>
        <p:spPr>
          <a:xfrm>
            <a:off x="2370366" y="3142311"/>
            <a:ext cx="659925"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a:p>
            <a:pPr algn="ctr"/>
            <a:endParaRPr lang="en-US" altLang="zh-CN" b="0" dirty="0">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0579934E-3234-43C6-8EC6-C3BEBABDBE21}"/>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A03B3FF9-C126-4D9D-BDBB-E0F9ACA8EA76}"/>
              </a:ext>
            </a:extLst>
          </p:cNvPr>
          <p:cNvSpPr txBox="1"/>
          <p:nvPr/>
        </p:nvSpPr>
        <p:spPr>
          <a:xfrm>
            <a:off x="610022" y="369794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0.33</a:t>
            </a:r>
            <a:endParaRPr lang="en-US" altLang="zh-CN" b="0"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F7EFA39D-0BA1-4A94-8302-D6DC7D8D685A}"/>
              </a:ext>
            </a:extLst>
          </p:cNvPr>
          <p:cNvSpPr txBox="1"/>
          <p:nvPr/>
        </p:nvSpPr>
        <p:spPr>
          <a:xfrm>
            <a:off x="670294"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0.33</a:t>
            </a:r>
          </a:p>
        </p:txBody>
      </p:sp>
      <p:sp>
        <p:nvSpPr>
          <p:cNvPr id="112" name="文本框 111">
            <a:extLst>
              <a:ext uri="{FF2B5EF4-FFF2-40B4-BE49-F238E27FC236}">
                <a16:creationId xmlns:a16="http://schemas.microsoft.com/office/drawing/2014/main" id="{61B4006E-64A0-41B3-AD64-678CC0FC9431}"/>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3" name="文本框 112">
            <a:extLst>
              <a:ext uri="{FF2B5EF4-FFF2-40B4-BE49-F238E27FC236}">
                <a16:creationId xmlns:a16="http://schemas.microsoft.com/office/drawing/2014/main" id="{A57F5CB2-5581-4080-B2C2-D861606C02F2}"/>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4" name="文本框 113">
            <a:extLst>
              <a:ext uri="{FF2B5EF4-FFF2-40B4-BE49-F238E27FC236}">
                <a16:creationId xmlns:a16="http://schemas.microsoft.com/office/drawing/2014/main" id="{7DF94942-1442-4D1D-BA8D-62E3811DA5B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5" name="文本框 114">
            <a:extLst>
              <a:ext uri="{FF2B5EF4-FFF2-40B4-BE49-F238E27FC236}">
                <a16:creationId xmlns:a16="http://schemas.microsoft.com/office/drawing/2014/main" id="{29F4DB28-EBD9-4473-BFFE-0B9712D10DC9}"/>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17830CF-FAF5-4ECB-939B-D4A05CE368D8}"/>
                  </a:ext>
                </a:extLst>
              </p:cNvPr>
              <p:cNvSpPr txBox="1"/>
              <p:nvPr/>
            </p:nvSpPr>
            <p:spPr>
              <a:xfrm>
                <a:off x="4392911" y="2523821"/>
                <a:ext cx="6843512" cy="1289905"/>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基于此，</a:t>
                </a:r>
                <a:endParaRPr lang="en-US" altLang="zh-CN" b="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训练得到第三个分类器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6" name="文本框 115">
                <a:extLst>
                  <a:ext uri="{FF2B5EF4-FFF2-40B4-BE49-F238E27FC236}">
                    <a16:creationId xmlns:a16="http://schemas.microsoft.com/office/drawing/2014/main" id="{417830CF-FAF5-4ECB-939B-D4A05CE368D8}"/>
                  </a:ext>
                </a:extLst>
              </p:cNvPr>
              <p:cNvSpPr txBox="1">
                <a:spLocks noRot="1" noChangeAspect="1" noMove="1" noResize="1" noEditPoints="1" noAdjustHandles="1" noChangeArrowheads="1" noChangeShapeType="1" noTextEdit="1"/>
              </p:cNvSpPr>
              <p:nvPr/>
            </p:nvSpPr>
            <p:spPr>
              <a:xfrm>
                <a:off x="4392911" y="2523821"/>
                <a:ext cx="6843512" cy="1289905"/>
              </a:xfrm>
              <a:prstGeom prst="rect">
                <a:avLst/>
              </a:prstGeom>
              <a:blipFill>
                <a:blip r:embed="rId9"/>
                <a:stretch>
                  <a:fillRect l="-802" b="-6604"/>
                </a:stretch>
              </a:blipFill>
            </p:spPr>
            <p:txBody>
              <a:bodyPr/>
              <a:lstStyle/>
              <a:p>
                <a:r>
                  <a:rPr lang="zh-CN" altLang="en-US">
                    <a:noFill/>
                  </a:rPr>
                  <a:t> </a:t>
                </a:r>
              </a:p>
            </p:txBody>
          </p:sp>
        </mc:Fallback>
      </mc:AlternateContent>
      <p:cxnSp>
        <p:nvCxnSpPr>
          <p:cNvPr id="117" name="直接连接符 116">
            <a:extLst>
              <a:ext uri="{FF2B5EF4-FFF2-40B4-BE49-F238E27FC236}">
                <a16:creationId xmlns:a16="http://schemas.microsoft.com/office/drawing/2014/main" id="{E3C5C9CF-5BCB-4D16-9F05-14F5B8812E60}"/>
              </a:ext>
            </a:extLst>
          </p:cNvPr>
          <p:cNvCxnSpPr>
            <a:cxnSpLocks/>
          </p:cNvCxnSpPr>
          <p:nvPr/>
        </p:nvCxnSpPr>
        <p:spPr>
          <a:xfrm rot="16200000">
            <a:off x="2117702" y="194749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2A81224E-9B4D-4D63-AC3D-C8624ECD5888}"/>
                  </a:ext>
                </a:extLst>
              </p:cNvPr>
              <p:cNvSpPr txBox="1"/>
              <p:nvPr/>
            </p:nvSpPr>
            <p:spPr>
              <a:xfrm>
                <a:off x="-92636" y="3142311"/>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18" name="文本框 117">
                <a:extLst>
                  <a:ext uri="{FF2B5EF4-FFF2-40B4-BE49-F238E27FC236}">
                    <a16:creationId xmlns:a16="http://schemas.microsoft.com/office/drawing/2014/main" id="{2A81224E-9B4D-4D63-AC3D-C8624ECD5888}"/>
                  </a:ext>
                </a:extLst>
              </p:cNvPr>
              <p:cNvSpPr txBox="1">
                <a:spLocks noRot="1" noChangeAspect="1" noMove="1" noResize="1" noEditPoints="1" noAdjustHandles="1" noChangeArrowheads="1" noChangeShapeType="1" noTextEdit="1"/>
              </p:cNvSpPr>
              <p:nvPr/>
            </p:nvSpPr>
            <p:spPr>
              <a:xfrm>
                <a:off x="-92636" y="3142311"/>
                <a:ext cx="749474" cy="507831"/>
              </a:xfrm>
              <a:prstGeom prst="rect">
                <a:avLst/>
              </a:prstGeom>
              <a:blipFill>
                <a:blip r:embed="rId10"/>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160380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p:grpSp>
        <p:nvGrpSpPr>
          <p:cNvPr id="49" name="组合 48">
            <a:extLst>
              <a:ext uri="{FF2B5EF4-FFF2-40B4-BE49-F238E27FC236}">
                <a16:creationId xmlns:a16="http://schemas.microsoft.com/office/drawing/2014/main" id="{73D06301-93DE-4ACE-9349-FF53B5758CD7}"/>
              </a:ext>
            </a:extLst>
          </p:cNvPr>
          <p:cNvGrpSpPr/>
          <p:nvPr/>
        </p:nvGrpSpPr>
        <p:grpSpPr>
          <a:xfrm>
            <a:off x="578230" y="2378479"/>
            <a:ext cx="3056314" cy="3054004"/>
            <a:chOff x="1038167" y="2285077"/>
            <a:chExt cx="3056314" cy="3054004"/>
          </a:xfrm>
        </p:grpSpPr>
        <p:sp>
          <p:nvSpPr>
            <p:cNvPr id="50" name="矩形 49">
              <a:extLst>
                <a:ext uri="{FF2B5EF4-FFF2-40B4-BE49-F238E27FC236}">
                  <a16:creationId xmlns:a16="http://schemas.microsoft.com/office/drawing/2014/main" id="{6430EF89-99CB-4F81-B75D-D40ACCB6D1A2}"/>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1278ABB-3CF4-4ECE-91ED-C3E3D472D937}"/>
                </a:ext>
              </a:extLst>
            </p:cNvPr>
            <p:cNvGrpSpPr/>
            <p:nvPr/>
          </p:nvGrpSpPr>
          <p:grpSpPr>
            <a:xfrm>
              <a:off x="2916555" y="2652395"/>
              <a:ext cx="157480" cy="157480"/>
              <a:chOff x="2916555" y="2652395"/>
              <a:chExt cx="157480" cy="157480"/>
            </a:xfrm>
          </p:grpSpPr>
          <p:cxnSp>
            <p:nvCxnSpPr>
              <p:cNvPr id="104" name="直接连接符 103">
                <a:extLst>
                  <a:ext uri="{FF2B5EF4-FFF2-40B4-BE49-F238E27FC236}">
                    <a16:creationId xmlns:a16="http://schemas.microsoft.com/office/drawing/2014/main" id="{0E16F36A-A873-41B0-853B-FE34C718DC28}"/>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C851D1-38DB-46A6-921F-CA5C7CB8847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6594ABBA-32FE-4907-BDB3-E55A67F0D9D8}"/>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7415984-A740-4491-AE69-8BC5C6279542}"/>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D8C1F02-3139-4096-B8A5-99EACC32CBED}"/>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DE4FE07-166F-4B71-BCE7-0385CF17ED35}"/>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B98F676-4805-4D61-8489-A42446C49DDE}"/>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74FA6AC1-B6BE-41F3-954E-3A78DD04B308}"/>
                </a:ext>
              </a:extLst>
            </p:cNvPr>
            <p:cNvGrpSpPr/>
            <p:nvPr/>
          </p:nvGrpSpPr>
          <p:grpSpPr>
            <a:xfrm>
              <a:off x="3373755" y="3180715"/>
              <a:ext cx="157480" cy="157480"/>
              <a:chOff x="2916555" y="2652395"/>
              <a:chExt cx="157480" cy="157480"/>
            </a:xfrm>
          </p:grpSpPr>
          <p:cxnSp>
            <p:nvCxnSpPr>
              <p:cNvPr id="102" name="直接连接符 101">
                <a:extLst>
                  <a:ext uri="{FF2B5EF4-FFF2-40B4-BE49-F238E27FC236}">
                    <a16:creationId xmlns:a16="http://schemas.microsoft.com/office/drawing/2014/main" id="{538A6717-EC81-4F5E-846B-19E5B348C1D1}"/>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DD9D7B64-673D-4685-BDC4-71A8E1634C3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9B684929-6127-4FA6-BDEE-19AF6C4AB2BA}"/>
                </a:ext>
              </a:extLst>
            </p:cNvPr>
            <p:cNvGrpSpPr/>
            <p:nvPr/>
          </p:nvGrpSpPr>
          <p:grpSpPr>
            <a:xfrm>
              <a:off x="2283079" y="2918911"/>
              <a:ext cx="157480" cy="157480"/>
              <a:chOff x="2916555" y="2652395"/>
              <a:chExt cx="157480" cy="157480"/>
            </a:xfrm>
          </p:grpSpPr>
          <p:cxnSp>
            <p:nvCxnSpPr>
              <p:cNvPr id="100" name="直接连接符 99">
                <a:extLst>
                  <a:ext uri="{FF2B5EF4-FFF2-40B4-BE49-F238E27FC236}">
                    <a16:creationId xmlns:a16="http://schemas.microsoft.com/office/drawing/2014/main" id="{502B189C-A421-4638-97CB-4E1FDC3F7A7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88C25CF-8D5F-4C45-91CF-103AAC0C039D}"/>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CD7EBE77-8F68-4FC0-B780-E37581925227}"/>
                </a:ext>
              </a:extLst>
            </p:cNvPr>
            <p:cNvGrpSpPr/>
            <p:nvPr/>
          </p:nvGrpSpPr>
          <p:grpSpPr>
            <a:xfrm>
              <a:off x="1612519" y="3713400"/>
              <a:ext cx="157480" cy="157480"/>
              <a:chOff x="2916555" y="2652395"/>
              <a:chExt cx="157480" cy="157480"/>
            </a:xfrm>
          </p:grpSpPr>
          <p:cxnSp>
            <p:nvCxnSpPr>
              <p:cNvPr id="98" name="直接连接符 97">
                <a:extLst>
                  <a:ext uri="{FF2B5EF4-FFF2-40B4-BE49-F238E27FC236}">
                    <a16:creationId xmlns:a16="http://schemas.microsoft.com/office/drawing/2014/main" id="{9640BB92-1DED-40F8-B354-2633921C85B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64693FC-7BAB-465C-910C-5EA3211CC6C4}"/>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120E012B-535A-490D-8430-6DC4D5ED4696}"/>
                </a:ext>
              </a:extLst>
            </p:cNvPr>
            <p:cNvGrpSpPr/>
            <p:nvPr/>
          </p:nvGrpSpPr>
          <p:grpSpPr>
            <a:xfrm>
              <a:off x="1685544" y="4467081"/>
              <a:ext cx="157480" cy="157480"/>
              <a:chOff x="2916555" y="2652395"/>
              <a:chExt cx="157480" cy="157480"/>
            </a:xfrm>
          </p:grpSpPr>
          <p:cxnSp>
            <p:nvCxnSpPr>
              <p:cNvPr id="96" name="直接连接符 95">
                <a:extLst>
                  <a:ext uri="{FF2B5EF4-FFF2-40B4-BE49-F238E27FC236}">
                    <a16:creationId xmlns:a16="http://schemas.microsoft.com/office/drawing/2014/main" id="{AEF28831-694C-48A9-AD70-C372B2DAF1CA}"/>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48E9CCA-E85A-4D2E-97FE-6079F085672A}"/>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sp>
        <p:nvSpPr>
          <p:cNvPr id="106" name="文本框 105">
            <a:extLst>
              <a:ext uri="{FF2B5EF4-FFF2-40B4-BE49-F238E27FC236}">
                <a16:creationId xmlns:a16="http://schemas.microsoft.com/office/drawing/2014/main" id="{6B69264F-F170-4D3E-901E-8C0C42588DA5}"/>
              </a:ext>
            </a:extLst>
          </p:cNvPr>
          <p:cNvSpPr txBox="1"/>
          <p:nvPr/>
        </p:nvSpPr>
        <p:spPr>
          <a:xfrm>
            <a:off x="1205726" y="294295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7" name="文本框 106">
            <a:extLst>
              <a:ext uri="{FF2B5EF4-FFF2-40B4-BE49-F238E27FC236}">
                <a16:creationId xmlns:a16="http://schemas.microsoft.com/office/drawing/2014/main" id="{C608A098-1134-42D6-9FAE-ECC0BC74AA00}"/>
              </a:ext>
            </a:extLst>
          </p:cNvPr>
          <p:cNvSpPr txBox="1"/>
          <p:nvPr/>
        </p:nvSpPr>
        <p:spPr>
          <a:xfrm>
            <a:off x="1901882" y="2613397"/>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p:txBody>
      </p:sp>
      <p:sp>
        <p:nvSpPr>
          <p:cNvPr id="108" name="文本框 107">
            <a:extLst>
              <a:ext uri="{FF2B5EF4-FFF2-40B4-BE49-F238E27FC236}">
                <a16:creationId xmlns:a16="http://schemas.microsoft.com/office/drawing/2014/main" id="{78B3CA4C-01A7-4FB9-A5C8-ED1F41583964}"/>
              </a:ext>
            </a:extLst>
          </p:cNvPr>
          <p:cNvSpPr txBox="1"/>
          <p:nvPr/>
        </p:nvSpPr>
        <p:spPr>
          <a:xfrm>
            <a:off x="2370366" y="3142311"/>
            <a:ext cx="659925"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a:t>
            </a:r>
            <a:r>
              <a:rPr lang="en-US" altLang="zh-CN" b="0" dirty="0">
                <a:latin typeface="微软雅黑" panose="020B0503020204020204" pitchFamily="34" charset="-122"/>
                <a:ea typeface="微软雅黑" panose="020B0503020204020204" pitchFamily="34" charset="-122"/>
              </a:rPr>
              <a:t>.78</a:t>
            </a:r>
          </a:p>
          <a:p>
            <a:pPr algn="ctr"/>
            <a:endParaRPr lang="en-US" altLang="zh-CN" b="0" dirty="0">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0579934E-3234-43C6-8EC6-C3BEBABDBE21}"/>
              </a:ext>
            </a:extLst>
          </p:cNvPr>
          <p:cNvSpPr txBox="1"/>
          <p:nvPr/>
        </p:nvSpPr>
        <p:spPr>
          <a:xfrm>
            <a:off x="2738989" y="2858863"/>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A03B3FF9-C126-4D9D-BDBB-E0F9ACA8EA76}"/>
              </a:ext>
            </a:extLst>
          </p:cNvPr>
          <p:cNvSpPr txBox="1"/>
          <p:nvPr/>
        </p:nvSpPr>
        <p:spPr>
          <a:xfrm>
            <a:off x="610022" y="3697946"/>
            <a:ext cx="65992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0.33</a:t>
            </a:r>
            <a:endParaRPr lang="en-US" altLang="zh-CN" b="0"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F7EFA39D-0BA1-4A94-8302-D6DC7D8D685A}"/>
              </a:ext>
            </a:extLst>
          </p:cNvPr>
          <p:cNvSpPr txBox="1"/>
          <p:nvPr/>
        </p:nvSpPr>
        <p:spPr>
          <a:xfrm>
            <a:off x="670294" y="444708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0.33</a:t>
            </a:r>
          </a:p>
        </p:txBody>
      </p:sp>
      <p:sp>
        <p:nvSpPr>
          <p:cNvPr id="112" name="文本框 111">
            <a:extLst>
              <a:ext uri="{FF2B5EF4-FFF2-40B4-BE49-F238E27FC236}">
                <a16:creationId xmlns:a16="http://schemas.microsoft.com/office/drawing/2014/main" id="{61B4006E-64A0-41B3-AD64-678CC0FC9431}"/>
              </a:ext>
            </a:extLst>
          </p:cNvPr>
          <p:cNvSpPr txBox="1"/>
          <p:nvPr/>
        </p:nvSpPr>
        <p:spPr>
          <a:xfrm>
            <a:off x="1272202" y="364636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3" name="文本框 112">
            <a:extLst>
              <a:ext uri="{FF2B5EF4-FFF2-40B4-BE49-F238E27FC236}">
                <a16:creationId xmlns:a16="http://schemas.microsoft.com/office/drawing/2014/main" id="{A57F5CB2-5581-4080-B2C2-D861606C02F2}"/>
              </a:ext>
            </a:extLst>
          </p:cNvPr>
          <p:cNvSpPr txBox="1"/>
          <p:nvPr/>
        </p:nvSpPr>
        <p:spPr>
          <a:xfrm>
            <a:off x="1966174" y="3744552"/>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4" name="文本框 113">
            <a:extLst>
              <a:ext uri="{FF2B5EF4-FFF2-40B4-BE49-F238E27FC236}">
                <a16:creationId xmlns:a16="http://schemas.microsoft.com/office/drawing/2014/main" id="{7DF94942-1442-4D1D-BA8D-62E3811DA5B6}"/>
              </a:ext>
            </a:extLst>
          </p:cNvPr>
          <p:cNvSpPr txBox="1"/>
          <p:nvPr/>
        </p:nvSpPr>
        <p:spPr>
          <a:xfrm>
            <a:off x="1716064" y="4585639"/>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1.26</a:t>
            </a:r>
          </a:p>
        </p:txBody>
      </p:sp>
      <p:sp>
        <p:nvSpPr>
          <p:cNvPr id="115" name="文本框 114">
            <a:extLst>
              <a:ext uri="{FF2B5EF4-FFF2-40B4-BE49-F238E27FC236}">
                <a16:creationId xmlns:a16="http://schemas.microsoft.com/office/drawing/2014/main" id="{29F4DB28-EBD9-4473-BFFE-0B9712D10DC9}"/>
              </a:ext>
            </a:extLst>
          </p:cNvPr>
          <p:cNvSpPr txBox="1"/>
          <p:nvPr/>
        </p:nvSpPr>
        <p:spPr>
          <a:xfrm>
            <a:off x="2756557" y="4472401"/>
            <a:ext cx="659925" cy="369332"/>
          </a:xfrm>
          <a:prstGeom prst="rect">
            <a:avLst/>
          </a:prstGeom>
          <a:noFill/>
        </p:spPr>
        <p:txBody>
          <a:bodyPr wrap="square" rtlCol="0">
            <a:spAutoFit/>
          </a:bodyPr>
          <a:lstStyle/>
          <a:p>
            <a:pPr algn="ctr"/>
            <a:r>
              <a:rPr lang="en-US" altLang="zh-CN" b="0"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.33</a:t>
            </a:r>
            <a:endParaRPr lang="en-US" altLang="zh-CN" b="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17830CF-FAF5-4ECB-939B-D4A05CE368D8}"/>
                  </a:ext>
                </a:extLst>
              </p:cNvPr>
              <p:cNvSpPr txBox="1"/>
              <p:nvPr/>
            </p:nvSpPr>
            <p:spPr>
              <a:xfrm>
                <a:off x="4392911" y="2523821"/>
                <a:ext cx="6843512" cy="336739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基于此，</a:t>
                </a:r>
                <a:endParaRPr lang="en-US" altLang="zh-CN" b="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训练得到第三个分类器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有 </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个样本分类错误，则根据其权重得到：</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𝜖</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=0.13</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=2.59</m:t>
                    </m:r>
                  </m:oMath>
                </a14:m>
                <a:endParaRPr lang="en-US" altLang="zh-CN" b="0" dirty="0">
                  <a:latin typeface="微软雅黑" panose="020B0503020204020204" pitchFamily="34" charset="-122"/>
                  <a:ea typeface="微软雅黑" panose="020B0503020204020204" pitchFamily="34" charset="-122"/>
                </a:endParaRPr>
              </a:p>
              <a:p>
                <a:pPr marL="285750" indent="-285750" algn="just">
                  <a:lnSpc>
                    <a:spcPct val="150000"/>
                  </a:lnSpc>
                  <a:buFontTx/>
                  <a:buChar char="-"/>
                </a:pP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=0.95</m:t>
                    </m:r>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116" name="文本框 115">
                <a:extLst>
                  <a:ext uri="{FF2B5EF4-FFF2-40B4-BE49-F238E27FC236}">
                    <a16:creationId xmlns:a16="http://schemas.microsoft.com/office/drawing/2014/main" id="{417830CF-FAF5-4ECB-939B-D4A05CE368D8}"/>
                  </a:ext>
                </a:extLst>
              </p:cNvPr>
              <p:cNvSpPr txBox="1">
                <a:spLocks noRot="1" noChangeAspect="1" noMove="1" noResize="1" noEditPoints="1" noAdjustHandles="1" noChangeArrowheads="1" noChangeShapeType="1" noTextEdit="1"/>
              </p:cNvSpPr>
              <p:nvPr/>
            </p:nvSpPr>
            <p:spPr>
              <a:xfrm>
                <a:off x="4392911" y="2523821"/>
                <a:ext cx="6843512" cy="3367397"/>
              </a:xfrm>
              <a:prstGeom prst="rect">
                <a:avLst/>
              </a:prstGeom>
              <a:blipFill>
                <a:blip r:embed="rId9"/>
                <a:stretch>
                  <a:fillRect l="-802" b="-1630"/>
                </a:stretch>
              </a:blipFill>
            </p:spPr>
            <p:txBody>
              <a:bodyPr/>
              <a:lstStyle/>
              <a:p>
                <a:r>
                  <a:rPr lang="zh-CN" altLang="en-US">
                    <a:noFill/>
                  </a:rPr>
                  <a:t> </a:t>
                </a:r>
              </a:p>
            </p:txBody>
          </p:sp>
        </mc:Fallback>
      </mc:AlternateContent>
      <p:cxnSp>
        <p:nvCxnSpPr>
          <p:cNvPr id="117" name="直接连接符 116">
            <a:extLst>
              <a:ext uri="{FF2B5EF4-FFF2-40B4-BE49-F238E27FC236}">
                <a16:creationId xmlns:a16="http://schemas.microsoft.com/office/drawing/2014/main" id="{E3C5C9CF-5BCB-4D16-9F05-14F5B8812E60}"/>
              </a:ext>
            </a:extLst>
          </p:cNvPr>
          <p:cNvCxnSpPr>
            <a:cxnSpLocks/>
          </p:cNvCxnSpPr>
          <p:nvPr/>
        </p:nvCxnSpPr>
        <p:spPr>
          <a:xfrm rot="16200000">
            <a:off x="2117702" y="194749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2A81224E-9B4D-4D63-AC3D-C8624ECD5888}"/>
                  </a:ext>
                </a:extLst>
              </p:cNvPr>
              <p:cNvSpPr txBox="1"/>
              <p:nvPr/>
            </p:nvSpPr>
            <p:spPr>
              <a:xfrm>
                <a:off x="-92636" y="3142311"/>
                <a:ext cx="749474" cy="50783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18" name="文本框 117">
                <a:extLst>
                  <a:ext uri="{FF2B5EF4-FFF2-40B4-BE49-F238E27FC236}">
                    <a16:creationId xmlns:a16="http://schemas.microsoft.com/office/drawing/2014/main" id="{2A81224E-9B4D-4D63-AC3D-C8624ECD5888}"/>
                  </a:ext>
                </a:extLst>
              </p:cNvPr>
              <p:cNvSpPr txBox="1">
                <a:spLocks noRot="1" noChangeAspect="1" noMove="1" noResize="1" noEditPoints="1" noAdjustHandles="1" noChangeArrowheads="1" noChangeShapeType="1" noTextEdit="1"/>
              </p:cNvSpPr>
              <p:nvPr/>
            </p:nvSpPr>
            <p:spPr>
              <a:xfrm>
                <a:off x="-92636" y="3142311"/>
                <a:ext cx="749474" cy="507831"/>
              </a:xfrm>
              <a:prstGeom prst="rect">
                <a:avLst/>
              </a:prstGeom>
              <a:blipFill>
                <a:blip r:embed="rId10"/>
                <a:stretch>
                  <a:fillRect/>
                </a:stretch>
              </a:blipFill>
            </p:spPr>
            <p:txBody>
              <a:bodyPr/>
              <a:lstStyle/>
              <a:p>
                <a:r>
                  <a:rPr lang="zh-CN" altLang="en-US">
                    <a:noFill/>
                  </a:rPr>
                  <a:t> </a:t>
                </a:r>
              </a:p>
            </p:txBody>
          </p:sp>
        </mc:Fallback>
      </mc:AlternateContent>
      <p:sp>
        <p:nvSpPr>
          <p:cNvPr id="43" name="椭圆 42">
            <a:extLst>
              <a:ext uri="{FF2B5EF4-FFF2-40B4-BE49-F238E27FC236}">
                <a16:creationId xmlns:a16="http://schemas.microsoft.com/office/drawing/2014/main" id="{B325504B-BD1D-4347-8516-FA02B8F80D07}"/>
              </a:ext>
            </a:extLst>
          </p:cNvPr>
          <p:cNvSpPr/>
          <p:nvPr/>
        </p:nvSpPr>
        <p:spPr>
          <a:xfrm>
            <a:off x="2773680" y="2871671"/>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612A08C7-0CB4-4810-8ED9-8D1EC6F62B19}"/>
              </a:ext>
            </a:extLst>
          </p:cNvPr>
          <p:cNvSpPr/>
          <p:nvPr/>
        </p:nvSpPr>
        <p:spPr>
          <a:xfrm>
            <a:off x="658192" y="3693759"/>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AB5058-6073-46CE-8839-CF729905F925}"/>
              </a:ext>
            </a:extLst>
          </p:cNvPr>
          <p:cNvSpPr/>
          <p:nvPr/>
        </p:nvSpPr>
        <p:spPr>
          <a:xfrm>
            <a:off x="698951" y="4444174"/>
            <a:ext cx="799051" cy="3754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58597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 </a:t>
            </a:r>
            <a:r>
              <a:rPr lang="zh-CN" altLang="en-US" sz="2000" b="1" dirty="0">
                <a:solidFill>
                  <a:srgbClr val="373737"/>
                </a:solidFill>
                <a:latin typeface="微软雅黑" panose="020B0503020204020204" pitchFamily="34" charset="-122"/>
                <a:ea typeface="微软雅黑" panose="020B0503020204020204" pitchFamily="34" charset="-122"/>
              </a:rPr>
              <a:t>训练流程</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39FD4C-89ED-4BA4-842E-14F7C8F89E1F}"/>
                  </a:ext>
                </a:extLst>
              </p:cNvPr>
              <p:cNvSpPr txBox="1"/>
              <p:nvPr/>
            </p:nvSpPr>
            <p:spPr>
              <a:xfrm>
                <a:off x="3018119" y="1013290"/>
                <a:ext cx="6843512" cy="458908"/>
              </a:xfrm>
              <a:prstGeom prst="rect">
                <a:avLst/>
              </a:prstGeom>
              <a:noFill/>
            </p:spPr>
            <p:txBody>
              <a:bodyPr wrap="square" rtlCol="0">
                <a:spAutoFit/>
              </a:bodyPr>
              <a:lstStyle/>
              <a:p>
                <a:pPr algn="just">
                  <a:lnSpc>
                    <a:spcPct val="150000"/>
                  </a:lnSpc>
                </a:pPr>
                <a:r>
                  <a:rPr lang="en-US" altLang="zh-CN" b="0" dirty="0">
                    <a:latin typeface="微软雅黑" panose="020B0503020204020204" pitchFamily="34" charset="-122"/>
                    <a:ea typeface="微软雅黑" panose="020B0503020204020204" pitchFamily="34" charset="-122"/>
                  </a:rPr>
                  <a:t>AdaBoost </a:t>
                </a:r>
                <a:r>
                  <a:rPr lang="zh-CN" altLang="en-US" b="0" dirty="0">
                    <a:latin typeface="微软雅黑" panose="020B0503020204020204" pitchFamily="34" charset="-122"/>
                    <a:ea typeface="微软雅黑" panose="020B0503020204020204" pitchFamily="34" charset="-122"/>
                  </a:rPr>
                  <a:t>二分类</a:t>
                </a:r>
                <a:r>
                  <a:rPr lang="zh-CN" altLang="en-US" dirty="0">
                    <a:latin typeface="微软雅黑" panose="020B0503020204020204" pitchFamily="34" charset="-122"/>
                    <a:ea typeface="微软雅黑" panose="020B0503020204020204" pitchFamily="34" charset="-122"/>
                  </a:rPr>
                  <a:t>实例：我们的分类器只能是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0539FD4C-89ED-4BA4-842E-14F7C8F89E1F}"/>
                  </a:ext>
                </a:extLst>
              </p:cNvPr>
              <p:cNvSpPr txBox="1">
                <a:spLocks noRot="1" noChangeAspect="1" noMove="1" noResize="1" noEditPoints="1" noAdjustHandles="1" noChangeArrowheads="1" noChangeShapeType="1" noTextEdit="1"/>
              </p:cNvSpPr>
              <p:nvPr/>
            </p:nvSpPr>
            <p:spPr>
              <a:xfrm>
                <a:off x="3018119" y="1013290"/>
                <a:ext cx="6843512" cy="458908"/>
              </a:xfrm>
              <a:prstGeom prst="rect">
                <a:avLst/>
              </a:prstGeom>
              <a:blipFill>
                <a:blip r:embed="rId8"/>
                <a:stretch>
                  <a:fillRect l="-712"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17830CF-FAF5-4ECB-939B-D4A05CE368D8}"/>
                  </a:ext>
                </a:extLst>
              </p:cNvPr>
              <p:cNvSpPr txBox="1"/>
              <p:nvPr/>
            </p:nvSpPr>
            <p:spPr>
              <a:xfrm>
                <a:off x="4198780" y="1587574"/>
                <a:ext cx="6843512" cy="2091663"/>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融合三个分类器，则得到了效果极好的分类器</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oMath>
                </a14:m>
                <a:endParaRPr lang="en-US" altLang="zh-CN" b="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𝑠𝑖𝑔𝑛</m:t>
                      </m:r>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𝛼</m:t>
                              </m:r>
                            </m:e>
                            <m:sub>
                              <m:r>
                                <a:rPr lang="en-US" altLang="zh-CN" b="0" i="1" smtClean="0">
                                  <a:latin typeface="Cambria Math" panose="02040503050406030204" pitchFamily="18" charset="0"/>
                                  <a:ea typeface="微软雅黑" panose="020B0503020204020204" pitchFamily="34" charset="-122"/>
                                </a:rPr>
                                <m:t>𝑡</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𝑡</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e>
                      </m:nary>
                      <m:r>
                        <a:rPr lang="en-US" altLang="zh-CN" b="0" i="1" smtClean="0">
                          <a:latin typeface="Cambria Math" panose="02040503050406030204" pitchFamily="18" charset="0"/>
                          <a:ea typeface="微软雅黑" panose="020B0503020204020204" pitchFamily="34" charset="-122"/>
                        </a:rPr>
                        <m:t>)</m:t>
                      </m:r>
                    </m:oMath>
                  </m:oMathPara>
                </a14:m>
                <a:endParaRPr lang="en-US" altLang="zh-CN" b="0" dirty="0">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𝐻</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𝑠𝑖𝑔𝑛</m:t>
                      </m:r>
                      <m:r>
                        <a:rPr lang="en-US" altLang="zh-CN" b="0" i="1" smtClean="0">
                          <a:latin typeface="Cambria Math" panose="02040503050406030204" pitchFamily="18" charset="0"/>
                          <a:ea typeface="微软雅黑" panose="020B0503020204020204" pitchFamily="34" charset="-122"/>
                        </a:rPr>
                        <m:t>(0.42</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+0.66</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+0.95</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oMath>
                  </m:oMathPara>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116" name="文本框 115">
                <a:extLst>
                  <a:ext uri="{FF2B5EF4-FFF2-40B4-BE49-F238E27FC236}">
                    <a16:creationId xmlns:a16="http://schemas.microsoft.com/office/drawing/2014/main" id="{417830CF-FAF5-4ECB-939B-D4A05CE368D8}"/>
                  </a:ext>
                </a:extLst>
              </p:cNvPr>
              <p:cNvSpPr txBox="1">
                <a:spLocks noRot="1" noChangeAspect="1" noMove="1" noResize="1" noEditPoints="1" noAdjustHandles="1" noChangeArrowheads="1" noChangeShapeType="1" noTextEdit="1"/>
              </p:cNvSpPr>
              <p:nvPr/>
            </p:nvSpPr>
            <p:spPr>
              <a:xfrm>
                <a:off x="4198780" y="1587574"/>
                <a:ext cx="6843512" cy="2091663"/>
              </a:xfrm>
              <a:prstGeom prst="rect">
                <a:avLst/>
              </a:prstGeom>
              <a:blipFill>
                <a:blip r:embed="rId9"/>
                <a:stretch>
                  <a:fillRect l="-802"/>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1AB1EDC-3383-49C0-8F6D-63443C3388E0}"/>
              </a:ext>
            </a:extLst>
          </p:cNvPr>
          <p:cNvGrpSpPr/>
          <p:nvPr/>
        </p:nvGrpSpPr>
        <p:grpSpPr>
          <a:xfrm>
            <a:off x="1233012" y="2776101"/>
            <a:ext cx="3058337" cy="3068609"/>
            <a:chOff x="781599" y="2906435"/>
            <a:chExt cx="3058337" cy="3068609"/>
          </a:xfrm>
        </p:grpSpPr>
        <p:sp>
          <p:nvSpPr>
            <p:cNvPr id="90" name="矩形 89">
              <a:extLst>
                <a:ext uri="{FF2B5EF4-FFF2-40B4-BE49-F238E27FC236}">
                  <a16:creationId xmlns:a16="http://schemas.microsoft.com/office/drawing/2014/main" id="{82B6C615-D551-4A68-BB6B-D9EFBC2E8708}"/>
                </a:ext>
              </a:extLst>
            </p:cNvPr>
            <p:cNvSpPr/>
            <p:nvPr/>
          </p:nvSpPr>
          <p:spPr>
            <a:xfrm>
              <a:off x="781599" y="2913039"/>
              <a:ext cx="3054001" cy="30473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0BF85D3B-82B2-40CC-B65D-0DD9C2B95A97}"/>
                </a:ext>
              </a:extLst>
            </p:cNvPr>
            <p:cNvSpPr/>
            <p:nvPr/>
          </p:nvSpPr>
          <p:spPr>
            <a:xfrm>
              <a:off x="782180" y="4121176"/>
              <a:ext cx="1046004" cy="18458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162D7C3D-2BFE-440C-AD4B-A0F7BF243071}"/>
                </a:ext>
              </a:extLst>
            </p:cNvPr>
            <p:cNvSpPr/>
            <p:nvPr/>
          </p:nvSpPr>
          <p:spPr>
            <a:xfrm>
              <a:off x="1828183" y="2924671"/>
              <a:ext cx="1623753" cy="11819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BB1C187-E3D9-4B75-A5E6-BE0872E30A12}"/>
                </a:ext>
              </a:extLst>
            </p:cNvPr>
            <p:cNvSpPr/>
            <p:nvPr/>
          </p:nvSpPr>
          <p:spPr>
            <a:xfrm>
              <a:off x="785989" y="2916849"/>
              <a:ext cx="1051866" cy="119352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EAB836F-CA01-4489-85B0-A400BCC9F373}"/>
                </a:ext>
              </a:extLst>
            </p:cNvPr>
            <p:cNvGrpSpPr/>
            <p:nvPr/>
          </p:nvGrpSpPr>
          <p:grpSpPr>
            <a:xfrm>
              <a:off x="783622" y="2913039"/>
              <a:ext cx="3056314" cy="3054004"/>
              <a:chOff x="1038167" y="2285077"/>
              <a:chExt cx="3056314" cy="3054004"/>
            </a:xfrm>
          </p:grpSpPr>
          <p:sp>
            <p:nvSpPr>
              <p:cNvPr id="47" name="矩形 46">
                <a:extLst>
                  <a:ext uri="{FF2B5EF4-FFF2-40B4-BE49-F238E27FC236}">
                    <a16:creationId xmlns:a16="http://schemas.microsoft.com/office/drawing/2014/main" id="{755799C0-61FA-48E8-9292-ABF75ED14C43}"/>
                  </a:ext>
                </a:extLst>
              </p:cNvPr>
              <p:cNvSpPr/>
              <p:nvPr/>
            </p:nvSpPr>
            <p:spPr>
              <a:xfrm>
                <a:off x="1038167" y="2285077"/>
                <a:ext cx="3056314" cy="30540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49D30953-6475-4545-828F-5171704E994E}"/>
                  </a:ext>
                </a:extLst>
              </p:cNvPr>
              <p:cNvGrpSpPr/>
              <p:nvPr/>
            </p:nvGrpSpPr>
            <p:grpSpPr>
              <a:xfrm>
                <a:off x="2916555" y="2652395"/>
                <a:ext cx="157480" cy="157480"/>
                <a:chOff x="2916555" y="2652395"/>
                <a:chExt cx="157480" cy="157480"/>
              </a:xfrm>
            </p:grpSpPr>
            <p:cxnSp>
              <p:nvCxnSpPr>
                <p:cNvPr id="73" name="直接连接符 72">
                  <a:extLst>
                    <a:ext uri="{FF2B5EF4-FFF2-40B4-BE49-F238E27FC236}">
                      <a16:creationId xmlns:a16="http://schemas.microsoft.com/office/drawing/2014/main" id="{1D04FE52-D0EC-42AC-8D8A-827A688801B6}"/>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E82143C-E6A2-4DE0-BE4B-B2A4B05805E3}"/>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cxnSp>
            <p:nvCxnSpPr>
              <p:cNvPr id="56" name="直接连接符 55">
                <a:extLst>
                  <a:ext uri="{FF2B5EF4-FFF2-40B4-BE49-F238E27FC236}">
                    <a16:creationId xmlns:a16="http://schemas.microsoft.com/office/drawing/2014/main" id="{F6109791-A0B7-4895-AF4E-A049486CF141}"/>
                  </a:ext>
                </a:extLst>
              </p:cNvPr>
              <p:cNvCxnSpPr/>
              <p:nvPr/>
            </p:nvCxnSpPr>
            <p:spPr>
              <a:xfrm>
                <a:off x="3777615" y="29781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73DC46F-56FC-4847-A349-96EF30CD03D8}"/>
                  </a:ext>
                </a:extLst>
              </p:cNvPr>
              <p:cNvCxnSpPr/>
              <p:nvPr/>
            </p:nvCxnSpPr>
            <p:spPr>
              <a:xfrm>
                <a:off x="2973959" y="3795950"/>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13F8B75-2BA5-481C-B425-9D6AAB91920E}"/>
                  </a:ext>
                </a:extLst>
              </p:cNvPr>
              <p:cNvCxnSpPr/>
              <p:nvPr/>
            </p:nvCxnSpPr>
            <p:spPr>
              <a:xfrm>
                <a:off x="2311779" y="374451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FF32CC3-890A-4166-B5DF-6258D3433BCD}"/>
                  </a:ext>
                </a:extLst>
              </p:cNvPr>
              <p:cNvCxnSpPr/>
              <p:nvPr/>
            </p:nvCxnSpPr>
            <p:spPr>
              <a:xfrm>
                <a:off x="3797679" y="456366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C3840DE-A6A8-4545-A72F-8EA00E890394}"/>
                  </a:ext>
                </a:extLst>
              </p:cNvPr>
              <p:cNvCxnSpPr/>
              <p:nvPr/>
            </p:nvCxnSpPr>
            <p:spPr>
              <a:xfrm>
                <a:off x="2427224" y="4822745"/>
                <a:ext cx="157480" cy="0"/>
              </a:xfrm>
              <a:prstGeom prst="line">
                <a:avLst/>
              </a:prstGeom>
              <a:ln w="38100">
                <a:solidFill>
                  <a:srgbClr val="D5120C"/>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BE0FD073-4892-4FC6-AB67-D77CB053B250}"/>
                  </a:ext>
                </a:extLst>
              </p:cNvPr>
              <p:cNvGrpSpPr/>
              <p:nvPr/>
            </p:nvGrpSpPr>
            <p:grpSpPr>
              <a:xfrm>
                <a:off x="3373755" y="3180715"/>
                <a:ext cx="157480" cy="157480"/>
                <a:chOff x="2916555" y="2652395"/>
                <a:chExt cx="157480" cy="157480"/>
              </a:xfrm>
            </p:grpSpPr>
            <p:cxnSp>
              <p:nvCxnSpPr>
                <p:cNvPr id="71" name="直接连接符 70">
                  <a:extLst>
                    <a:ext uri="{FF2B5EF4-FFF2-40B4-BE49-F238E27FC236}">
                      <a16:creationId xmlns:a16="http://schemas.microsoft.com/office/drawing/2014/main" id="{ADFD12B7-2025-40A4-907F-AB20DA3D560D}"/>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84153DB-2077-4B43-AF49-1062F3B78A65}"/>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52D98E04-312E-4130-A35A-55C3644E2A69}"/>
                  </a:ext>
                </a:extLst>
              </p:cNvPr>
              <p:cNvGrpSpPr/>
              <p:nvPr/>
            </p:nvGrpSpPr>
            <p:grpSpPr>
              <a:xfrm>
                <a:off x="2283079" y="2918911"/>
                <a:ext cx="157480" cy="157480"/>
                <a:chOff x="2916555" y="2652395"/>
                <a:chExt cx="157480" cy="157480"/>
              </a:xfrm>
            </p:grpSpPr>
            <p:cxnSp>
              <p:nvCxnSpPr>
                <p:cNvPr id="69" name="直接连接符 68">
                  <a:extLst>
                    <a:ext uri="{FF2B5EF4-FFF2-40B4-BE49-F238E27FC236}">
                      <a16:creationId xmlns:a16="http://schemas.microsoft.com/office/drawing/2014/main" id="{842789B1-D1BD-4BF2-9520-65656DAE9EB0}"/>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48F8F48A-7915-4964-AB99-CCF5BB5B7829}"/>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ED1DF4BE-3518-4FAB-B137-19487AE5B6F8}"/>
                  </a:ext>
                </a:extLst>
              </p:cNvPr>
              <p:cNvGrpSpPr/>
              <p:nvPr/>
            </p:nvGrpSpPr>
            <p:grpSpPr>
              <a:xfrm>
                <a:off x="1612519" y="3713400"/>
                <a:ext cx="157480" cy="157480"/>
                <a:chOff x="2916555" y="2652395"/>
                <a:chExt cx="157480" cy="157480"/>
              </a:xfrm>
            </p:grpSpPr>
            <p:cxnSp>
              <p:nvCxnSpPr>
                <p:cNvPr id="67" name="直接连接符 66">
                  <a:extLst>
                    <a:ext uri="{FF2B5EF4-FFF2-40B4-BE49-F238E27FC236}">
                      <a16:creationId xmlns:a16="http://schemas.microsoft.com/office/drawing/2014/main" id="{E945F272-AF29-41A3-97B7-1DF7ED012C25}"/>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F7943CE-7BFF-43F4-9E25-6EB06CEEDDEE}"/>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90B76497-B6E8-4C47-AB02-76DD8D5F6659}"/>
                  </a:ext>
                </a:extLst>
              </p:cNvPr>
              <p:cNvGrpSpPr/>
              <p:nvPr/>
            </p:nvGrpSpPr>
            <p:grpSpPr>
              <a:xfrm>
                <a:off x="1685544" y="4467081"/>
                <a:ext cx="157480" cy="157480"/>
                <a:chOff x="2916555" y="2652395"/>
                <a:chExt cx="157480" cy="157480"/>
              </a:xfrm>
            </p:grpSpPr>
            <p:cxnSp>
              <p:nvCxnSpPr>
                <p:cNvPr id="65" name="直接连接符 64">
                  <a:extLst>
                    <a:ext uri="{FF2B5EF4-FFF2-40B4-BE49-F238E27FC236}">
                      <a16:creationId xmlns:a16="http://schemas.microsoft.com/office/drawing/2014/main" id="{3645074B-CA54-4930-9249-67174275EA64}"/>
                    </a:ext>
                  </a:extLst>
                </p:cNvPr>
                <p:cNvCxnSpPr/>
                <p:nvPr/>
              </p:nvCxnSpPr>
              <p:spPr>
                <a:xfrm>
                  <a:off x="2916555" y="2738120"/>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FA57158-893C-4A01-9117-395A0FB5E009}"/>
                    </a:ext>
                  </a:extLst>
                </p:cNvPr>
                <p:cNvCxnSpPr>
                  <a:cxnSpLocks/>
                </p:cNvCxnSpPr>
                <p:nvPr/>
              </p:nvCxnSpPr>
              <p:spPr>
                <a:xfrm rot="16200000">
                  <a:off x="2922833" y="2731135"/>
                  <a:ext cx="157480" cy="0"/>
                </a:xfrm>
                <a:prstGeom prst="line">
                  <a:avLst/>
                </a:prstGeom>
                <a:ln w="38100">
                  <a:solidFill>
                    <a:srgbClr val="0618EB"/>
                  </a:solidFill>
                </a:ln>
              </p:spPr>
              <p:style>
                <a:lnRef idx="1">
                  <a:schemeClr val="accent1"/>
                </a:lnRef>
                <a:fillRef idx="0">
                  <a:schemeClr val="accent1"/>
                </a:fillRef>
                <a:effectRef idx="0">
                  <a:schemeClr val="accent1"/>
                </a:effectRef>
                <a:fontRef idx="minor">
                  <a:schemeClr val="tx1"/>
                </a:fontRef>
              </p:style>
            </p:cxnSp>
          </p:grpSp>
        </p:grpSp>
        <p:cxnSp>
          <p:nvCxnSpPr>
            <p:cNvPr id="85" name="直接连接符 84">
              <a:extLst>
                <a:ext uri="{FF2B5EF4-FFF2-40B4-BE49-F238E27FC236}">
                  <a16:creationId xmlns:a16="http://schemas.microsoft.com/office/drawing/2014/main" id="{CC317823-4D83-4901-9C79-7DB0FB2B39DE}"/>
                </a:ext>
              </a:extLst>
            </p:cNvPr>
            <p:cNvCxnSpPr>
              <a:cxnSpLocks/>
            </p:cNvCxnSpPr>
            <p:nvPr/>
          </p:nvCxnSpPr>
          <p:spPr>
            <a:xfrm rot="16200000">
              <a:off x="2309181" y="258757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1F0EACA-0089-400A-BA30-75B15E084180}"/>
                </a:ext>
              </a:extLst>
            </p:cNvPr>
            <p:cNvCxnSpPr/>
            <p:nvPr/>
          </p:nvCxnSpPr>
          <p:spPr>
            <a:xfrm>
              <a:off x="1834048" y="2921040"/>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6B81581-8912-4CC3-8A28-FED0E327D2CB}"/>
                </a:ext>
              </a:extLst>
            </p:cNvPr>
            <p:cNvCxnSpPr/>
            <p:nvPr/>
          </p:nvCxnSpPr>
          <p:spPr>
            <a:xfrm>
              <a:off x="3451950" y="2906435"/>
              <a:ext cx="0" cy="30540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02838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Boosting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EF5CC289-DF17-4665-9E25-964E402DA58E}"/>
              </a:ext>
            </a:extLst>
          </p:cNvPr>
          <p:cNvSpPr txBox="1"/>
          <p:nvPr/>
        </p:nvSpPr>
        <p:spPr>
          <a:xfrm>
            <a:off x="782509" y="2177426"/>
            <a:ext cx="11150411" cy="2807948"/>
          </a:xfrm>
          <a:prstGeom prst="rect">
            <a:avLst/>
          </a:prstGeom>
          <a:noFill/>
        </p:spPr>
        <p:txBody>
          <a:bodyPr wrap="square" rtlCol="0">
            <a:spAutoFit/>
          </a:bodyPr>
          <a:lstStyle/>
          <a:p>
            <a:pPr algn="just">
              <a:lnSpc>
                <a:spcPct val="150000"/>
              </a:lnSpc>
            </a:pPr>
            <a:r>
              <a:rPr lang="en-US" altLang="zh-CN" sz="2000" b="0" dirty="0">
                <a:latin typeface="微软雅黑" panose="020B0503020204020204" pitchFamily="34" charset="-122"/>
                <a:ea typeface="微软雅黑" panose="020B0503020204020204" pitchFamily="34" charset="-122"/>
              </a:rPr>
              <a:t>Boosting </a:t>
            </a:r>
            <a:r>
              <a:rPr lang="zh-CN" altLang="en-US" sz="2000" b="0" dirty="0">
                <a:latin typeface="微软雅黑" panose="020B0503020204020204" pitchFamily="34" charset="-122"/>
                <a:ea typeface="微软雅黑" panose="020B0503020204020204" pitchFamily="34" charset="-122"/>
              </a:rPr>
              <a:t>的数学推导比较复杂，推荐的学习资料有：</a:t>
            </a:r>
            <a:endParaRPr lang="en-US" altLang="zh-CN" sz="2000" b="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李宏毅机器学习</a:t>
            </a:r>
            <a:r>
              <a:rPr lang="en-US" altLang="zh-CN" sz="2000" dirty="0">
                <a:latin typeface="微软雅黑" panose="020B0503020204020204" pitchFamily="34" charset="-122"/>
                <a:ea typeface="微软雅黑" panose="020B0503020204020204" pitchFamily="34" charset="-122"/>
              </a:rPr>
              <a:t> – Ensemble</a:t>
            </a:r>
          </a:p>
          <a:p>
            <a:pPr marL="742950" lvl="1"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hlinkClick r:id="rId8"/>
              </a:rPr>
              <a:t>https://www.bilibili.com/video/BV13x411v7US?p=38</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The Boosting Approach to Machine Learning An Overview</a:t>
            </a:r>
            <a:endParaRPr lang="en-US" altLang="zh-CN" sz="2000" dirty="0">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endParaRPr>
          </a:p>
          <a:p>
            <a:pPr marL="742950" lvl="1"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hlinkClick r:id="rId9"/>
              </a:rPr>
              <a:t>http://www.cs.princeton.edu/courses/archive/spr07/cos424/papers/boosting-survey.pdf</a:t>
            </a:r>
            <a:endParaRPr lang="en-US" altLang="zh-CN"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84948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EF5CC289-DF17-4665-9E25-964E402DA58E}"/>
              </a:ext>
            </a:extLst>
          </p:cNvPr>
          <p:cNvSpPr txBox="1"/>
          <p:nvPr/>
        </p:nvSpPr>
        <p:spPr>
          <a:xfrm>
            <a:off x="5964109" y="1400754"/>
            <a:ext cx="4566731" cy="499624"/>
          </a:xfrm>
          <a:prstGeom prst="rect">
            <a:avLst/>
          </a:prstGeom>
          <a:noFill/>
        </p:spPr>
        <p:txBody>
          <a:bodyPr wrap="square" rtlCol="0">
            <a:spAutoFit/>
          </a:bodyPr>
          <a:lstStyle/>
          <a:p>
            <a:pPr algn="just">
              <a:lnSpc>
                <a:spcPct val="150000"/>
              </a:lnSpc>
            </a:pPr>
            <a:r>
              <a:rPr lang="zh-CN" altLang="en-US" sz="2000" b="0" dirty="0">
                <a:latin typeface="微软雅黑" panose="020B0503020204020204" pitchFamily="34" charset="-122"/>
                <a:ea typeface="微软雅黑" panose="020B0503020204020204" pitchFamily="34" charset="-122"/>
              </a:rPr>
              <a:t>回顾 </a:t>
            </a:r>
            <a:r>
              <a:rPr lang="en-US" altLang="zh-CN" sz="2000" b="0" dirty="0">
                <a:latin typeface="微软雅黑" panose="020B0503020204020204" pitchFamily="34" charset="-122"/>
                <a:ea typeface="微软雅黑" panose="020B0503020204020204" pitchFamily="34" charset="-122"/>
              </a:rPr>
              <a:t>Bagging </a:t>
            </a:r>
            <a:r>
              <a:rPr lang="zh-CN" altLang="en-US" sz="2000" b="0" dirty="0">
                <a:latin typeface="微软雅黑" panose="020B0503020204020204" pitchFamily="34" charset="-122"/>
                <a:ea typeface="微软雅黑" panose="020B0503020204020204" pitchFamily="34" charset="-122"/>
              </a:rPr>
              <a:t>中的“投票”</a:t>
            </a:r>
            <a:r>
              <a:rPr lang="en-US" altLang="zh-CN" sz="2000" b="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32CF10-4F0B-4BD3-81BB-18A05A669AFD}"/>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矩形 7">
                <a:extLst>
                  <a:ext uri="{FF2B5EF4-FFF2-40B4-BE49-F238E27FC236}">
                    <a16:creationId xmlns:a16="http://schemas.microsoft.com/office/drawing/2014/main" id="{7232CF10-4F0B-4BD3-81BB-18A05A669AFD}"/>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8"/>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030A6E-DCA4-48AE-966B-40F82F03BDF2}"/>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0" name="矩形 9">
                <a:extLst>
                  <a:ext uri="{FF2B5EF4-FFF2-40B4-BE49-F238E27FC236}">
                    <a16:creationId xmlns:a16="http://schemas.microsoft.com/office/drawing/2014/main" id="{E0030A6E-DCA4-48AE-966B-40F82F03BDF2}"/>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62B1672-4F96-4129-8C4D-620ACFD8C7C3}"/>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1" name="矩形 10">
                <a:extLst>
                  <a:ext uri="{FF2B5EF4-FFF2-40B4-BE49-F238E27FC236}">
                    <a16:creationId xmlns:a16="http://schemas.microsoft.com/office/drawing/2014/main" id="{162B1672-4F96-4129-8C4D-620ACFD8C7C3}"/>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8BF7A02-85B0-4766-B4D5-01342FABB20F}"/>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37BC81E0-94F3-4351-98FF-FA7B8F218697}"/>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3" name="椭圆 12">
                <a:extLst>
                  <a:ext uri="{FF2B5EF4-FFF2-40B4-BE49-F238E27FC236}">
                    <a16:creationId xmlns:a16="http://schemas.microsoft.com/office/drawing/2014/main" id="{37BC81E0-94F3-4351-98FF-FA7B8F218697}"/>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E1ED295-B87F-4C8C-8624-71D27CD25750}"/>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4" name="椭圆 13">
                <a:extLst>
                  <a:ext uri="{FF2B5EF4-FFF2-40B4-BE49-F238E27FC236}">
                    <a16:creationId xmlns:a16="http://schemas.microsoft.com/office/drawing/2014/main" id="{CE1ED295-B87F-4C8C-8624-71D27CD25750}"/>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700C1C3A-0761-42C2-8CBA-0A1ACCEB7995}"/>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5" name="椭圆 14">
                <a:extLst>
                  <a:ext uri="{FF2B5EF4-FFF2-40B4-BE49-F238E27FC236}">
                    <a16:creationId xmlns:a16="http://schemas.microsoft.com/office/drawing/2014/main" id="{700C1C3A-0761-42C2-8CBA-0A1ACCEB7995}"/>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7489E74-40EB-43CF-8013-C7F1005375DE}"/>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17" name="矩形: 剪去左右顶角 16">
            <a:extLst>
              <a:ext uri="{FF2B5EF4-FFF2-40B4-BE49-F238E27FC236}">
                <a16:creationId xmlns:a16="http://schemas.microsoft.com/office/drawing/2014/main" id="{4C0C9FD5-D65C-421F-9FDD-AA56A86F8523}"/>
              </a:ext>
            </a:extLst>
          </p:cNvPr>
          <p:cNvSpPr/>
          <p:nvPr/>
        </p:nvSpPr>
        <p:spPr>
          <a:xfrm flipV="1">
            <a:off x="1323488" y="4374544"/>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275BDCB7-EF51-4973-B18E-8BF2803AC35F}"/>
                  </a:ext>
                </a:extLst>
              </p:cNvPr>
              <p:cNvSpPr/>
              <p:nvPr/>
            </p:nvSpPr>
            <p:spPr>
              <a:xfrm>
                <a:off x="1855660" y="529710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18" name="椭圆 17">
                <a:extLst>
                  <a:ext uri="{FF2B5EF4-FFF2-40B4-BE49-F238E27FC236}">
                    <a16:creationId xmlns:a16="http://schemas.microsoft.com/office/drawing/2014/main" id="{275BDCB7-EF51-4973-B18E-8BF2803AC35F}"/>
                  </a:ext>
                </a:extLst>
              </p:cNvPr>
              <p:cNvSpPr>
                <a:spLocks noRot="1" noChangeAspect="1" noMove="1" noResize="1" noEditPoints="1" noAdjustHandles="1" noChangeArrowheads="1" noChangeShapeType="1" noTextEdit="1"/>
              </p:cNvSpPr>
              <p:nvPr/>
            </p:nvSpPr>
            <p:spPr>
              <a:xfrm>
                <a:off x="1855660" y="5297100"/>
                <a:ext cx="912237" cy="360218"/>
              </a:xfrm>
              <a:prstGeom prst="ellipse">
                <a:avLst/>
              </a:prstGeom>
              <a:blipFill>
                <a:blip r:embed="rId14"/>
                <a:stretch>
                  <a:fillRect b="-8475"/>
                </a:stretch>
              </a:blipFill>
              <a:ln>
                <a:noFill/>
              </a:ln>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C48AF7BD-9E31-43D1-A02C-E31D95AB8A3C}"/>
              </a:ext>
            </a:extLst>
          </p:cNvPr>
          <p:cNvCxnSpPr>
            <a:stCxn id="8" idx="2"/>
            <a:endCxn id="13"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B3BBE4-DB01-4720-8914-D39890335747}"/>
              </a:ext>
            </a:extLst>
          </p:cNvPr>
          <p:cNvCxnSpPr>
            <a:cxnSpLocks/>
            <a:stCxn id="10" idx="2"/>
            <a:endCxn id="14"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B84202-33A2-44BB-8784-3C7EF315C806}"/>
              </a:ext>
            </a:extLst>
          </p:cNvPr>
          <p:cNvCxnSpPr>
            <a:cxnSpLocks/>
            <a:stCxn id="12" idx="2"/>
            <a:endCxn id="16"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EBC496-47BF-421D-9E2C-826A512F1E81}"/>
              </a:ext>
            </a:extLst>
          </p:cNvPr>
          <p:cNvCxnSpPr>
            <a:cxnSpLocks/>
            <a:stCxn id="11" idx="2"/>
            <a:endCxn id="15"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F9A822-5428-480A-8DFC-DEE4A46EF325}"/>
              </a:ext>
            </a:extLst>
          </p:cNvPr>
          <p:cNvCxnSpPr>
            <a:cxnSpLocks/>
            <a:stCxn id="13" idx="4"/>
            <a:endCxn id="17" idx="1"/>
          </p:cNvCxnSpPr>
          <p:nvPr/>
        </p:nvCxnSpPr>
        <p:spPr>
          <a:xfrm>
            <a:off x="730242" y="3843821"/>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4FA44B-5A29-4246-AC09-ECAA3DD9C7B8}"/>
              </a:ext>
            </a:extLst>
          </p:cNvPr>
          <p:cNvCxnSpPr>
            <a:cxnSpLocks/>
            <a:stCxn id="14" idx="4"/>
            <a:endCxn id="17" idx="1"/>
          </p:cNvCxnSpPr>
          <p:nvPr/>
        </p:nvCxnSpPr>
        <p:spPr>
          <a:xfrm>
            <a:off x="1799572" y="3843821"/>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DEE12C-91B0-4FFD-8FCC-A99B7CAB817C}"/>
              </a:ext>
            </a:extLst>
          </p:cNvPr>
          <p:cNvCxnSpPr>
            <a:cxnSpLocks/>
            <a:stCxn id="16" idx="4"/>
            <a:endCxn id="17" idx="1"/>
          </p:cNvCxnSpPr>
          <p:nvPr/>
        </p:nvCxnSpPr>
        <p:spPr>
          <a:xfrm flipH="1">
            <a:off x="2311779" y="3843821"/>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20339D-2FC9-476B-B1BC-156B7377FD2A}"/>
              </a:ext>
            </a:extLst>
          </p:cNvPr>
          <p:cNvCxnSpPr>
            <a:cxnSpLocks/>
            <a:stCxn id="15" idx="4"/>
            <a:endCxn id="17" idx="1"/>
          </p:cNvCxnSpPr>
          <p:nvPr/>
        </p:nvCxnSpPr>
        <p:spPr>
          <a:xfrm flipH="1">
            <a:off x="2311779" y="3838387"/>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1057E0B-C87E-4E01-A330-D6D1909803AA}"/>
              </a:ext>
            </a:extLst>
          </p:cNvPr>
          <p:cNvCxnSpPr>
            <a:cxnSpLocks/>
            <a:stCxn id="17" idx="3"/>
            <a:endCxn id="18" idx="0"/>
          </p:cNvCxnSpPr>
          <p:nvPr/>
        </p:nvCxnSpPr>
        <p:spPr>
          <a:xfrm>
            <a:off x="2311779" y="4817889"/>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EFDE7899-04D9-4BB7-B33B-45C323792D6D}"/>
              </a:ext>
            </a:extLst>
          </p:cNvPr>
          <p:cNvSpPr/>
          <p:nvPr/>
        </p:nvSpPr>
        <p:spPr>
          <a:xfrm>
            <a:off x="787391" y="4144364"/>
            <a:ext cx="2936597" cy="8053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4801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F5CC289-DF17-4665-9E25-964E402DA58E}"/>
                  </a:ext>
                </a:extLst>
              </p:cNvPr>
              <p:cNvSpPr txBox="1"/>
              <p:nvPr/>
            </p:nvSpPr>
            <p:spPr>
              <a:xfrm>
                <a:off x="5964109" y="1400754"/>
                <a:ext cx="4566731" cy="2348720"/>
              </a:xfrm>
              <a:prstGeom prst="rect">
                <a:avLst/>
              </a:prstGeom>
              <a:noFill/>
            </p:spPr>
            <p:txBody>
              <a:bodyPr wrap="square" rtlCol="0">
                <a:spAutoFit/>
              </a:bodyPr>
              <a:lstStyle/>
              <a:p>
                <a:pPr algn="just">
                  <a:lnSpc>
                    <a:spcPct val="150000"/>
                  </a:lnSpc>
                </a:pPr>
                <a:r>
                  <a:rPr lang="zh-CN" altLang="en-US" sz="2000" b="0" dirty="0">
                    <a:latin typeface="微软雅黑" panose="020B0503020204020204" pitchFamily="34" charset="-122"/>
                    <a:ea typeface="微软雅黑" panose="020B0503020204020204" pitchFamily="34" charset="-122"/>
                  </a:rPr>
                  <a:t>回顾 </a:t>
                </a:r>
                <a:r>
                  <a:rPr lang="en-US" altLang="zh-CN" sz="2000" b="0" dirty="0">
                    <a:latin typeface="微软雅黑" panose="020B0503020204020204" pitchFamily="34" charset="-122"/>
                    <a:ea typeface="微软雅黑" panose="020B0503020204020204" pitchFamily="34" charset="-122"/>
                  </a:rPr>
                  <a:t>Bagging </a:t>
                </a:r>
                <a:r>
                  <a:rPr lang="zh-CN" altLang="en-US" sz="2000" b="0" dirty="0">
                    <a:latin typeface="微软雅黑" panose="020B0503020204020204" pitchFamily="34" charset="-122"/>
                    <a:ea typeface="微软雅黑" panose="020B0503020204020204" pitchFamily="34" charset="-122"/>
                  </a:rPr>
                  <a:t>中的“投票”</a:t>
                </a:r>
                <a:r>
                  <a:rPr lang="en-US" altLang="zh-CN" sz="2000" b="0" dirty="0">
                    <a:latin typeface="微软雅黑" panose="020B0503020204020204" pitchFamily="34" charset="-122"/>
                    <a:ea typeface="微软雅黑" panose="020B0503020204020204" pitchFamily="34" charset="-122"/>
                  </a:rPr>
                  <a:t>…</a:t>
                </a: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存在问题：</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Tx/>
                  <a:buChar char="-"/>
                </a:pPr>
                <a:r>
                  <a:rPr lang="zh-CN" altLang="en-US" sz="2000" dirty="0">
                    <a:latin typeface="微软雅黑" panose="020B0503020204020204" pitchFamily="34" charset="-122"/>
                    <a:ea typeface="微软雅黑" panose="020B0503020204020204" pitchFamily="34" charset="-122"/>
                  </a:rPr>
                  <a:t>如果</a:t>
                </a:r>
                <a:r>
                  <a:rPr lang="zh-CN" altLang="en-US" sz="2000" b="1" dirty="0">
                    <a:solidFill>
                      <a:srgbClr val="FF0000"/>
                    </a:solidFill>
                    <a:latin typeface="微软雅黑" panose="020B0503020204020204" pitchFamily="34" charset="-122"/>
                    <a:ea typeface="微软雅黑" panose="020B0503020204020204" pitchFamily="34" charset="-122"/>
                  </a:rPr>
                  <a:t>模型</a:t>
                </a:r>
                <a14:m>
                  <m:oMath xmlns:m="http://schemas.openxmlformats.org/officeDocument/2006/math">
                    <m:sSub>
                      <m:sSubPr>
                        <m:ctrlPr>
                          <a:rPr lang="en-US" altLang="zh-CN" sz="2000" b="1" i="1" smtClean="0">
                            <a:solidFill>
                              <a:srgbClr val="FF0000"/>
                            </a:solidFill>
                            <a:latin typeface="Cambria Math" panose="02040503050406030204" pitchFamily="18" charset="0"/>
                            <a:ea typeface="微软雅黑" panose="020B0503020204020204" pitchFamily="34" charset="-122"/>
                          </a:rPr>
                        </m:ctrlPr>
                      </m:sSubPr>
                      <m:e>
                        <m:r>
                          <a:rPr lang="en-US" altLang="zh-CN" sz="2000" b="1" i="1" smtClean="0">
                            <a:solidFill>
                              <a:srgbClr val="FF0000"/>
                            </a:solidFill>
                            <a:latin typeface="Cambria Math" panose="02040503050406030204" pitchFamily="18" charset="0"/>
                            <a:ea typeface="微软雅黑" panose="020B0503020204020204" pitchFamily="34" charset="-122"/>
                          </a:rPr>
                          <m:t>𝒉</m:t>
                        </m:r>
                      </m:e>
                      <m:sub>
                        <m:r>
                          <a:rPr lang="en-US" altLang="zh-CN" sz="2000" b="1" i="1" smtClean="0">
                            <a:solidFill>
                              <a:srgbClr val="FF0000"/>
                            </a:solidFill>
                            <a:latin typeface="Cambria Math" panose="02040503050406030204" pitchFamily="18" charset="0"/>
                            <a:ea typeface="微软雅黑" panose="020B0503020204020204" pitchFamily="34" charset="-122"/>
                          </a:rPr>
                          <m:t>𝟐</m:t>
                        </m:r>
                      </m:sub>
                    </m:sSub>
                  </m:oMath>
                </a14:m>
                <a:r>
                  <a:rPr lang="zh-CN" altLang="en-US" sz="2000" b="1" dirty="0">
                    <a:solidFill>
                      <a:srgbClr val="FF0000"/>
                    </a:solidFill>
                    <a:latin typeface="微软雅黑" panose="020B0503020204020204" pitchFamily="34" charset="-122"/>
                    <a:ea typeface="微软雅黑" panose="020B0503020204020204" pitchFamily="34" charset="-122"/>
                  </a:rPr>
                  <a:t>很差</a:t>
                </a:r>
                <a:r>
                  <a:rPr lang="zh-CN" altLang="en-US" sz="2000" b="0" dirty="0">
                    <a:latin typeface="微软雅黑" panose="020B0503020204020204" pitchFamily="34" charset="-122"/>
                    <a:ea typeface="微软雅黑" panose="020B0503020204020204" pitchFamily="34" charset="-122"/>
                  </a:rPr>
                  <a:t>的话，是否会影响最终集成学习效果？</a:t>
                </a:r>
                <a:endParaRPr lang="en-US" altLang="zh-CN" sz="2000" b="0" dirty="0">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EF5CC289-DF17-4665-9E25-964E402DA58E}"/>
                  </a:ext>
                </a:extLst>
              </p:cNvPr>
              <p:cNvSpPr txBox="1">
                <a:spLocks noRot="1" noChangeAspect="1" noMove="1" noResize="1" noEditPoints="1" noAdjustHandles="1" noChangeArrowheads="1" noChangeShapeType="1" noTextEdit="1"/>
              </p:cNvSpPr>
              <p:nvPr/>
            </p:nvSpPr>
            <p:spPr>
              <a:xfrm>
                <a:off x="5964109" y="1400754"/>
                <a:ext cx="4566731" cy="2348720"/>
              </a:xfrm>
              <a:prstGeom prst="rect">
                <a:avLst/>
              </a:prstGeom>
              <a:blipFill>
                <a:blip r:embed="rId8"/>
                <a:stretch>
                  <a:fillRect l="-1733" r="-1333"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32CF10-4F0B-4BD3-81BB-18A05A669AFD}"/>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矩形 7">
                <a:extLst>
                  <a:ext uri="{FF2B5EF4-FFF2-40B4-BE49-F238E27FC236}">
                    <a16:creationId xmlns:a16="http://schemas.microsoft.com/office/drawing/2014/main" id="{7232CF10-4F0B-4BD3-81BB-18A05A669AFD}"/>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030A6E-DCA4-48AE-966B-40F82F03BDF2}"/>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0" name="矩形 9">
                <a:extLst>
                  <a:ext uri="{FF2B5EF4-FFF2-40B4-BE49-F238E27FC236}">
                    <a16:creationId xmlns:a16="http://schemas.microsoft.com/office/drawing/2014/main" id="{E0030A6E-DCA4-48AE-966B-40F82F03BDF2}"/>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62B1672-4F96-4129-8C4D-620ACFD8C7C3}"/>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1" name="矩形 10">
                <a:extLst>
                  <a:ext uri="{FF2B5EF4-FFF2-40B4-BE49-F238E27FC236}">
                    <a16:creationId xmlns:a16="http://schemas.microsoft.com/office/drawing/2014/main" id="{162B1672-4F96-4129-8C4D-620ACFD8C7C3}"/>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1"/>
                <a:stretch>
                  <a:fillRect b="-1695"/>
                </a:stretch>
              </a:blipFill>
              <a:ln>
                <a:no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8BF7A02-85B0-4766-B4D5-01342FABB20F}"/>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37BC81E0-94F3-4351-98FF-FA7B8F218697}"/>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3" name="椭圆 12">
                <a:extLst>
                  <a:ext uri="{FF2B5EF4-FFF2-40B4-BE49-F238E27FC236}">
                    <a16:creationId xmlns:a16="http://schemas.microsoft.com/office/drawing/2014/main" id="{37BC81E0-94F3-4351-98FF-FA7B8F218697}"/>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E1ED295-B87F-4C8C-8624-71D27CD25750}"/>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4" name="椭圆 13">
                <a:extLst>
                  <a:ext uri="{FF2B5EF4-FFF2-40B4-BE49-F238E27FC236}">
                    <a16:creationId xmlns:a16="http://schemas.microsoft.com/office/drawing/2014/main" id="{CE1ED295-B87F-4C8C-8624-71D27CD25750}"/>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700C1C3A-0761-42C2-8CBA-0A1ACCEB7995}"/>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5" name="椭圆 14">
                <a:extLst>
                  <a:ext uri="{FF2B5EF4-FFF2-40B4-BE49-F238E27FC236}">
                    <a16:creationId xmlns:a16="http://schemas.microsoft.com/office/drawing/2014/main" id="{700C1C3A-0761-42C2-8CBA-0A1ACCEB7995}"/>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4"/>
                <a:stretch>
                  <a:fillRect/>
                </a:stretch>
              </a:blipFill>
              <a:ln>
                <a:noFill/>
              </a:ln>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7489E74-40EB-43CF-8013-C7F1005375DE}"/>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17" name="矩形: 剪去左右顶角 16">
            <a:extLst>
              <a:ext uri="{FF2B5EF4-FFF2-40B4-BE49-F238E27FC236}">
                <a16:creationId xmlns:a16="http://schemas.microsoft.com/office/drawing/2014/main" id="{4C0C9FD5-D65C-421F-9FDD-AA56A86F8523}"/>
              </a:ext>
            </a:extLst>
          </p:cNvPr>
          <p:cNvSpPr/>
          <p:nvPr/>
        </p:nvSpPr>
        <p:spPr>
          <a:xfrm flipV="1">
            <a:off x="1323488" y="4374544"/>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275BDCB7-EF51-4973-B18E-8BF2803AC35F}"/>
                  </a:ext>
                </a:extLst>
              </p:cNvPr>
              <p:cNvSpPr/>
              <p:nvPr/>
            </p:nvSpPr>
            <p:spPr>
              <a:xfrm>
                <a:off x="1855660" y="529710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18" name="椭圆 17">
                <a:extLst>
                  <a:ext uri="{FF2B5EF4-FFF2-40B4-BE49-F238E27FC236}">
                    <a16:creationId xmlns:a16="http://schemas.microsoft.com/office/drawing/2014/main" id="{275BDCB7-EF51-4973-B18E-8BF2803AC35F}"/>
                  </a:ext>
                </a:extLst>
              </p:cNvPr>
              <p:cNvSpPr>
                <a:spLocks noRot="1" noChangeAspect="1" noMove="1" noResize="1" noEditPoints="1" noAdjustHandles="1" noChangeArrowheads="1" noChangeShapeType="1" noTextEdit="1"/>
              </p:cNvSpPr>
              <p:nvPr/>
            </p:nvSpPr>
            <p:spPr>
              <a:xfrm>
                <a:off x="1855660" y="5297100"/>
                <a:ext cx="912237" cy="360218"/>
              </a:xfrm>
              <a:prstGeom prst="ellipse">
                <a:avLst/>
              </a:prstGeom>
              <a:blipFill>
                <a:blip r:embed="rId15"/>
                <a:stretch>
                  <a:fillRect b="-8475"/>
                </a:stretch>
              </a:blipFill>
              <a:ln>
                <a:noFill/>
              </a:ln>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C48AF7BD-9E31-43D1-A02C-E31D95AB8A3C}"/>
              </a:ext>
            </a:extLst>
          </p:cNvPr>
          <p:cNvCxnSpPr>
            <a:stCxn id="8" idx="2"/>
            <a:endCxn id="13"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B3BBE4-DB01-4720-8914-D39890335747}"/>
              </a:ext>
            </a:extLst>
          </p:cNvPr>
          <p:cNvCxnSpPr>
            <a:cxnSpLocks/>
            <a:stCxn id="10" idx="2"/>
            <a:endCxn id="14"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B84202-33A2-44BB-8784-3C7EF315C806}"/>
              </a:ext>
            </a:extLst>
          </p:cNvPr>
          <p:cNvCxnSpPr>
            <a:cxnSpLocks/>
            <a:stCxn id="12" idx="2"/>
            <a:endCxn id="16"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EBC496-47BF-421D-9E2C-826A512F1E81}"/>
              </a:ext>
            </a:extLst>
          </p:cNvPr>
          <p:cNvCxnSpPr>
            <a:cxnSpLocks/>
            <a:stCxn id="11" idx="2"/>
            <a:endCxn id="15"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F9A822-5428-480A-8DFC-DEE4A46EF325}"/>
              </a:ext>
            </a:extLst>
          </p:cNvPr>
          <p:cNvCxnSpPr>
            <a:cxnSpLocks/>
            <a:stCxn id="13" idx="4"/>
            <a:endCxn id="17" idx="1"/>
          </p:cNvCxnSpPr>
          <p:nvPr/>
        </p:nvCxnSpPr>
        <p:spPr>
          <a:xfrm>
            <a:off x="730242" y="3843821"/>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4FA44B-5A29-4246-AC09-ECAA3DD9C7B8}"/>
              </a:ext>
            </a:extLst>
          </p:cNvPr>
          <p:cNvCxnSpPr>
            <a:cxnSpLocks/>
            <a:stCxn id="14" idx="4"/>
            <a:endCxn id="17" idx="1"/>
          </p:cNvCxnSpPr>
          <p:nvPr/>
        </p:nvCxnSpPr>
        <p:spPr>
          <a:xfrm>
            <a:off x="1799572" y="3843821"/>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DEE12C-91B0-4FFD-8FCC-A99B7CAB817C}"/>
              </a:ext>
            </a:extLst>
          </p:cNvPr>
          <p:cNvCxnSpPr>
            <a:cxnSpLocks/>
            <a:stCxn id="16" idx="4"/>
            <a:endCxn id="17" idx="1"/>
          </p:cNvCxnSpPr>
          <p:nvPr/>
        </p:nvCxnSpPr>
        <p:spPr>
          <a:xfrm flipH="1">
            <a:off x="2311779" y="3843821"/>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20339D-2FC9-476B-B1BC-156B7377FD2A}"/>
              </a:ext>
            </a:extLst>
          </p:cNvPr>
          <p:cNvCxnSpPr>
            <a:cxnSpLocks/>
            <a:stCxn id="15" idx="4"/>
            <a:endCxn id="17" idx="1"/>
          </p:cNvCxnSpPr>
          <p:nvPr/>
        </p:nvCxnSpPr>
        <p:spPr>
          <a:xfrm flipH="1">
            <a:off x="2311779" y="3838387"/>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1057E0B-C87E-4E01-A330-D6D1909803AA}"/>
              </a:ext>
            </a:extLst>
          </p:cNvPr>
          <p:cNvCxnSpPr>
            <a:cxnSpLocks/>
            <a:stCxn id="17" idx="3"/>
            <a:endCxn id="18" idx="0"/>
          </p:cNvCxnSpPr>
          <p:nvPr/>
        </p:nvCxnSpPr>
        <p:spPr>
          <a:xfrm>
            <a:off x="2311779" y="4817889"/>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EFDE7899-04D9-4BB7-B33B-45C323792D6D}"/>
              </a:ext>
            </a:extLst>
          </p:cNvPr>
          <p:cNvSpPr/>
          <p:nvPr/>
        </p:nvSpPr>
        <p:spPr>
          <a:xfrm>
            <a:off x="787391" y="4144364"/>
            <a:ext cx="2936597" cy="8053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5B395DB5-DA94-4AC3-8C82-21702046899E}"/>
              </a:ext>
            </a:extLst>
          </p:cNvPr>
          <p:cNvPicPr>
            <a:picLocks noChangeAspect="1"/>
          </p:cNvPicPr>
          <p:nvPr/>
        </p:nvPicPr>
        <p:blipFill>
          <a:blip r:embed="rId16"/>
          <a:stretch>
            <a:fillRect/>
          </a:stretch>
        </p:blipFill>
        <p:spPr>
          <a:xfrm>
            <a:off x="10902504" y="2727952"/>
            <a:ext cx="1000125" cy="876300"/>
          </a:xfrm>
          <a:prstGeom prst="rect">
            <a:avLst/>
          </a:prstGeom>
        </p:spPr>
      </p:pic>
    </p:spTree>
    <p:custDataLst>
      <p:tags r:id="rId1"/>
    </p:custDataLst>
    <p:extLst>
      <p:ext uri="{BB962C8B-B14F-4D97-AF65-F5344CB8AC3E}">
        <p14:creationId xmlns:p14="http://schemas.microsoft.com/office/powerpoint/2010/main" val="4011057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F5CC289-DF17-4665-9E25-964E402DA58E}"/>
                  </a:ext>
                </a:extLst>
              </p:cNvPr>
              <p:cNvSpPr txBox="1"/>
              <p:nvPr/>
            </p:nvSpPr>
            <p:spPr>
              <a:xfrm>
                <a:off x="5964109" y="1400754"/>
                <a:ext cx="4566731" cy="2810385"/>
              </a:xfrm>
              <a:prstGeom prst="rect">
                <a:avLst/>
              </a:prstGeom>
              <a:noFill/>
            </p:spPr>
            <p:txBody>
              <a:bodyPr wrap="square" rtlCol="0">
                <a:spAutoFit/>
              </a:bodyPr>
              <a:lstStyle/>
              <a:p>
                <a:pPr algn="just">
                  <a:lnSpc>
                    <a:spcPct val="150000"/>
                  </a:lnSpc>
                </a:pPr>
                <a:r>
                  <a:rPr lang="zh-CN" altLang="en-US" sz="2000" b="0" dirty="0">
                    <a:latin typeface="微软雅黑" panose="020B0503020204020204" pitchFamily="34" charset="-122"/>
                    <a:ea typeface="微软雅黑" panose="020B0503020204020204" pitchFamily="34" charset="-122"/>
                  </a:rPr>
                  <a:t>回顾 </a:t>
                </a:r>
                <a:r>
                  <a:rPr lang="en-US" altLang="zh-CN" sz="2000" b="0" dirty="0">
                    <a:latin typeface="微软雅黑" panose="020B0503020204020204" pitchFamily="34" charset="-122"/>
                    <a:ea typeface="微软雅黑" panose="020B0503020204020204" pitchFamily="34" charset="-122"/>
                  </a:rPr>
                  <a:t>Bagging </a:t>
                </a:r>
                <a:r>
                  <a:rPr lang="zh-CN" altLang="en-US" sz="2000" b="0" dirty="0">
                    <a:latin typeface="微软雅黑" panose="020B0503020204020204" pitchFamily="34" charset="-122"/>
                    <a:ea typeface="微软雅黑" panose="020B0503020204020204" pitchFamily="34" charset="-122"/>
                  </a:rPr>
                  <a:t>中的“投票”</a:t>
                </a:r>
                <a:r>
                  <a:rPr lang="en-US" altLang="zh-CN" sz="2000" b="0" dirty="0">
                    <a:latin typeface="微软雅黑" panose="020B0503020204020204" pitchFamily="34" charset="-122"/>
                    <a:ea typeface="微软雅黑" panose="020B0503020204020204" pitchFamily="34" charset="-122"/>
                  </a:rPr>
                  <a:t>…</a:t>
                </a:r>
              </a:p>
              <a:p>
                <a:pPr algn="just">
                  <a:lnSpc>
                    <a:spcPct val="150000"/>
                  </a:lnSpc>
                </a:pP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存在问题：</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Tx/>
                  <a:buChar char="-"/>
                </a:pPr>
                <a:r>
                  <a:rPr lang="zh-CN" altLang="en-US" sz="2000" dirty="0">
                    <a:latin typeface="微软雅黑" panose="020B0503020204020204" pitchFamily="34" charset="-122"/>
                    <a:ea typeface="微软雅黑" panose="020B0503020204020204" pitchFamily="34" charset="-122"/>
                  </a:rPr>
                  <a:t>如果模型</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h</m:t>
                        </m:r>
                      </m:e>
                      <m:sub>
                        <m:r>
                          <a:rPr lang="en-US" altLang="zh-CN" sz="2000" b="0" i="1" smtClean="0">
                            <a:latin typeface="Cambria Math" panose="02040503050406030204" pitchFamily="18" charset="0"/>
                            <a:ea typeface="微软雅黑" panose="020B0503020204020204" pitchFamily="34" charset="-122"/>
                          </a:rPr>
                          <m:t>2</m:t>
                        </m:r>
                      </m:sub>
                    </m:sSub>
                    <m:r>
                      <a:rPr lang="zh-CN" altLang="en-US" sz="2000" i="1">
                        <a:latin typeface="Cambria Math" panose="02040503050406030204" pitchFamily="18" charset="0"/>
                        <a:ea typeface="微软雅黑" panose="020B0503020204020204" pitchFamily="34" charset="-122"/>
                      </a:rPr>
                      <m:t>效果</m:t>
                    </m:r>
                  </m:oMath>
                </a14:m>
                <a:r>
                  <a:rPr lang="zh-CN" altLang="en-US" sz="2000" b="0" dirty="0">
                    <a:latin typeface="微软雅黑" panose="020B0503020204020204" pitchFamily="34" charset="-122"/>
                    <a:ea typeface="微软雅黑" panose="020B0503020204020204" pitchFamily="34" charset="-122"/>
                  </a:rPr>
                  <a:t>很差的话，是否会影响最终集成学习效果？</a:t>
                </a:r>
                <a:endParaRPr lang="en-US" altLang="zh-CN" sz="2000" b="0" dirty="0">
                  <a:latin typeface="微软雅黑" panose="020B0503020204020204" pitchFamily="34" charset="-122"/>
                  <a:ea typeface="微软雅黑" panose="020B0503020204020204" pitchFamily="34" charset="-122"/>
                </a:endParaRPr>
              </a:p>
              <a:p>
                <a:pPr marL="342900" indent="-342900" algn="just">
                  <a:lnSpc>
                    <a:spcPct val="150000"/>
                  </a:lnSpc>
                  <a:buFontTx/>
                  <a:buChar char="-"/>
                </a:pPr>
                <a:r>
                  <a:rPr lang="zh-CN" altLang="en-US" sz="2000" dirty="0">
                    <a:latin typeface="微软雅黑" panose="020B0503020204020204" pitchFamily="34" charset="-122"/>
                    <a:ea typeface="微软雅黑" panose="020B0503020204020204" pitchFamily="34" charset="-122"/>
                  </a:rPr>
                  <a:t>于是</a:t>
                </a:r>
                <a:r>
                  <a:rPr lang="zh-CN" altLang="en-US" sz="2000" b="1" dirty="0">
                    <a:solidFill>
                      <a:srgbClr val="FF0000"/>
                    </a:solidFill>
                    <a:latin typeface="微软雅黑" panose="020B0503020204020204" pitchFamily="34" charset="-122"/>
                    <a:ea typeface="微软雅黑" panose="020B0503020204020204" pitchFamily="34" charset="-122"/>
                  </a:rPr>
                  <a:t>提出 </a:t>
                </a:r>
                <a:r>
                  <a:rPr lang="en-US" altLang="zh-CN" sz="2000" b="1" dirty="0">
                    <a:solidFill>
                      <a:srgbClr val="FF0000"/>
                    </a:solidFill>
                    <a:latin typeface="微软雅黑" panose="020B0503020204020204" pitchFamily="34" charset="-122"/>
                    <a:ea typeface="微软雅黑" panose="020B0503020204020204" pitchFamily="34" charset="-122"/>
                  </a:rPr>
                  <a:t>Stacking </a:t>
                </a:r>
                <a:r>
                  <a:rPr lang="zh-CN" altLang="en-US" sz="2000" b="1" dirty="0">
                    <a:solidFill>
                      <a:srgbClr val="FF0000"/>
                    </a:solidFill>
                    <a:latin typeface="微软雅黑" panose="020B0503020204020204" pitchFamily="34" charset="-122"/>
                    <a:ea typeface="微软雅黑" panose="020B0503020204020204" pitchFamily="34" charset="-122"/>
                  </a:rPr>
                  <a:t>区分不同的模型</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3" name="文本框 42">
                <a:extLst>
                  <a:ext uri="{FF2B5EF4-FFF2-40B4-BE49-F238E27FC236}">
                    <a16:creationId xmlns:a16="http://schemas.microsoft.com/office/drawing/2014/main" id="{EF5CC289-DF17-4665-9E25-964E402DA58E}"/>
                  </a:ext>
                </a:extLst>
              </p:cNvPr>
              <p:cNvSpPr txBox="1">
                <a:spLocks noRot="1" noChangeAspect="1" noMove="1" noResize="1" noEditPoints="1" noAdjustHandles="1" noChangeArrowheads="1" noChangeShapeType="1" noTextEdit="1"/>
              </p:cNvSpPr>
              <p:nvPr/>
            </p:nvSpPr>
            <p:spPr>
              <a:xfrm>
                <a:off x="5964109" y="1400754"/>
                <a:ext cx="4566731" cy="2810385"/>
              </a:xfrm>
              <a:prstGeom prst="rect">
                <a:avLst/>
              </a:prstGeom>
              <a:blipFill>
                <a:blip r:embed="rId8"/>
                <a:stretch>
                  <a:fillRect l="-1733" r="-1333" b="-3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32CF10-4F0B-4BD3-81BB-18A05A669AFD}"/>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矩形 7">
                <a:extLst>
                  <a:ext uri="{FF2B5EF4-FFF2-40B4-BE49-F238E27FC236}">
                    <a16:creationId xmlns:a16="http://schemas.microsoft.com/office/drawing/2014/main" id="{7232CF10-4F0B-4BD3-81BB-18A05A669AFD}"/>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030A6E-DCA4-48AE-966B-40F82F03BDF2}"/>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0" name="矩形 9">
                <a:extLst>
                  <a:ext uri="{FF2B5EF4-FFF2-40B4-BE49-F238E27FC236}">
                    <a16:creationId xmlns:a16="http://schemas.microsoft.com/office/drawing/2014/main" id="{E0030A6E-DCA4-48AE-966B-40F82F03BDF2}"/>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62B1672-4F96-4129-8C4D-620ACFD8C7C3}"/>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1" name="矩形 10">
                <a:extLst>
                  <a:ext uri="{FF2B5EF4-FFF2-40B4-BE49-F238E27FC236}">
                    <a16:creationId xmlns:a16="http://schemas.microsoft.com/office/drawing/2014/main" id="{162B1672-4F96-4129-8C4D-620ACFD8C7C3}"/>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1"/>
                <a:stretch>
                  <a:fillRect b="-1695"/>
                </a:stretch>
              </a:blipFill>
              <a:ln>
                <a:no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8BF7A02-85B0-4766-B4D5-01342FABB20F}"/>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37BC81E0-94F3-4351-98FF-FA7B8F218697}"/>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3" name="椭圆 12">
                <a:extLst>
                  <a:ext uri="{FF2B5EF4-FFF2-40B4-BE49-F238E27FC236}">
                    <a16:creationId xmlns:a16="http://schemas.microsoft.com/office/drawing/2014/main" id="{37BC81E0-94F3-4351-98FF-FA7B8F218697}"/>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E1ED295-B87F-4C8C-8624-71D27CD25750}"/>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4" name="椭圆 13">
                <a:extLst>
                  <a:ext uri="{FF2B5EF4-FFF2-40B4-BE49-F238E27FC236}">
                    <a16:creationId xmlns:a16="http://schemas.microsoft.com/office/drawing/2014/main" id="{CE1ED295-B87F-4C8C-8624-71D27CD25750}"/>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700C1C3A-0761-42C2-8CBA-0A1ACCEB7995}"/>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5" name="椭圆 14">
                <a:extLst>
                  <a:ext uri="{FF2B5EF4-FFF2-40B4-BE49-F238E27FC236}">
                    <a16:creationId xmlns:a16="http://schemas.microsoft.com/office/drawing/2014/main" id="{700C1C3A-0761-42C2-8CBA-0A1ACCEB7995}"/>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4"/>
                <a:stretch>
                  <a:fillRect/>
                </a:stretch>
              </a:blipFill>
              <a:ln>
                <a:noFill/>
              </a:ln>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7489E74-40EB-43CF-8013-C7F1005375DE}"/>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sp>
        <p:nvSpPr>
          <p:cNvPr id="17" name="矩形: 剪去左右顶角 16">
            <a:extLst>
              <a:ext uri="{FF2B5EF4-FFF2-40B4-BE49-F238E27FC236}">
                <a16:creationId xmlns:a16="http://schemas.microsoft.com/office/drawing/2014/main" id="{4C0C9FD5-D65C-421F-9FDD-AA56A86F8523}"/>
              </a:ext>
            </a:extLst>
          </p:cNvPr>
          <p:cNvSpPr/>
          <p:nvPr/>
        </p:nvSpPr>
        <p:spPr>
          <a:xfrm flipV="1">
            <a:off x="1323488" y="4374544"/>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275BDCB7-EF51-4973-B18E-8BF2803AC35F}"/>
                  </a:ext>
                </a:extLst>
              </p:cNvPr>
              <p:cNvSpPr/>
              <p:nvPr/>
            </p:nvSpPr>
            <p:spPr>
              <a:xfrm>
                <a:off x="1855660" y="5297100"/>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18" name="椭圆 17">
                <a:extLst>
                  <a:ext uri="{FF2B5EF4-FFF2-40B4-BE49-F238E27FC236}">
                    <a16:creationId xmlns:a16="http://schemas.microsoft.com/office/drawing/2014/main" id="{275BDCB7-EF51-4973-B18E-8BF2803AC35F}"/>
                  </a:ext>
                </a:extLst>
              </p:cNvPr>
              <p:cNvSpPr>
                <a:spLocks noRot="1" noChangeAspect="1" noMove="1" noResize="1" noEditPoints="1" noAdjustHandles="1" noChangeArrowheads="1" noChangeShapeType="1" noTextEdit="1"/>
              </p:cNvSpPr>
              <p:nvPr/>
            </p:nvSpPr>
            <p:spPr>
              <a:xfrm>
                <a:off x="1855660" y="5297100"/>
                <a:ext cx="912237" cy="360218"/>
              </a:xfrm>
              <a:prstGeom prst="ellipse">
                <a:avLst/>
              </a:prstGeom>
              <a:blipFill>
                <a:blip r:embed="rId15"/>
                <a:stretch>
                  <a:fillRect b="-8475"/>
                </a:stretch>
              </a:blipFill>
              <a:ln>
                <a:noFill/>
              </a:ln>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C48AF7BD-9E31-43D1-A02C-E31D95AB8A3C}"/>
              </a:ext>
            </a:extLst>
          </p:cNvPr>
          <p:cNvCxnSpPr>
            <a:stCxn id="8" idx="2"/>
            <a:endCxn id="13"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B3BBE4-DB01-4720-8914-D39890335747}"/>
              </a:ext>
            </a:extLst>
          </p:cNvPr>
          <p:cNvCxnSpPr>
            <a:cxnSpLocks/>
            <a:stCxn id="10" idx="2"/>
            <a:endCxn id="14"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B84202-33A2-44BB-8784-3C7EF315C806}"/>
              </a:ext>
            </a:extLst>
          </p:cNvPr>
          <p:cNvCxnSpPr>
            <a:cxnSpLocks/>
            <a:stCxn id="12" idx="2"/>
            <a:endCxn id="16"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EBC496-47BF-421D-9E2C-826A512F1E81}"/>
              </a:ext>
            </a:extLst>
          </p:cNvPr>
          <p:cNvCxnSpPr>
            <a:cxnSpLocks/>
            <a:stCxn id="11" idx="2"/>
            <a:endCxn id="15"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F9A822-5428-480A-8DFC-DEE4A46EF325}"/>
              </a:ext>
            </a:extLst>
          </p:cNvPr>
          <p:cNvCxnSpPr>
            <a:cxnSpLocks/>
            <a:stCxn id="13" idx="4"/>
            <a:endCxn id="17" idx="1"/>
          </p:cNvCxnSpPr>
          <p:nvPr/>
        </p:nvCxnSpPr>
        <p:spPr>
          <a:xfrm>
            <a:off x="730242" y="3843821"/>
            <a:ext cx="158153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4FA44B-5A29-4246-AC09-ECAA3DD9C7B8}"/>
              </a:ext>
            </a:extLst>
          </p:cNvPr>
          <p:cNvCxnSpPr>
            <a:cxnSpLocks/>
            <a:stCxn id="14" idx="4"/>
            <a:endCxn id="17" idx="1"/>
          </p:cNvCxnSpPr>
          <p:nvPr/>
        </p:nvCxnSpPr>
        <p:spPr>
          <a:xfrm>
            <a:off x="1799572" y="3843821"/>
            <a:ext cx="512207"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DEE12C-91B0-4FFD-8FCC-A99B7CAB817C}"/>
              </a:ext>
            </a:extLst>
          </p:cNvPr>
          <p:cNvCxnSpPr>
            <a:cxnSpLocks/>
            <a:stCxn id="16" idx="4"/>
            <a:endCxn id="17" idx="1"/>
          </p:cNvCxnSpPr>
          <p:nvPr/>
        </p:nvCxnSpPr>
        <p:spPr>
          <a:xfrm flipH="1">
            <a:off x="2311779" y="3843821"/>
            <a:ext cx="557123" cy="53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20339D-2FC9-476B-B1BC-156B7377FD2A}"/>
              </a:ext>
            </a:extLst>
          </p:cNvPr>
          <p:cNvCxnSpPr>
            <a:cxnSpLocks/>
            <a:stCxn id="15" idx="4"/>
            <a:endCxn id="17" idx="1"/>
          </p:cNvCxnSpPr>
          <p:nvPr/>
        </p:nvCxnSpPr>
        <p:spPr>
          <a:xfrm flipH="1">
            <a:off x="2311779" y="3838387"/>
            <a:ext cx="1626452" cy="53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1057E0B-C87E-4E01-A330-D6D1909803AA}"/>
              </a:ext>
            </a:extLst>
          </p:cNvPr>
          <p:cNvCxnSpPr>
            <a:cxnSpLocks/>
            <a:stCxn id="17" idx="3"/>
            <a:endCxn id="18" idx="0"/>
          </p:cNvCxnSpPr>
          <p:nvPr/>
        </p:nvCxnSpPr>
        <p:spPr>
          <a:xfrm>
            <a:off x="2311779" y="4817889"/>
            <a:ext cx="0" cy="4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EFDE7899-04D9-4BB7-B33B-45C323792D6D}"/>
              </a:ext>
            </a:extLst>
          </p:cNvPr>
          <p:cNvSpPr/>
          <p:nvPr/>
        </p:nvSpPr>
        <p:spPr>
          <a:xfrm>
            <a:off x="787391" y="4144364"/>
            <a:ext cx="2936597" cy="8053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51923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3">
            <a:extLst>
              <a:ext uri="{FF2B5EF4-FFF2-40B4-BE49-F238E27FC236}">
                <a16:creationId xmlns:a16="http://schemas.microsoft.com/office/drawing/2014/main" id="{5CFEC606-F1AB-47E0-B884-C1B0B9D9498C}"/>
              </a:ext>
            </a:extLst>
          </p:cNvPr>
          <p:cNvSpPr>
            <a:spLocks noChangeArrowheads="1"/>
          </p:cNvSpPr>
          <p:nvPr>
            <p:custDataLst>
              <p:tags r:id="rId2"/>
            </p:custDataLst>
          </p:nvPr>
        </p:nvSpPr>
        <p:spPr bwMode="auto">
          <a:xfrm>
            <a:off x="578229" y="522508"/>
            <a:ext cx="517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引言</a:t>
            </a:r>
          </a:p>
        </p:txBody>
      </p:sp>
      <p:sp>
        <p:nvSpPr>
          <p:cNvPr id="10" name="矩形 9">
            <a:extLst>
              <a:ext uri="{FF2B5EF4-FFF2-40B4-BE49-F238E27FC236}">
                <a16:creationId xmlns:a16="http://schemas.microsoft.com/office/drawing/2014/main" id="{1B1EC96E-AD4B-48EE-9B11-9847C6204D2C}"/>
              </a:ext>
            </a:extLst>
          </p:cNvPr>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11" name="矩形 27">
            <a:extLst>
              <a:ext uri="{FF2B5EF4-FFF2-40B4-BE49-F238E27FC236}">
                <a16:creationId xmlns:a16="http://schemas.microsoft.com/office/drawing/2014/main" id="{32AB13EE-9D4F-4186-A064-E9794B1D7190}"/>
              </a:ext>
            </a:extLst>
          </p:cNvPr>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矩形 28">
            <a:extLst>
              <a:ext uri="{FF2B5EF4-FFF2-40B4-BE49-F238E27FC236}">
                <a16:creationId xmlns:a16="http://schemas.microsoft.com/office/drawing/2014/main" id="{0B4E2F30-B647-4BD8-AC0F-C4EEF90CA530}"/>
              </a:ext>
            </a:extLst>
          </p:cNvPr>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文本框 12">
            <a:extLst>
              <a:ext uri="{FF2B5EF4-FFF2-40B4-BE49-F238E27FC236}">
                <a16:creationId xmlns:a16="http://schemas.microsoft.com/office/drawing/2014/main" id="{96EAEAEE-C401-4E16-81E3-DC14C44685C2}"/>
              </a:ext>
            </a:extLst>
          </p:cNvPr>
          <p:cNvSpPr txBox="1"/>
          <p:nvPr/>
        </p:nvSpPr>
        <p:spPr>
          <a:xfrm>
            <a:off x="0" y="906262"/>
            <a:ext cx="11784850" cy="825419"/>
          </a:xfrm>
          <a:prstGeom prst="rect">
            <a:avLst/>
          </a:prstGeom>
          <a:noFill/>
        </p:spPr>
        <p:txBody>
          <a:bodyPr wrap="square" rtlCol="0">
            <a:spAutoFit/>
          </a:bodyPr>
          <a:lstStyle/>
          <a:p>
            <a:pPr marL="914400" lvl="1" indent="-457200">
              <a:lnSpc>
                <a:spcPct val="150000"/>
              </a:lnSpc>
              <a:buFont typeface="Wingdings" panose="05000000000000000000" pitchFamily="2" charset="2"/>
              <a:buChar char="u"/>
            </a:pPr>
            <a:r>
              <a:rPr lang="zh-CN" altLang="en-US" sz="2800" b="1" dirty="0">
                <a:solidFill>
                  <a:srgbClr val="12488E"/>
                </a:solidFill>
                <a:latin typeface="Times New Roman" panose="02020603050405020304" pitchFamily="18" charset="0"/>
                <a:cs typeface="Times New Roman" panose="02020603050405020304" pitchFamily="18" charset="0"/>
              </a:rPr>
              <a:t>回顾一下</a:t>
            </a:r>
            <a:r>
              <a:rPr lang="zh-CN" altLang="en-US" sz="3600" b="1" dirty="0">
                <a:solidFill>
                  <a:srgbClr val="FF0000"/>
                </a:solidFill>
                <a:latin typeface="Times New Roman" panose="02020603050405020304" pitchFamily="18" charset="0"/>
                <a:cs typeface="Times New Roman" panose="02020603050405020304" pitchFamily="18" charset="0"/>
              </a:rPr>
              <a:t>线性</a:t>
            </a:r>
            <a:r>
              <a:rPr lang="zh-CN" altLang="en-US" sz="2800" b="1" dirty="0">
                <a:solidFill>
                  <a:srgbClr val="12488E"/>
                </a:solidFill>
                <a:latin typeface="Times New Roman" panose="02020603050405020304" pitchFamily="18" charset="0"/>
                <a:cs typeface="Times New Roman" panose="02020603050405020304" pitchFamily="18" charset="0"/>
              </a:rPr>
              <a:t>回归和</a:t>
            </a:r>
            <a:r>
              <a:rPr lang="zh-CN" altLang="en-US" sz="3600" b="1" dirty="0">
                <a:solidFill>
                  <a:srgbClr val="FF0000"/>
                </a:solidFill>
                <a:latin typeface="Times New Roman" panose="02020603050405020304" pitchFamily="18" charset="0"/>
                <a:cs typeface="Times New Roman" panose="02020603050405020304" pitchFamily="18" charset="0"/>
              </a:rPr>
              <a:t>神经网络</a:t>
            </a:r>
            <a:endParaRPr lang="en-US" altLang="zh-CN" sz="36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5AAD072-8D8B-4D12-B3C9-982F3F480476}"/>
                  </a:ext>
                </a:extLst>
              </p:cNvPr>
              <p:cNvSpPr/>
              <p:nvPr/>
            </p:nvSpPr>
            <p:spPr>
              <a:xfrm>
                <a:off x="905781" y="2465639"/>
                <a:ext cx="4524669" cy="461665"/>
              </a:xfrm>
              <a:prstGeom prst="rect">
                <a:avLst/>
              </a:prstGeom>
            </p:spPr>
            <p:txBody>
              <a:bodyPr wrap="square">
                <a:spAutoFit/>
              </a:bodyPr>
              <a:lstStyle/>
              <a:p>
                <a14:m>
                  <m:oMath xmlns:m="http://schemas.openxmlformats.org/officeDocument/2006/math">
                    <m:sSub>
                      <m:sSubPr>
                        <m:ctrlPr>
                          <a:rPr kumimoji="1" lang="en-US" altLang="zh-CN" sz="2400" i="1" dirty="0" smtClean="0">
                            <a:latin typeface="Cambria Math" panose="02040503050406030204" pitchFamily="18" charset="0"/>
                          </a:rPr>
                        </m:ctrlPr>
                      </m:sSubPr>
                      <m:e>
                        <m:r>
                          <a:rPr kumimoji="1" lang="en-US" altLang="zh-CN" sz="2400" b="0" i="1" dirty="0" smtClean="0">
                            <a:latin typeface="Cambria Math" charset="0"/>
                          </a:rPr>
                          <m:t>h</m:t>
                        </m:r>
                      </m:e>
                      <m:sub>
                        <m:r>
                          <a:rPr kumimoji="1" lang="en-US" altLang="zh-CN" sz="2400" i="1" dirty="0" smtClean="0">
                            <a:latin typeface="Cambria Math" charset="0"/>
                            <a:ea typeface="Cambria Math" charset="0"/>
                            <a:cs typeface="Cambria Math" charset="0"/>
                          </a:rPr>
                          <m:t>𝜃</m:t>
                        </m:r>
                      </m:sub>
                    </m:sSub>
                    <m:d>
                      <m:dPr>
                        <m:ctrlPr>
                          <a:rPr kumimoji="1" lang="mr-IN" altLang="zh-CN" sz="2400" i="1" dirty="0" smtClean="0">
                            <a:latin typeface="Cambria Math" panose="02040503050406030204" pitchFamily="18" charset="0"/>
                          </a:rPr>
                        </m:ctrlPr>
                      </m:dPr>
                      <m:e>
                        <m:r>
                          <m:rPr>
                            <m:sty m:val="p"/>
                          </m:rPr>
                          <a:rPr kumimoji="1" lang="en-US" altLang="zh-CN" sz="2400" i="1" dirty="0">
                            <a:latin typeface="Cambria Math" panose="02040503050406030204" pitchFamily="18" charset="0"/>
                          </a:rPr>
                          <m:t>X</m:t>
                        </m:r>
                      </m:e>
                    </m:d>
                    <m:r>
                      <a:rPr kumimoji="1" lang="en-US" altLang="zh-CN" sz="2400" b="0" i="1" dirty="0" smtClean="0">
                        <a:latin typeface="Cambria Math" charset="0"/>
                      </a:rPr>
                      <m:t>=</m:t>
                    </m:r>
                    <m:sSub>
                      <m:sSubPr>
                        <m:ctrlPr>
                          <a:rPr kumimoji="1" lang="en-US" altLang="zh-CN" sz="2400" i="1" dirty="0">
                            <a:latin typeface="Cambria Math" panose="02040503050406030204" pitchFamily="18" charset="0"/>
                          </a:rPr>
                        </m:ctrlPr>
                      </m:sSubPr>
                      <m:e>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0</m:t>
                        </m:r>
                      </m:sub>
                    </m:sSub>
                  </m:oMath>
                </a14:m>
                <a:r>
                  <a:rPr kumimoji="1" lang="en-US" altLang="zh-CN"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rPr>
                          <m:t>+</m:t>
                        </m:r>
                        <m:r>
                          <a:rPr kumimoji="1" lang="zh-CN" altLang="en-US" sz="2400" b="0" i="1" dirty="0" smtClean="0">
                            <a:latin typeface="Cambria Math" charset="0"/>
                          </a:rPr>
                          <m:t> </m:t>
                        </m:r>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1</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ea typeface="Cambria Math" charset="0"/>
                            <a:cs typeface="Cambria Math" charset="0"/>
                          </a:rPr>
                          <m:t>𝑥</m:t>
                        </m:r>
                      </m:e>
                      <m:sub>
                        <m:r>
                          <a:rPr kumimoji="1" lang="en-US" altLang="zh-CN" sz="2400" b="0" i="1" dirty="0" smtClean="0">
                            <a:latin typeface="Cambria Math" charset="0"/>
                            <a:ea typeface="Cambria Math" charset="0"/>
                            <a:cs typeface="Cambria Math" charset="0"/>
                          </a:rPr>
                          <m:t>1</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rPr>
                          <m:t>+…+</m:t>
                        </m:r>
                        <m:r>
                          <a:rPr kumimoji="1" lang="zh-CN" altLang="en-US" sz="2400" b="0" i="1" dirty="0" smtClean="0">
                            <a:latin typeface="Cambria Math" charset="0"/>
                          </a:rPr>
                          <m:t> </m:t>
                        </m:r>
                        <m:r>
                          <a:rPr kumimoji="1" lang="en-US" altLang="zh-CN" sz="2400" i="1" dirty="0">
                            <a:latin typeface="Cambria Math" charset="0"/>
                            <a:ea typeface="Cambria Math" charset="0"/>
                            <a:cs typeface="Cambria Math" charset="0"/>
                          </a:rPr>
                          <m:t>𝜃</m:t>
                        </m:r>
                      </m:e>
                      <m:sub>
                        <m:r>
                          <a:rPr kumimoji="1" lang="en-US" altLang="zh-CN" sz="2400" b="0" i="1" dirty="0" smtClean="0">
                            <a:latin typeface="Cambria Math" charset="0"/>
                            <a:ea typeface="Cambria Math" charset="0"/>
                            <a:cs typeface="Cambria Math" charset="0"/>
                          </a:rPr>
                          <m:t>𝑛</m:t>
                        </m:r>
                      </m:sub>
                    </m:sSub>
                    <m:sSub>
                      <m:sSubPr>
                        <m:ctrlPr>
                          <a:rPr kumimoji="1" lang="en-US" altLang="zh-CN" sz="2400" i="1" dirty="0">
                            <a:latin typeface="Cambria Math" panose="02040503050406030204" pitchFamily="18" charset="0"/>
                          </a:rPr>
                        </m:ctrlPr>
                      </m:sSubPr>
                      <m:e>
                        <m:r>
                          <a:rPr kumimoji="1" lang="en-US" altLang="zh-CN" sz="2400" b="0" i="1" dirty="0" smtClean="0">
                            <a:latin typeface="Cambria Math" charset="0"/>
                            <a:ea typeface="Cambria Math" charset="0"/>
                            <a:cs typeface="Cambria Math" charset="0"/>
                          </a:rPr>
                          <m:t>𝑥</m:t>
                        </m:r>
                      </m:e>
                      <m:sub>
                        <m:r>
                          <a:rPr kumimoji="1" lang="en-US" altLang="zh-CN" sz="2400" b="0" i="1" dirty="0" smtClean="0">
                            <a:latin typeface="Cambria Math" charset="0"/>
                            <a:ea typeface="Cambria Math" charset="0"/>
                            <a:cs typeface="Cambria Math" charset="0"/>
                          </a:rPr>
                          <m:t>𝑛</m:t>
                        </m:r>
                      </m:sub>
                    </m:sSub>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4" name="矩形 13">
                <a:extLst>
                  <a:ext uri="{FF2B5EF4-FFF2-40B4-BE49-F238E27FC236}">
                    <a16:creationId xmlns:a16="http://schemas.microsoft.com/office/drawing/2014/main" id="{65AAD072-8D8B-4D12-B3C9-982F3F480476}"/>
                  </a:ext>
                </a:extLst>
              </p:cNvPr>
              <p:cNvSpPr>
                <a:spLocks noRot="1" noChangeAspect="1" noMove="1" noResize="1" noEditPoints="1" noAdjustHandles="1" noChangeArrowheads="1" noChangeShapeType="1" noTextEdit="1"/>
              </p:cNvSpPr>
              <p:nvPr/>
            </p:nvSpPr>
            <p:spPr>
              <a:xfrm>
                <a:off x="905781" y="2465639"/>
                <a:ext cx="4524669" cy="461665"/>
              </a:xfrm>
              <a:prstGeom prst="rect">
                <a:avLst/>
              </a:prstGeom>
              <a:blipFill>
                <a:blip r:embed="rId8"/>
                <a:stretch>
                  <a:fillRect l="-404" b="-394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3745E42-33DA-4154-A4CB-E481D7E1BDFA}"/>
              </a:ext>
            </a:extLst>
          </p:cNvPr>
          <p:cNvSpPr txBox="1"/>
          <p:nvPr/>
        </p:nvSpPr>
        <p:spPr>
          <a:xfrm>
            <a:off x="371356" y="3469032"/>
            <a:ext cx="5724644"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二者是否有共性？导致存在共同的缺陷？</a:t>
            </a:r>
          </a:p>
        </p:txBody>
      </p:sp>
      <p:pic>
        <p:nvPicPr>
          <p:cNvPr id="17" name="图片 16">
            <a:extLst>
              <a:ext uri="{FF2B5EF4-FFF2-40B4-BE49-F238E27FC236}">
                <a16:creationId xmlns:a16="http://schemas.microsoft.com/office/drawing/2014/main" id="{F5875674-75E7-42D3-A670-161495204EB2}"/>
              </a:ext>
            </a:extLst>
          </p:cNvPr>
          <p:cNvPicPr>
            <a:picLocks noChangeAspect="1"/>
          </p:cNvPicPr>
          <p:nvPr/>
        </p:nvPicPr>
        <p:blipFill>
          <a:blip r:embed="rId9"/>
          <a:stretch>
            <a:fillRect/>
          </a:stretch>
        </p:blipFill>
        <p:spPr>
          <a:xfrm>
            <a:off x="7088263" y="1318971"/>
            <a:ext cx="4898858" cy="2755002"/>
          </a:xfrm>
          <a:prstGeom prst="rect">
            <a:avLst/>
          </a:prstGeom>
        </p:spPr>
      </p:pic>
      <p:grpSp>
        <p:nvGrpSpPr>
          <p:cNvPr id="18" name="组合 17">
            <a:extLst>
              <a:ext uri="{FF2B5EF4-FFF2-40B4-BE49-F238E27FC236}">
                <a16:creationId xmlns:a16="http://schemas.microsoft.com/office/drawing/2014/main" id="{7A0DEBAC-CA99-41BA-A06F-A1A2A5AD0FCC}"/>
              </a:ext>
            </a:extLst>
          </p:cNvPr>
          <p:cNvGrpSpPr/>
          <p:nvPr/>
        </p:nvGrpSpPr>
        <p:grpSpPr>
          <a:xfrm rot="5400000">
            <a:off x="2500983" y="4036681"/>
            <a:ext cx="439221" cy="513806"/>
            <a:chOff x="2285910" y="1918765"/>
            <a:chExt cx="439221" cy="513806"/>
          </a:xfrm>
        </p:grpSpPr>
        <p:sp>
          <p:nvSpPr>
            <p:cNvPr id="19" name="右箭头 15">
              <a:extLst>
                <a:ext uri="{FF2B5EF4-FFF2-40B4-BE49-F238E27FC236}">
                  <a16:creationId xmlns:a16="http://schemas.microsoft.com/office/drawing/2014/main" id="{E277BE1F-20E0-4EE9-8EC7-0BB881914464}"/>
                </a:ext>
              </a:extLst>
            </p:cNvPr>
            <p:cNvSpPr/>
            <p:nvPr/>
          </p:nvSpPr>
          <p:spPr>
            <a:xfrm>
              <a:off x="2285910" y="1918765"/>
              <a:ext cx="439221" cy="513806"/>
            </a:xfrm>
            <a:prstGeom prst="rightArrow">
              <a:avLst>
                <a:gd name="adj1" fmla="val 60000"/>
                <a:gd name="adj2" fmla="val 50000"/>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0" name="右箭头 4">
              <a:extLst>
                <a:ext uri="{FF2B5EF4-FFF2-40B4-BE49-F238E27FC236}">
                  <a16:creationId xmlns:a16="http://schemas.microsoft.com/office/drawing/2014/main" id="{C334FE39-337C-45C4-8D9D-C42886A79247}"/>
                </a:ext>
              </a:extLst>
            </p:cNvPr>
            <p:cNvSpPr/>
            <p:nvPr/>
          </p:nvSpPr>
          <p:spPr>
            <a:xfrm>
              <a:off x="2285910" y="2021526"/>
              <a:ext cx="307455" cy="308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95A6725A-ABE2-4211-AB11-560725DF385E}"/>
              </a:ext>
            </a:extLst>
          </p:cNvPr>
          <p:cNvPicPr>
            <a:picLocks noChangeAspect="1"/>
          </p:cNvPicPr>
          <p:nvPr/>
        </p:nvPicPr>
        <p:blipFill>
          <a:blip r:embed="rId10"/>
          <a:stretch>
            <a:fillRect/>
          </a:stretch>
        </p:blipFill>
        <p:spPr>
          <a:xfrm>
            <a:off x="5872835" y="4796685"/>
            <a:ext cx="1000125" cy="876300"/>
          </a:xfrm>
          <a:prstGeom prst="rect">
            <a:avLst/>
          </a:prstGeom>
        </p:spPr>
      </p:pic>
      <p:sp>
        <p:nvSpPr>
          <p:cNvPr id="22" name="文本框 21">
            <a:extLst>
              <a:ext uri="{FF2B5EF4-FFF2-40B4-BE49-F238E27FC236}">
                <a16:creationId xmlns:a16="http://schemas.microsoft.com/office/drawing/2014/main" id="{6162E3B5-3E18-4A40-94C6-8656487D2B72}"/>
              </a:ext>
            </a:extLst>
          </p:cNvPr>
          <p:cNvSpPr txBox="1"/>
          <p:nvPr/>
        </p:nvSpPr>
        <p:spPr>
          <a:xfrm>
            <a:off x="49192" y="4656471"/>
            <a:ext cx="6046808" cy="830997"/>
          </a:xfrm>
          <a:prstGeom prst="rect">
            <a:avLst/>
          </a:prstGeom>
          <a:noFill/>
        </p:spPr>
        <p:txBody>
          <a:bodyPr wrap="square" rtlCol="0">
            <a:spAutoFit/>
          </a:bodyPr>
          <a:lstStyle/>
          <a:p>
            <a:pPr algn="ctr"/>
            <a:r>
              <a:rPr lang="zh-CN" altLang="en-US" sz="2400" b="1" dirty="0">
                <a:solidFill>
                  <a:srgbClr val="12488E"/>
                </a:solidFill>
                <a:latin typeface="微软雅黑" panose="020B0503020204020204" pitchFamily="34" charset="-122"/>
                <a:ea typeface="微软雅黑" panose="020B0503020204020204" pitchFamily="34" charset="-122"/>
              </a:rPr>
              <a:t>函数（映射）的形式</a:t>
            </a:r>
            <a:endParaRPr lang="en-US" altLang="zh-CN" sz="2400" b="1" dirty="0">
              <a:solidFill>
                <a:srgbClr val="12488E"/>
              </a:solidFill>
              <a:latin typeface="微软雅黑" panose="020B0503020204020204" pitchFamily="34" charset="-122"/>
              <a:ea typeface="微软雅黑" panose="020B0503020204020204" pitchFamily="34" charset="-122"/>
            </a:endParaRPr>
          </a:p>
          <a:p>
            <a:pPr algn="ctr"/>
            <a:r>
              <a:rPr lang="zh-CN" altLang="en-US" sz="2400" b="1" dirty="0">
                <a:solidFill>
                  <a:srgbClr val="12488E"/>
                </a:solidFill>
                <a:latin typeface="微软雅黑" panose="020B0503020204020204" pitchFamily="34" charset="-122"/>
                <a:ea typeface="微软雅黑" panose="020B0503020204020204" pitchFamily="34" charset="-122"/>
              </a:rPr>
              <a:t>都是连续函数，不能刻画离散映射关系</a:t>
            </a:r>
            <a:endParaRPr lang="en-US" altLang="zh-CN" sz="2400" b="1" dirty="0">
              <a:solidFill>
                <a:srgbClr val="12488E"/>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9718339C-134A-400D-BF8F-B3CC38279273}"/>
              </a:ext>
            </a:extLst>
          </p:cNvPr>
          <p:cNvGrpSpPr/>
          <p:nvPr/>
        </p:nvGrpSpPr>
        <p:grpSpPr>
          <a:xfrm>
            <a:off x="7386618" y="3903431"/>
            <a:ext cx="1807278" cy="1526862"/>
            <a:chOff x="6401494" y="4741562"/>
            <a:chExt cx="1807278" cy="1526862"/>
          </a:xfrm>
        </p:grpSpPr>
        <p:cxnSp>
          <p:nvCxnSpPr>
            <p:cNvPr id="3" name="直接箭头连接符 2">
              <a:extLst>
                <a:ext uri="{FF2B5EF4-FFF2-40B4-BE49-F238E27FC236}">
                  <a16:creationId xmlns:a16="http://schemas.microsoft.com/office/drawing/2014/main" id="{0C1547BD-D206-4F25-BDE2-FFBFD478E711}"/>
                </a:ext>
              </a:extLst>
            </p:cNvPr>
            <p:cNvCxnSpPr>
              <a:cxnSpLocks/>
            </p:cNvCxnSpPr>
            <p:nvPr/>
          </p:nvCxnSpPr>
          <p:spPr>
            <a:xfrm>
              <a:off x="6401494" y="6260572"/>
              <a:ext cx="18072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001B23F-45D3-450E-8310-D181A8A6D177}"/>
                </a:ext>
              </a:extLst>
            </p:cNvPr>
            <p:cNvCxnSpPr>
              <a:cxnSpLocks/>
            </p:cNvCxnSpPr>
            <p:nvPr/>
          </p:nvCxnSpPr>
          <p:spPr>
            <a:xfrm rot="16200000">
              <a:off x="5646699" y="5504993"/>
              <a:ext cx="15268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8" name="任意多边形: 形状 7">
            <a:extLst>
              <a:ext uri="{FF2B5EF4-FFF2-40B4-BE49-F238E27FC236}">
                <a16:creationId xmlns:a16="http://schemas.microsoft.com/office/drawing/2014/main" id="{035E096F-EBAA-4EE4-9814-651836588E2C}"/>
              </a:ext>
            </a:extLst>
          </p:cNvPr>
          <p:cNvSpPr/>
          <p:nvPr/>
        </p:nvSpPr>
        <p:spPr>
          <a:xfrm>
            <a:off x="7509207" y="4098887"/>
            <a:ext cx="1562100" cy="1135948"/>
          </a:xfrm>
          <a:custGeom>
            <a:avLst/>
            <a:gdLst>
              <a:gd name="connsiteX0" fmla="*/ 0 w 1562100"/>
              <a:gd name="connsiteY0" fmla="*/ 571868 h 1135948"/>
              <a:gd name="connsiteX1" fmla="*/ 297180 w 1562100"/>
              <a:gd name="connsiteY1" fmla="*/ 368 h 1135948"/>
              <a:gd name="connsiteX2" fmla="*/ 685800 w 1562100"/>
              <a:gd name="connsiteY2" fmla="*/ 495668 h 1135948"/>
              <a:gd name="connsiteX3" fmla="*/ 1066800 w 1562100"/>
              <a:gd name="connsiteY3" fmla="*/ 1135748 h 1135948"/>
              <a:gd name="connsiteX4" fmla="*/ 1562100 w 1562100"/>
              <a:gd name="connsiteY4" fmla="*/ 564248 h 113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135948">
                <a:moveTo>
                  <a:pt x="0" y="571868"/>
                </a:moveTo>
                <a:cubicBezTo>
                  <a:pt x="91440" y="292468"/>
                  <a:pt x="182880" y="13068"/>
                  <a:pt x="297180" y="368"/>
                </a:cubicBezTo>
                <a:cubicBezTo>
                  <a:pt x="411480" y="-12332"/>
                  <a:pt x="557530" y="306438"/>
                  <a:pt x="685800" y="495668"/>
                </a:cubicBezTo>
                <a:cubicBezTo>
                  <a:pt x="814070" y="684898"/>
                  <a:pt x="920750" y="1124318"/>
                  <a:pt x="1066800" y="1135748"/>
                </a:cubicBezTo>
                <a:cubicBezTo>
                  <a:pt x="1212850" y="1147178"/>
                  <a:pt x="1433830" y="665848"/>
                  <a:pt x="1562100" y="564248"/>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8E8E583F-EBE1-485E-8632-35DC3470D2AC}"/>
              </a:ext>
            </a:extLst>
          </p:cNvPr>
          <p:cNvGrpSpPr/>
          <p:nvPr/>
        </p:nvGrpSpPr>
        <p:grpSpPr>
          <a:xfrm>
            <a:off x="9659237" y="3903430"/>
            <a:ext cx="1807278" cy="1526862"/>
            <a:chOff x="6401494" y="4741562"/>
            <a:chExt cx="1807278" cy="1526862"/>
          </a:xfrm>
        </p:grpSpPr>
        <p:cxnSp>
          <p:nvCxnSpPr>
            <p:cNvPr id="25" name="直接箭头连接符 24">
              <a:extLst>
                <a:ext uri="{FF2B5EF4-FFF2-40B4-BE49-F238E27FC236}">
                  <a16:creationId xmlns:a16="http://schemas.microsoft.com/office/drawing/2014/main" id="{5EE7E1D7-7566-4ADB-AD62-7DB00C0ADE0B}"/>
                </a:ext>
              </a:extLst>
            </p:cNvPr>
            <p:cNvCxnSpPr>
              <a:cxnSpLocks/>
            </p:cNvCxnSpPr>
            <p:nvPr/>
          </p:nvCxnSpPr>
          <p:spPr>
            <a:xfrm>
              <a:off x="6401494" y="6260572"/>
              <a:ext cx="18072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DD38011F-66B7-41B7-85BF-2B2F01A02A12}"/>
                </a:ext>
              </a:extLst>
            </p:cNvPr>
            <p:cNvCxnSpPr>
              <a:cxnSpLocks/>
            </p:cNvCxnSpPr>
            <p:nvPr/>
          </p:nvCxnSpPr>
          <p:spPr>
            <a:xfrm rot="16200000">
              <a:off x="5646699" y="5504993"/>
              <a:ext cx="15268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28" name="直接连接符 27">
            <a:extLst>
              <a:ext uri="{FF2B5EF4-FFF2-40B4-BE49-F238E27FC236}">
                <a16:creationId xmlns:a16="http://schemas.microsoft.com/office/drawing/2014/main" id="{F587A7CB-8734-4B6A-8D47-61903699995E}"/>
              </a:ext>
            </a:extLst>
          </p:cNvPr>
          <p:cNvCxnSpPr/>
          <p:nvPr/>
        </p:nvCxnSpPr>
        <p:spPr>
          <a:xfrm>
            <a:off x="9757704" y="4247829"/>
            <a:ext cx="63246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B5788E09-1BAE-4FA8-836E-F6B29B1453A3}"/>
              </a:ext>
            </a:extLst>
          </p:cNvPr>
          <p:cNvCxnSpPr>
            <a:cxnSpLocks/>
          </p:cNvCxnSpPr>
          <p:nvPr/>
        </p:nvCxnSpPr>
        <p:spPr>
          <a:xfrm>
            <a:off x="10388259" y="4855524"/>
            <a:ext cx="31623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a:extLst>
              <a:ext uri="{FF2B5EF4-FFF2-40B4-BE49-F238E27FC236}">
                <a16:creationId xmlns:a16="http://schemas.microsoft.com/office/drawing/2014/main" id="{D92CA7B1-817D-4971-B60A-1E5D69EA9F7E}"/>
              </a:ext>
            </a:extLst>
          </p:cNvPr>
          <p:cNvCxnSpPr>
            <a:cxnSpLocks/>
          </p:cNvCxnSpPr>
          <p:nvPr/>
        </p:nvCxnSpPr>
        <p:spPr>
          <a:xfrm>
            <a:off x="10702584" y="4535484"/>
            <a:ext cx="316230" cy="0"/>
          </a:xfrm>
          <a:prstGeom prst="line">
            <a:avLst/>
          </a:prstGeom>
          <a:noFill/>
          <a:ln w="19050"/>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EE3BDCD-DEF5-4C9C-9C08-687CA67A39DC}"/>
                  </a:ext>
                </a:extLst>
              </p:cNvPr>
              <p:cNvSpPr txBox="1"/>
              <p:nvPr/>
            </p:nvSpPr>
            <p:spPr>
              <a:xfrm>
                <a:off x="7352247" y="5610048"/>
                <a:ext cx="1841649" cy="646331"/>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连续函数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dirty="0" smtClean="0">
                          <a:solidFill>
                            <a:srgbClr val="12488E"/>
                          </a:solidFill>
                          <a:latin typeface="Cambria Math" panose="02040503050406030204" pitchFamily="18" charset="0"/>
                          <a:ea typeface="+mj-ea"/>
                        </a:rPr>
                        <m:t>𝑓</m:t>
                      </m:r>
                      <m:r>
                        <a:rPr lang="en-US" altLang="zh-CN" i="1" dirty="0" smtClean="0">
                          <a:solidFill>
                            <a:srgbClr val="12488E"/>
                          </a:solidFill>
                          <a:latin typeface="Cambria Math" panose="02040503050406030204" pitchFamily="18" charset="0"/>
                          <a:ea typeface="+mj-ea"/>
                        </a:rPr>
                        <m:t>(</m:t>
                      </m:r>
                      <m:r>
                        <a:rPr lang="en-US" altLang="zh-CN" i="1" dirty="0" smtClean="0">
                          <a:solidFill>
                            <a:srgbClr val="12488E"/>
                          </a:solidFill>
                          <a:latin typeface="Cambria Math" panose="02040503050406030204" pitchFamily="18" charset="0"/>
                          <a:ea typeface="+mj-ea"/>
                        </a:rPr>
                        <m:t>𝑥</m:t>
                      </m:r>
                      <m:r>
                        <a:rPr lang="en-US" altLang="zh-CN" i="1" dirty="0" smtClean="0">
                          <a:solidFill>
                            <a:srgbClr val="12488E"/>
                          </a:solidFill>
                          <a:latin typeface="Cambria Math" panose="02040503050406030204" pitchFamily="18" charset="0"/>
                          <a:ea typeface="+mj-ea"/>
                        </a:rPr>
                        <m:t>) = </m:t>
                      </m:r>
                      <m:r>
                        <m:rPr>
                          <m:sty m:val="p"/>
                        </m:rPr>
                        <a:rPr lang="en-US" altLang="zh-CN" i="1" dirty="0" smtClean="0">
                          <a:solidFill>
                            <a:srgbClr val="12488E"/>
                          </a:solidFill>
                          <a:latin typeface="Cambria Math" panose="02040503050406030204" pitchFamily="18" charset="0"/>
                          <a:ea typeface="+mj-ea"/>
                        </a:rPr>
                        <m:t>sin</m:t>
                      </m:r>
                      <m:r>
                        <a:rPr lang="en-US" altLang="zh-CN" i="1" dirty="0" smtClean="0">
                          <a:solidFill>
                            <a:srgbClr val="12488E"/>
                          </a:solidFill>
                          <a:latin typeface="Cambria Math" panose="02040503050406030204" pitchFamily="18" charset="0"/>
                          <a:ea typeface="+mj-ea"/>
                        </a:rPr>
                        <m:t>⁡(</m:t>
                      </m:r>
                      <m:r>
                        <a:rPr lang="en-US" altLang="zh-CN" i="1" dirty="0" smtClean="0">
                          <a:solidFill>
                            <a:srgbClr val="12488E"/>
                          </a:solidFill>
                          <a:latin typeface="Cambria Math" panose="02040503050406030204" pitchFamily="18" charset="0"/>
                          <a:ea typeface="+mj-ea"/>
                        </a:rPr>
                        <m:t>𝑥</m:t>
                      </m:r>
                      <m:r>
                        <a:rPr lang="en-US" altLang="zh-CN" i="1" dirty="0" smtClean="0">
                          <a:solidFill>
                            <a:srgbClr val="12488E"/>
                          </a:solidFill>
                          <a:latin typeface="Cambria Math" panose="02040503050406030204" pitchFamily="18" charset="0"/>
                          <a:ea typeface="+mj-ea"/>
                        </a:rPr>
                        <m:t>)</m:t>
                      </m:r>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32" name="文本框 31">
                <a:extLst>
                  <a:ext uri="{FF2B5EF4-FFF2-40B4-BE49-F238E27FC236}">
                    <a16:creationId xmlns:a16="http://schemas.microsoft.com/office/drawing/2014/main" id="{8EE3BDCD-DEF5-4C9C-9C08-687CA67A39DC}"/>
                  </a:ext>
                </a:extLst>
              </p:cNvPr>
              <p:cNvSpPr txBox="1">
                <a:spLocks noRot="1" noChangeAspect="1" noMove="1" noResize="1" noEditPoints="1" noAdjustHandles="1" noChangeArrowheads="1" noChangeShapeType="1" noTextEdit="1"/>
              </p:cNvSpPr>
              <p:nvPr/>
            </p:nvSpPr>
            <p:spPr>
              <a:xfrm>
                <a:off x="7352247" y="5610048"/>
                <a:ext cx="1841649" cy="646331"/>
              </a:xfrm>
              <a:prstGeom prst="rect">
                <a:avLst/>
              </a:prstGeom>
              <a:blipFill>
                <a:blip r:embed="rId11"/>
                <a:stretch>
                  <a:fillRect t="-4717"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5C6D795-7F4D-4AEA-A612-9647ECDE9CC3}"/>
                  </a:ext>
                </a:extLst>
              </p:cNvPr>
              <p:cNvSpPr txBox="1"/>
              <p:nvPr/>
            </p:nvSpPr>
            <p:spPr>
              <a:xfrm>
                <a:off x="9327878" y="5539029"/>
                <a:ext cx="2864121" cy="1253613"/>
              </a:xfrm>
              <a:prstGeom prst="rect">
                <a:avLst/>
              </a:prstGeom>
              <a:noFill/>
            </p:spPr>
            <p:txBody>
              <a:bodyPr wrap="square" rtlCol="0">
                <a:spAutoFit/>
              </a:bodyPr>
              <a:lstStyle/>
              <a:p>
                <a:pPr algn="ctr"/>
                <a:r>
                  <a:rPr lang="zh-CN" altLang="en-US" dirty="0">
                    <a:solidFill>
                      <a:srgbClr val="12488E"/>
                    </a:solidFill>
                    <a:latin typeface="微软雅黑" panose="020B0503020204020204" pitchFamily="34" charset="-122"/>
                    <a:ea typeface="微软雅黑" panose="020B0503020204020204" pitchFamily="34" charset="-122"/>
                  </a:rPr>
                  <a:t>离散函数</a:t>
                </a:r>
                <a:endParaRPr lang="en-US" altLang="zh-CN" dirty="0">
                  <a:solidFill>
                    <a:srgbClr val="12488E"/>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solidFill>
                            <a:srgbClr val="12488E"/>
                          </a:solidFill>
                          <a:latin typeface="Cambria Math" panose="02040503050406030204" pitchFamily="18" charset="0"/>
                          <a:ea typeface="+mj-ea"/>
                        </a:rPr>
                        <m:t>𝑓</m:t>
                      </m:r>
                      <m:d>
                        <m:dPr>
                          <m:ctrlPr>
                            <a:rPr lang="en-US" altLang="zh-CN" b="0" i="1" smtClean="0">
                              <a:solidFill>
                                <a:srgbClr val="12488E"/>
                              </a:solidFill>
                              <a:latin typeface="Cambria Math" panose="02040503050406030204" pitchFamily="18" charset="0"/>
                              <a:ea typeface="+mj-ea"/>
                            </a:rPr>
                          </m:ctrlPr>
                        </m:dPr>
                        <m:e>
                          <m:r>
                            <a:rPr lang="en-US" altLang="zh-CN" b="0" i="1" smtClean="0">
                              <a:solidFill>
                                <a:srgbClr val="12488E"/>
                              </a:solidFill>
                              <a:latin typeface="Cambria Math" panose="02040503050406030204" pitchFamily="18" charset="0"/>
                              <a:ea typeface="+mj-ea"/>
                            </a:rPr>
                            <m:t>𝑥</m:t>
                          </m:r>
                        </m:e>
                      </m:d>
                      <m:r>
                        <a:rPr lang="en-US" altLang="zh-CN" b="0" i="1" smtClean="0">
                          <a:solidFill>
                            <a:srgbClr val="12488E"/>
                          </a:solidFill>
                          <a:latin typeface="Cambria Math" panose="02040503050406030204" pitchFamily="18" charset="0"/>
                          <a:ea typeface="+mj-ea"/>
                        </a:rPr>
                        <m:t>=</m:t>
                      </m:r>
                      <m:d>
                        <m:dPr>
                          <m:begChr m:val="{"/>
                          <m:endChr m:val=""/>
                          <m:ctrlPr>
                            <a:rPr lang="en-US" altLang="zh-CN" b="0" i="1" smtClean="0">
                              <a:solidFill>
                                <a:srgbClr val="12488E"/>
                              </a:solidFill>
                              <a:latin typeface="Cambria Math" panose="02040503050406030204" pitchFamily="18" charset="0"/>
                              <a:ea typeface="+mj-ea"/>
                            </a:rPr>
                          </m:ctrlPr>
                        </m:dPr>
                        <m:e>
                          <m:m>
                            <m:mPr>
                              <m:mcs>
                                <m:mc>
                                  <m:mcPr>
                                    <m:count m:val="2"/>
                                    <m:mcJc m:val="center"/>
                                  </m:mcPr>
                                </m:mc>
                              </m:mcs>
                              <m:ctrlPr>
                                <a:rPr lang="en-US" altLang="zh-CN" b="0" i="1" smtClean="0">
                                  <a:solidFill>
                                    <a:srgbClr val="12488E"/>
                                  </a:solidFill>
                                  <a:latin typeface="Cambria Math" panose="02040503050406030204" pitchFamily="18" charset="0"/>
                                  <a:ea typeface="+mj-ea"/>
                                </a:rPr>
                              </m:ctrlPr>
                            </m:mPr>
                            <m:mr>
                              <m:e>
                                <m:r>
                                  <m:rPr>
                                    <m:brk m:alnAt="7"/>
                                  </m:rPr>
                                  <a:rPr lang="en-US" altLang="zh-CN" b="0" i="1" smtClean="0">
                                    <a:solidFill>
                                      <a:srgbClr val="12488E"/>
                                    </a:solidFill>
                                    <a:latin typeface="Cambria Math" panose="02040503050406030204" pitchFamily="18" charset="0"/>
                                    <a:ea typeface="+mj-ea"/>
                                  </a:rPr>
                                  <m:t>4</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≤2</m:t>
                                </m:r>
                              </m:e>
                            </m:mr>
                            <m:mr>
                              <m:e>
                                <m:r>
                                  <a:rPr lang="en-US" altLang="zh-CN" b="0" i="1" smtClean="0">
                                    <a:solidFill>
                                      <a:srgbClr val="12488E"/>
                                    </a:solidFill>
                                    <a:latin typeface="Cambria Math" panose="02040503050406030204" pitchFamily="18" charset="0"/>
                                    <a:ea typeface="+mj-ea"/>
                                  </a:rPr>
                                  <m:t>2</m:t>
                                </m:r>
                              </m:e>
                              <m:e>
                                <m:r>
                                  <a:rPr lang="en-US" altLang="zh-CN" b="0" i="1" smtClean="0">
                                    <a:solidFill>
                                      <a:srgbClr val="12488E"/>
                                    </a:solidFill>
                                    <a:latin typeface="Cambria Math" panose="02040503050406030204" pitchFamily="18" charset="0"/>
                                    <a:ea typeface="+mj-ea"/>
                                  </a:rPr>
                                  <m:t>2&lt;</m:t>
                                </m:r>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≤3</m:t>
                                </m:r>
                              </m:e>
                            </m:mr>
                            <m:mr>
                              <m:e>
                                <m:r>
                                  <a:rPr lang="en-US" altLang="zh-CN" b="0" i="1" smtClean="0">
                                    <a:solidFill>
                                      <a:srgbClr val="12488E"/>
                                    </a:solidFill>
                                    <a:latin typeface="Cambria Math" panose="02040503050406030204" pitchFamily="18" charset="0"/>
                                    <a:ea typeface="+mj-ea"/>
                                  </a:rPr>
                                  <m:t>3</m:t>
                                </m:r>
                              </m:e>
                              <m:e>
                                <m:r>
                                  <a:rPr lang="en-US" altLang="zh-CN" b="0" i="1" smtClean="0">
                                    <a:solidFill>
                                      <a:srgbClr val="12488E"/>
                                    </a:solidFill>
                                    <a:latin typeface="Cambria Math" panose="02040503050406030204" pitchFamily="18" charset="0"/>
                                    <a:ea typeface="+mj-ea"/>
                                  </a:rPr>
                                  <m:t>𝑥</m:t>
                                </m:r>
                                <m:r>
                                  <a:rPr lang="en-US" altLang="zh-CN" b="0" i="1" smtClean="0">
                                    <a:solidFill>
                                      <a:srgbClr val="12488E"/>
                                    </a:solidFill>
                                    <a:latin typeface="Cambria Math" panose="02040503050406030204" pitchFamily="18" charset="0"/>
                                    <a:ea typeface="+mj-ea"/>
                                  </a:rPr>
                                  <m:t>&gt;3</m:t>
                                </m:r>
                              </m:e>
                            </m:mr>
                          </m:m>
                        </m:e>
                      </m:d>
                    </m:oMath>
                  </m:oMathPara>
                </a14:m>
                <a:endParaRPr lang="en-US" altLang="zh-CN" dirty="0">
                  <a:solidFill>
                    <a:srgbClr val="12488E"/>
                  </a:solidFill>
                  <a:latin typeface="微软雅黑" panose="020B0503020204020204" pitchFamily="34" charset="-122"/>
                  <a:ea typeface="微软雅黑" panose="020B0503020204020204" pitchFamily="34" charset="-122"/>
                </a:endParaRPr>
              </a:p>
            </p:txBody>
          </p:sp>
        </mc:Choice>
        <mc:Fallback xmlns="">
          <p:sp>
            <p:nvSpPr>
              <p:cNvPr id="33" name="文本框 32">
                <a:extLst>
                  <a:ext uri="{FF2B5EF4-FFF2-40B4-BE49-F238E27FC236}">
                    <a16:creationId xmlns:a16="http://schemas.microsoft.com/office/drawing/2014/main" id="{E5C6D795-7F4D-4AEA-A612-9647ECDE9CC3}"/>
                  </a:ext>
                </a:extLst>
              </p:cNvPr>
              <p:cNvSpPr txBox="1">
                <a:spLocks noRot="1" noChangeAspect="1" noMove="1" noResize="1" noEditPoints="1" noAdjustHandles="1" noChangeArrowheads="1" noChangeShapeType="1" noTextEdit="1"/>
              </p:cNvSpPr>
              <p:nvPr/>
            </p:nvSpPr>
            <p:spPr>
              <a:xfrm>
                <a:off x="9327878" y="5539029"/>
                <a:ext cx="2864121" cy="1253613"/>
              </a:xfrm>
              <a:prstGeom prst="rect">
                <a:avLst/>
              </a:prstGeom>
              <a:blipFill>
                <a:blip r:embed="rId12"/>
                <a:stretch>
                  <a:fillRect t="-292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6176583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EF5CC289-DF17-4665-9E25-964E402DA58E}"/>
              </a:ext>
            </a:extLst>
          </p:cNvPr>
          <p:cNvSpPr txBox="1"/>
          <p:nvPr/>
        </p:nvSpPr>
        <p:spPr>
          <a:xfrm>
            <a:off x="5964109" y="1400754"/>
            <a:ext cx="4566731" cy="581057"/>
          </a:xfrm>
          <a:prstGeom prst="rect">
            <a:avLst/>
          </a:prstGeom>
          <a:noFill/>
        </p:spPr>
        <p:txBody>
          <a:bodyPr wrap="square" rtlCol="0">
            <a:spAutoFit/>
          </a:bodyPr>
          <a:lstStyle/>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Stacking </a:t>
            </a:r>
            <a:r>
              <a:rPr lang="zh-CN" altLang="en-US" sz="2400" b="1" dirty="0">
                <a:solidFill>
                  <a:srgbClr val="FF0000"/>
                </a:solidFill>
                <a:latin typeface="微软雅黑" panose="020B0503020204020204" pitchFamily="34" charset="-122"/>
                <a:ea typeface="微软雅黑" panose="020B0503020204020204" pitchFamily="34" charset="-122"/>
              </a:rPr>
              <a:t>区分不同的模型</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32CF10-4F0B-4BD3-81BB-18A05A669AFD}"/>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矩形 7">
                <a:extLst>
                  <a:ext uri="{FF2B5EF4-FFF2-40B4-BE49-F238E27FC236}">
                    <a16:creationId xmlns:a16="http://schemas.microsoft.com/office/drawing/2014/main" id="{7232CF10-4F0B-4BD3-81BB-18A05A669AFD}"/>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030A6E-DCA4-48AE-966B-40F82F03BDF2}"/>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0" name="矩形 9">
                <a:extLst>
                  <a:ext uri="{FF2B5EF4-FFF2-40B4-BE49-F238E27FC236}">
                    <a16:creationId xmlns:a16="http://schemas.microsoft.com/office/drawing/2014/main" id="{E0030A6E-DCA4-48AE-966B-40F82F03BDF2}"/>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62B1672-4F96-4129-8C4D-620ACFD8C7C3}"/>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1" name="矩形 10">
                <a:extLst>
                  <a:ext uri="{FF2B5EF4-FFF2-40B4-BE49-F238E27FC236}">
                    <a16:creationId xmlns:a16="http://schemas.microsoft.com/office/drawing/2014/main" id="{162B1672-4F96-4129-8C4D-620ACFD8C7C3}"/>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1"/>
                <a:stretch>
                  <a:fillRect b="-1695"/>
                </a:stretch>
              </a:blipFill>
              <a:ln>
                <a:no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8BF7A02-85B0-4766-B4D5-01342FABB20F}"/>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37BC81E0-94F3-4351-98FF-FA7B8F218697}"/>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3" name="椭圆 12">
                <a:extLst>
                  <a:ext uri="{FF2B5EF4-FFF2-40B4-BE49-F238E27FC236}">
                    <a16:creationId xmlns:a16="http://schemas.microsoft.com/office/drawing/2014/main" id="{37BC81E0-94F3-4351-98FF-FA7B8F218697}"/>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E1ED295-B87F-4C8C-8624-71D27CD25750}"/>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4" name="椭圆 13">
                <a:extLst>
                  <a:ext uri="{FF2B5EF4-FFF2-40B4-BE49-F238E27FC236}">
                    <a16:creationId xmlns:a16="http://schemas.microsoft.com/office/drawing/2014/main" id="{CE1ED295-B87F-4C8C-8624-71D27CD25750}"/>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700C1C3A-0761-42C2-8CBA-0A1ACCEB7995}"/>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5" name="椭圆 14">
                <a:extLst>
                  <a:ext uri="{FF2B5EF4-FFF2-40B4-BE49-F238E27FC236}">
                    <a16:creationId xmlns:a16="http://schemas.microsoft.com/office/drawing/2014/main" id="{700C1C3A-0761-42C2-8CBA-0A1ACCEB7995}"/>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4"/>
                <a:stretch>
                  <a:fillRect/>
                </a:stretch>
              </a:blipFill>
              <a:ln>
                <a:noFill/>
              </a:ln>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7489E74-40EB-43CF-8013-C7F1005375DE}"/>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cxnSp>
        <p:nvCxnSpPr>
          <p:cNvPr id="19" name="直接箭头连接符 18">
            <a:extLst>
              <a:ext uri="{FF2B5EF4-FFF2-40B4-BE49-F238E27FC236}">
                <a16:creationId xmlns:a16="http://schemas.microsoft.com/office/drawing/2014/main" id="{C48AF7BD-9E31-43D1-A02C-E31D95AB8A3C}"/>
              </a:ext>
            </a:extLst>
          </p:cNvPr>
          <p:cNvCxnSpPr>
            <a:stCxn id="8" idx="2"/>
            <a:endCxn id="13"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B3BBE4-DB01-4720-8914-D39890335747}"/>
              </a:ext>
            </a:extLst>
          </p:cNvPr>
          <p:cNvCxnSpPr>
            <a:cxnSpLocks/>
            <a:stCxn id="10" idx="2"/>
            <a:endCxn id="14"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B84202-33A2-44BB-8784-3C7EF315C806}"/>
              </a:ext>
            </a:extLst>
          </p:cNvPr>
          <p:cNvCxnSpPr>
            <a:cxnSpLocks/>
            <a:stCxn id="12" idx="2"/>
            <a:endCxn id="16"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EBC496-47BF-421D-9E2C-826A512F1E81}"/>
              </a:ext>
            </a:extLst>
          </p:cNvPr>
          <p:cNvCxnSpPr>
            <a:cxnSpLocks/>
            <a:stCxn id="11" idx="2"/>
            <a:endCxn id="15"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F9A822-5428-480A-8DFC-DEE4A46EF325}"/>
              </a:ext>
            </a:extLst>
          </p:cNvPr>
          <p:cNvCxnSpPr>
            <a:cxnSpLocks/>
            <a:stCxn id="13" idx="4"/>
            <a:endCxn id="32" idx="0"/>
          </p:cNvCxnSpPr>
          <p:nvPr/>
        </p:nvCxnSpPr>
        <p:spPr>
          <a:xfrm>
            <a:off x="730242" y="3843821"/>
            <a:ext cx="0"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4FA44B-5A29-4246-AC09-ECAA3DD9C7B8}"/>
              </a:ext>
            </a:extLst>
          </p:cNvPr>
          <p:cNvCxnSpPr>
            <a:cxnSpLocks/>
            <a:stCxn id="14" idx="4"/>
            <a:endCxn id="34" idx="0"/>
          </p:cNvCxnSpPr>
          <p:nvPr/>
        </p:nvCxnSpPr>
        <p:spPr>
          <a:xfrm flipH="1">
            <a:off x="1799571" y="3843821"/>
            <a:ext cx="1"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DEE12C-91B0-4FFD-8FCC-A99B7CAB817C}"/>
              </a:ext>
            </a:extLst>
          </p:cNvPr>
          <p:cNvCxnSpPr>
            <a:cxnSpLocks/>
            <a:stCxn id="16" idx="4"/>
            <a:endCxn id="35" idx="0"/>
          </p:cNvCxnSpPr>
          <p:nvPr/>
        </p:nvCxnSpPr>
        <p:spPr>
          <a:xfrm flipH="1">
            <a:off x="2868900" y="3843821"/>
            <a:ext cx="2"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20339D-2FC9-476B-B1BC-156B7377FD2A}"/>
              </a:ext>
            </a:extLst>
          </p:cNvPr>
          <p:cNvCxnSpPr>
            <a:cxnSpLocks/>
            <a:stCxn id="15" idx="4"/>
            <a:endCxn id="33" idx="0"/>
          </p:cNvCxnSpPr>
          <p:nvPr/>
        </p:nvCxnSpPr>
        <p:spPr>
          <a:xfrm flipH="1">
            <a:off x="3938230" y="3838387"/>
            <a:ext cx="1" cy="36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剪去左右顶角 28">
            <a:extLst>
              <a:ext uri="{FF2B5EF4-FFF2-40B4-BE49-F238E27FC236}">
                <a16:creationId xmlns:a16="http://schemas.microsoft.com/office/drawing/2014/main" id="{0EC1F804-495A-4623-A9A8-133CACD217FF}"/>
              </a:ext>
            </a:extLst>
          </p:cNvPr>
          <p:cNvSpPr/>
          <p:nvPr/>
        </p:nvSpPr>
        <p:spPr>
          <a:xfrm flipV="1">
            <a:off x="1267398" y="5323819"/>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E4191C4D-FF15-4EFD-96E9-42BD83C4CE9E}"/>
                  </a:ext>
                </a:extLst>
              </p:cNvPr>
              <p:cNvSpPr/>
              <p:nvPr/>
            </p:nvSpPr>
            <p:spPr>
              <a:xfrm>
                <a:off x="1799570" y="5953386"/>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30" name="椭圆 29">
                <a:extLst>
                  <a:ext uri="{FF2B5EF4-FFF2-40B4-BE49-F238E27FC236}">
                    <a16:creationId xmlns:a16="http://schemas.microsoft.com/office/drawing/2014/main" id="{E4191C4D-FF15-4EFD-96E9-42BD83C4CE9E}"/>
                  </a:ext>
                </a:extLst>
              </p:cNvPr>
              <p:cNvSpPr>
                <a:spLocks noRot="1" noChangeAspect="1" noMove="1" noResize="1" noEditPoints="1" noAdjustHandles="1" noChangeArrowheads="1" noChangeShapeType="1" noTextEdit="1"/>
              </p:cNvSpPr>
              <p:nvPr/>
            </p:nvSpPr>
            <p:spPr>
              <a:xfrm>
                <a:off x="1799570" y="5953386"/>
                <a:ext cx="912237" cy="360218"/>
              </a:xfrm>
              <a:prstGeom prst="ellipse">
                <a:avLst/>
              </a:prstGeom>
              <a:blipFill>
                <a:blip r:embed="rId15"/>
                <a:stretch>
                  <a:fillRect b="-8475"/>
                </a:stretch>
              </a:blipFill>
              <a:ln>
                <a:noFill/>
              </a:ln>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A8D9391C-C829-44D3-9CE3-86802E6FF878}"/>
              </a:ext>
            </a:extLst>
          </p:cNvPr>
          <p:cNvCxnSpPr>
            <a:cxnSpLocks/>
            <a:stCxn id="29" idx="3"/>
            <a:endCxn id="30" idx="0"/>
          </p:cNvCxnSpPr>
          <p:nvPr/>
        </p:nvCxnSpPr>
        <p:spPr>
          <a:xfrm>
            <a:off x="2255689" y="5767164"/>
            <a:ext cx="0" cy="186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084B232E-961E-427F-8BD5-699C88FC0EFB}"/>
                  </a:ext>
                </a:extLst>
              </p:cNvPr>
              <p:cNvSpPr/>
              <p:nvPr/>
            </p:nvSpPr>
            <p:spPr>
              <a:xfrm>
                <a:off x="274123"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32" name="椭圆 31">
                <a:extLst>
                  <a:ext uri="{FF2B5EF4-FFF2-40B4-BE49-F238E27FC236}">
                    <a16:creationId xmlns:a16="http://schemas.microsoft.com/office/drawing/2014/main" id="{084B232E-961E-427F-8BD5-699C88FC0EFB}"/>
                  </a:ext>
                </a:extLst>
              </p:cNvPr>
              <p:cNvSpPr>
                <a:spLocks noRot="1" noChangeAspect="1" noMove="1" noResize="1" noEditPoints="1" noAdjustHandles="1" noChangeArrowheads="1" noChangeShapeType="1" noTextEdit="1"/>
              </p:cNvSpPr>
              <p:nvPr/>
            </p:nvSpPr>
            <p:spPr>
              <a:xfrm>
                <a:off x="274123" y="4199764"/>
                <a:ext cx="912237" cy="360218"/>
              </a:xfrm>
              <a:prstGeom prst="ellipse">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7AA375E7-0A0F-433D-AD8F-46C0F36DAAFA}"/>
                  </a:ext>
                </a:extLst>
              </p:cNvPr>
              <p:cNvSpPr/>
              <p:nvPr/>
            </p:nvSpPr>
            <p:spPr>
              <a:xfrm>
                <a:off x="3482111"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33" name="椭圆 32">
                <a:extLst>
                  <a:ext uri="{FF2B5EF4-FFF2-40B4-BE49-F238E27FC236}">
                    <a16:creationId xmlns:a16="http://schemas.microsoft.com/office/drawing/2014/main" id="{7AA375E7-0A0F-433D-AD8F-46C0F36DAAFA}"/>
                  </a:ext>
                </a:extLst>
              </p:cNvPr>
              <p:cNvSpPr>
                <a:spLocks noRot="1" noChangeAspect="1" noMove="1" noResize="1" noEditPoints="1" noAdjustHandles="1" noChangeArrowheads="1" noChangeShapeType="1" noTextEdit="1"/>
              </p:cNvSpPr>
              <p:nvPr/>
            </p:nvSpPr>
            <p:spPr>
              <a:xfrm>
                <a:off x="3482111" y="4199764"/>
                <a:ext cx="912237" cy="360218"/>
              </a:xfrm>
              <a:prstGeom prst="ellipse">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2871120E-697B-46CA-84BE-0137D637DAD1}"/>
                  </a:ext>
                </a:extLst>
              </p:cNvPr>
              <p:cNvSpPr/>
              <p:nvPr/>
            </p:nvSpPr>
            <p:spPr>
              <a:xfrm>
                <a:off x="1343452"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34" name="椭圆 33">
                <a:extLst>
                  <a:ext uri="{FF2B5EF4-FFF2-40B4-BE49-F238E27FC236}">
                    <a16:creationId xmlns:a16="http://schemas.microsoft.com/office/drawing/2014/main" id="{2871120E-697B-46CA-84BE-0137D637DAD1}"/>
                  </a:ext>
                </a:extLst>
              </p:cNvPr>
              <p:cNvSpPr>
                <a:spLocks noRot="1" noChangeAspect="1" noMove="1" noResize="1" noEditPoints="1" noAdjustHandles="1" noChangeArrowheads="1" noChangeShapeType="1" noTextEdit="1"/>
              </p:cNvSpPr>
              <p:nvPr/>
            </p:nvSpPr>
            <p:spPr>
              <a:xfrm>
                <a:off x="1343452" y="4199764"/>
                <a:ext cx="912237" cy="360218"/>
              </a:xfrm>
              <a:prstGeom prst="ellipse">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EAC658B2-BCD4-4D69-8446-52BEE39CE8CB}"/>
                  </a:ext>
                </a:extLst>
              </p:cNvPr>
              <p:cNvSpPr/>
              <p:nvPr/>
            </p:nvSpPr>
            <p:spPr>
              <a:xfrm>
                <a:off x="2412781"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dirty="0"/>
              </a:p>
            </p:txBody>
          </p:sp>
        </mc:Choice>
        <mc:Fallback xmlns="">
          <p:sp>
            <p:nvSpPr>
              <p:cNvPr id="35" name="椭圆 34">
                <a:extLst>
                  <a:ext uri="{FF2B5EF4-FFF2-40B4-BE49-F238E27FC236}">
                    <a16:creationId xmlns:a16="http://schemas.microsoft.com/office/drawing/2014/main" id="{EAC658B2-BCD4-4D69-8446-52BEE39CE8CB}"/>
                  </a:ext>
                </a:extLst>
              </p:cNvPr>
              <p:cNvSpPr>
                <a:spLocks noRot="1" noChangeAspect="1" noMove="1" noResize="1" noEditPoints="1" noAdjustHandles="1" noChangeArrowheads="1" noChangeShapeType="1" noTextEdit="1"/>
              </p:cNvSpPr>
              <p:nvPr/>
            </p:nvSpPr>
            <p:spPr>
              <a:xfrm>
                <a:off x="2412781" y="4199764"/>
                <a:ext cx="912237" cy="360218"/>
              </a:xfrm>
              <a:prstGeom prst="ellipse">
                <a:avLst/>
              </a:prstGeom>
              <a:blipFill>
                <a:blip r:embed="rId19"/>
                <a:stretch>
                  <a:fillRect/>
                </a:stretch>
              </a:blipFill>
              <a:ln>
                <a:noFill/>
              </a:ln>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9EADBD87-3A55-4184-85F8-E5F9581BA4D3}"/>
              </a:ext>
            </a:extLst>
          </p:cNvPr>
          <p:cNvSpPr/>
          <p:nvPr/>
        </p:nvSpPr>
        <p:spPr>
          <a:xfrm>
            <a:off x="109012" y="4034445"/>
            <a:ext cx="4483308" cy="634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D92CEF08-F095-4444-876E-154B5DFCA5A9}"/>
              </a:ext>
            </a:extLst>
          </p:cNvPr>
          <p:cNvSpPr txBox="1"/>
          <p:nvPr/>
        </p:nvSpPr>
        <p:spPr>
          <a:xfrm>
            <a:off x="5335650" y="4556968"/>
            <a:ext cx="4566731" cy="961289"/>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把各个模型得到的</a:t>
            </a:r>
            <a:r>
              <a:rPr lang="zh-CN" altLang="en-US" sz="2000" b="1" dirty="0">
                <a:solidFill>
                  <a:srgbClr val="FF0000"/>
                </a:solidFill>
                <a:latin typeface="微软雅黑" panose="020B0503020204020204" pitchFamily="34" charset="-122"/>
                <a:ea typeface="微软雅黑" panose="020B0503020204020204" pitchFamily="34" charset="-122"/>
              </a:rPr>
              <a:t>标签值作为新特征</a:t>
            </a:r>
            <a:r>
              <a:rPr lang="zh-CN" altLang="en-US" sz="2000" dirty="0">
                <a:latin typeface="微软雅黑" panose="020B0503020204020204" pitchFamily="34" charset="-122"/>
                <a:ea typeface="微软雅黑" panose="020B0503020204020204" pitchFamily="34" charset="-122"/>
              </a:rPr>
              <a:t>，训练最终的</a:t>
            </a:r>
            <a:r>
              <a:rPr lang="zh-CN" altLang="en-US" sz="2000" b="1" dirty="0">
                <a:solidFill>
                  <a:srgbClr val="FF0000"/>
                </a:solidFill>
                <a:latin typeface="微软雅黑" panose="020B0503020204020204" pitchFamily="34" charset="-122"/>
                <a:ea typeface="微软雅黑" panose="020B0503020204020204" pitchFamily="34" charset="-122"/>
              </a:rPr>
              <a:t>机器学习模型</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cxnSp>
        <p:nvCxnSpPr>
          <p:cNvPr id="49" name="直接连接符 48">
            <a:extLst>
              <a:ext uri="{FF2B5EF4-FFF2-40B4-BE49-F238E27FC236}">
                <a16:creationId xmlns:a16="http://schemas.microsoft.com/office/drawing/2014/main" id="{40C7EABE-F610-4F0C-A76C-02AC722B3EE0}"/>
              </a:ext>
            </a:extLst>
          </p:cNvPr>
          <p:cNvCxnSpPr>
            <a:cxnSpLocks/>
          </p:cNvCxnSpPr>
          <p:nvPr/>
        </p:nvCxnSpPr>
        <p:spPr>
          <a:xfrm>
            <a:off x="4757431" y="4397271"/>
            <a:ext cx="2861584" cy="271970"/>
          </a:xfrm>
          <a:prstGeom prst="line">
            <a:avLst/>
          </a:prstGeom>
          <a:noFill/>
          <a:ln w="3810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a:extLst>
              <a:ext uri="{FF2B5EF4-FFF2-40B4-BE49-F238E27FC236}">
                <a16:creationId xmlns:a16="http://schemas.microsoft.com/office/drawing/2014/main" id="{929C5D95-E49D-4B3F-B38F-CCD968D6030E}"/>
              </a:ext>
            </a:extLst>
          </p:cNvPr>
          <p:cNvCxnSpPr>
            <a:cxnSpLocks/>
          </p:cNvCxnSpPr>
          <p:nvPr/>
        </p:nvCxnSpPr>
        <p:spPr>
          <a:xfrm flipV="1">
            <a:off x="3325018" y="5518258"/>
            <a:ext cx="3726022" cy="108860"/>
          </a:xfrm>
          <a:prstGeom prst="line">
            <a:avLst/>
          </a:prstGeom>
          <a:noFill/>
          <a:ln w="3810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7" name="文本框 56">
            <a:extLst>
              <a:ext uri="{FF2B5EF4-FFF2-40B4-BE49-F238E27FC236}">
                <a16:creationId xmlns:a16="http://schemas.microsoft.com/office/drawing/2014/main" id="{D5151570-E6B1-486D-8B7F-D9096C897C18}"/>
              </a:ext>
            </a:extLst>
          </p:cNvPr>
          <p:cNvSpPr txBox="1"/>
          <p:nvPr/>
        </p:nvSpPr>
        <p:spPr>
          <a:xfrm>
            <a:off x="1639750" y="5255785"/>
            <a:ext cx="1201649" cy="458908"/>
          </a:xfrm>
          <a:prstGeom prst="rect">
            <a:avLst/>
          </a:prstGeom>
          <a:noFill/>
        </p:spPr>
        <p:txBody>
          <a:bodyPr wrap="square" rtlCol="0">
            <a:spAutoFit/>
          </a:bodyPr>
          <a:lstStyle/>
          <a:p>
            <a:pPr algn="ctr">
              <a:lnSpc>
                <a:spcPct val="150000"/>
              </a:lnSpc>
            </a:pPr>
            <a:r>
              <a:rPr lang="zh-CN" altLang="en-US" b="0" dirty="0">
                <a:solidFill>
                  <a:schemeClr val="bg1"/>
                </a:solidFill>
                <a:latin typeface="微软雅黑" panose="020B0503020204020204" pitchFamily="34" charset="-122"/>
                <a:ea typeface="微软雅黑" panose="020B0503020204020204" pitchFamily="34" charset="-122"/>
              </a:rPr>
              <a:t>模型</a:t>
            </a:r>
            <a:endParaRPr lang="en-US" altLang="zh-CN" b="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16058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集成学习</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Stacking</a:t>
            </a:r>
            <a:endParaRPr lang="en-US" altLang="zh-CN" sz="2000" dirty="0">
              <a:solidFill>
                <a:srgbClr val="373737"/>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EF5CC289-DF17-4665-9E25-964E402DA58E}"/>
              </a:ext>
            </a:extLst>
          </p:cNvPr>
          <p:cNvSpPr txBox="1"/>
          <p:nvPr/>
        </p:nvSpPr>
        <p:spPr>
          <a:xfrm>
            <a:off x="5465911" y="5572688"/>
            <a:ext cx="4470400" cy="499624"/>
          </a:xfrm>
          <a:prstGeom prst="rect">
            <a:avLst/>
          </a:prstGeom>
          <a:noFill/>
        </p:spPr>
        <p:txBody>
          <a:bodyPr wrap="square" rtlCol="0">
            <a:spAutoFit/>
          </a:bodyPr>
          <a:lstStyle/>
          <a:p>
            <a:pPr algn="just">
              <a:lnSpc>
                <a:spcPct val="150000"/>
              </a:lnSpc>
            </a:pPr>
            <a:r>
              <a:rPr lang="zh-CN" altLang="en-US" sz="2000" b="0" dirty="0">
                <a:latin typeface="微软雅黑" panose="020B0503020204020204" pitchFamily="34" charset="-122"/>
                <a:ea typeface="微软雅黑" panose="020B0503020204020204" pitchFamily="34" charset="-122"/>
              </a:rPr>
              <a:t>这个</a:t>
            </a:r>
            <a:r>
              <a:rPr lang="zh-CN" altLang="en-US" sz="2000" b="1" dirty="0">
                <a:solidFill>
                  <a:srgbClr val="FF0000"/>
                </a:solidFill>
                <a:latin typeface="微软雅黑" panose="020B0503020204020204" pitchFamily="34" charset="-122"/>
                <a:ea typeface="微软雅黑" panose="020B0503020204020204" pitchFamily="34" charset="-122"/>
              </a:rPr>
              <a:t>最终的模型应该是很简单的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232CF10-4F0B-4BD3-81BB-18A05A669AFD}"/>
                  </a:ext>
                </a:extLst>
              </p:cNvPr>
              <p:cNvSpPr/>
              <p:nvPr/>
            </p:nvSpPr>
            <p:spPr>
              <a:xfrm>
                <a:off x="229210"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8" name="矩形 7">
                <a:extLst>
                  <a:ext uri="{FF2B5EF4-FFF2-40B4-BE49-F238E27FC236}">
                    <a16:creationId xmlns:a16="http://schemas.microsoft.com/office/drawing/2014/main" id="{7232CF10-4F0B-4BD3-81BB-18A05A669AFD}"/>
                  </a:ext>
                </a:extLst>
              </p:cNvPr>
              <p:cNvSpPr>
                <a:spLocks noRot="1" noChangeAspect="1" noMove="1" noResize="1" noEditPoints="1" noAdjustHandles="1" noChangeArrowheads="1" noChangeShapeType="1" noTextEdit="1"/>
              </p:cNvSpPr>
              <p:nvPr/>
            </p:nvSpPr>
            <p:spPr>
              <a:xfrm>
                <a:off x="229210" y="2493818"/>
                <a:ext cx="912237" cy="360218"/>
              </a:xfrm>
              <a:prstGeom prst="rect">
                <a:avLst/>
              </a:prstGeom>
              <a:blipFill>
                <a:blip r:embed="rId8"/>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0030A6E-DCA4-48AE-966B-40F82F03BDF2}"/>
                  </a:ext>
                </a:extLst>
              </p:cNvPr>
              <p:cNvSpPr/>
              <p:nvPr/>
            </p:nvSpPr>
            <p:spPr>
              <a:xfrm>
                <a:off x="1328338"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0" name="矩形 9">
                <a:extLst>
                  <a:ext uri="{FF2B5EF4-FFF2-40B4-BE49-F238E27FC236}">
                    <a16:creationId xmlns:a16="http://schemas.microsoft.com/office/drawing/2014/main" id="{E0030A6E-DCA4-48AE-966B-40F82F03BDF2}"/>
                  </a:ext>
                </a:extLst>
              </p:cNvPr>
              <p:cNvSpPr>
                <a:spLocks noRot="1" noChangeAspect="1" noMove="1" noResize="1" noEditPoints="1" noAdjustHandles="1" noChangeArrowheads="1" noChangeShapeType="1" noTextEdit="1"/>
              </p:cNvSpPr>
              <p:nvPr/>
            </p:nvSpPr>
            <p:spPr>
              <a:xfrm>
                <a:off x="1328338" y="2493818"/>
                <a:ext cx="912237" cy="360218"/>
              </a:xfrm>
              <a:prstGeom prst="rect">
                <a:avLst/>
              </a:prstGeom>
              <a:blipFill>
                <a:blip r:embed="rId9"/>
                <a:stretch>
                  <a:fillRect b="-16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62B1672-4F96-4129-8C4D-620ACFD8C7C3}"/>
                  </a:ext>
                </a:extLst>
              </p:cNvPr>
              <p:cNvSpPr/>
              <p:nvPr/>
            </p:nvSpPr>
            <p:spPr>
              <a:xfrm>
                <a:off x="3526594"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1" name="矩形 10">
                <a:extLst>
                  <a:ext uri="{FF2B5EF4-FFF2-40B4-BE49-F238E27FC236}">
                    <a16:creationId xmlns:a16="http://schemas.microsoft.com/office/drawing/2014/main" id="{162B1672-4F96-4129-8C4D-620ACFD8C7C3}"/>
                  </a:ext>
                </a:extLst>
              </p:cNvPr>
              <p:cNvSpPr>
                <a:spLocks noRot="1" noChangeAspect="1" noMove="1" noResize="1" noEditPoints="1" noAdjustHandles="1" noChangeArrowheads="1" noChangeShapeType="1" noTextEdit="1"/>
              </p:cNvSpPr>
              <p:nvPr/>
            </p:nvSpPr>
            <p:spPr>
              <a:xfrm>
                <a:off x="3526594" y="2493818"/>
                <a:ext cx="912237" cy="360218"/>
              </a:xfrm>
              <a:prstGeom prst="rect">
                <a:avLst/>
              </a:prstGeom>
              <a:blipFill>
                <a:blip r:embed="rId10"/>
                <a:stretch>
                  <a:fillRect b="-1695"/>
                </a:stretch>
              </a:blipFill>
              <a:ln>
                <a:no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8BF7A02-85B0-4766-B4D5-01342FABB20F}"/>
              </a:ext>
            </a:extLst>
          </p:cNvPr>
          <p:cNvSpPr/>
          <p:nvPr/>
        </p:nvSpPr>
        <p:spPr>
          <a:xfrm>
            <a:off x="2427466" y="2493818"/>
            <a:ext cx="912237" cy="36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37BC81E0-94F3-4351-98FF-FA7B8F218697}"/>
                  </a:ext>
                </a:extLst>
              </p:cNvPr>
              <p:cNvSpPr/>
              <p:nvPr/>
            </p:nvSpPr>
            <p:spPr>
              <a:xfrm>
                <a:off x="27412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3" name="椭圆 12">
                <a:extLst>
                  <a:ext uri="{FF2B5EF4-FFF2-40B4-BE49-F238E27FC236}">
                    <a16:creationId xmlns:a16="http://schemas.microsoft.com/office/drawing/2014/main" id="{37BC81E0-94F3-4351-98FF-FA7B8F218697}"/>
                  </a:ext>
                </a:extLst>
              </p:cNvPr>
              <p:cNvSpPr>
                <a:spLocks noRot="1" noChangeAspect="1" noMove="1" noResize="1" noEditPoints="1" noAdjustHandles="1" noChangeArrowheads="1" noChangeShapeType="1" noTextEdit="1"/>
              </p:cNvSpPr>
              <p:nvPr/>
            </p:nvSpPr>
            <p:spPr>
              <a:xfrm>
                <a:off x="274123" y="3483603"/>
                <a:ext cx="912237" cy="360218"/>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CE1ED295-B87F-4C8C-8624-71D27CD25750}"/>
                  </a:ext>
                </a:extLst>
              </p:cNvPr>
              <p:cNvSpPr/>
              <p:nvPr/>
            </p:nvSpPr>
            <p:spPr>
              <a:xfrm>
                <a:off x="134345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4" name="椭圆 13">
                <a:extLst>
                  <a:ext uri="{FF2B5EF4-FFF2-40B4-BE49-F238E27FC236}">
                    <a16:creationId xmlns:a16="http://schemas.microsoft.com/office/drawing/2014/main" id="{CE1ED295-B87F-4C8C-8624-71D27CD25750}"/>
                  </a:ext>
                </a:extLst>
              </p:cNvPr>
              <p:cNvSpPr>
                <a:spLocks noRot="1" noChangeAspect="1" noMove="1" noResize="1" noEditPoints="1" noAdjustHandles="1" noChangeArrowheads="1" noChangeShapeType="1" noTextEdit="1"/>
              </p:cNvSpPr>
              <p:nvPr/>
            </p:nvSpPr>
            <p:spPr>
              <a:xfrm>
                <a:off x="1343453" y="3483603"/>
                <a:ext cx="912237" cy="360218"/>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700C1C3A-0761-42C2-8CBA-0A1ACCEB7995}"/>
                  </a:ext>
                </a:extLst>
              </p:cNvPr>
              <p:cNvSpPr/>
              <p:nvPr/>
            </p:nvSpPr>
            <p:spPr>
              <a:xfrm>
                <a:off x="3482112" y="3478169"/>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15" name="椭圆 14">
                <a:extLst>
                  <a:ext uri="{FF2B5EF4-FFF2-40B4-BE49-F238E27FC236}">
                    <a16:creationId xmlns:a16="http://schemas.microsoft.com/office/drawing/2014/main" id="{700C1C3A-0761-42C2-8CBA-0A1ACCEB7995}"/>
                  </a:ext>
                </a:extLst>
              </p:cNvPr>
              <p:cNvSpPr>
                <a:spLocks noRot="1" noChangeAspect="1" noMove="1" noResize="1" noEditPoints="1" noAdjustHandles="1" noChangeArrowheads="1" noChangeShapeType="1" noTextEdit="1"/>
              </p:cNvSpPr>
              <p:nvPr/>
            </p:nvSpPr>
            <p:spPr>
              <a:xfrm>
                <a:off x="3482112" y="3478169"/>
                <a:ext cx="912237" cy="360218"/>
              </a:xfrm>
              <a:prstGeom prst="ellipse">
                <a:avLst/>
              </a:prstGeom>
              <a:blipFill>
                <a:blip r:embed="rId13"/>
                <a:stretch>
                  <a:fillRect/>
                </a:stretch>
              </a:blipFill>
              <a:ln>
                <a:noFill/>
              </a:ln>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7489E74-40EB-43CF-8013-C7F1005375DE}"/>
              </a:ext>
            </a:extLst>
          </p:cNvPr>
          <p:cNvSpPr/>
          <p:nvPr/>
        </p:nvSpPr>
        <p:spPr>
          <a:xfrm>
            <a:off x="2412783" y="3483603"/>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t>…</a:t>
            </a:r>
          </a:p>
        </p:txBody>
      </p:sp>
      <p:cxnSp>
        <p:nvCxnSpPr>
          <p:cNvPr id="19" name="直接箭头连接符 18">
            <a:extLst>
              <a:ext uri="{FF2B5EF4-FFF2-40B4-BE49-F238E27FC236}">
                <a16:creationId xmlns:a16="http://schemas.microsoft.com/office/drawing/2014/main" id="{C48AF7BD-9E31-43D1-A02C-E31D95AB8A3C}"/>
              </a:ext>
            </a:extLst>
          </p:cNvPr>
          <p:cNvCxnSpPr>
            <a:stCxn id="8" idx="2"/>
            <a:endCxn id="13" idx="0"/>
          </p:cNvCxnSpPr>
          <p:nvPr/>
        </p:nvCxnSpPr>
        <p:spPr>
          <a:xfrm>
            <a:off x="685329" y="2854036"/>
            <a:ext cx="4491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B3BBE4-DB01-4720-8914-D39890335747}"/>
              </a:ext>
            </a:extLst>
          </p:cNvPr>
          <p:cNvCxnSpPr>
            <a:cxnSpLocks/>
            <a:stCxn id="10" idx="2"/>
            <a:endCxn id="14" idx="0"/>
          </p:cNvCxnSpPr>
          <p:nvPr/>
        </p:nvCxnSpPr>
        <p:spPr>
          <a:xfrm>
            <a:off x="1784457" y="2854036"/>
            <a:ext cx="15115"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B84202-33A2-44BB-8784-3C7EF315C806}"/>
              </a:ext>
            </a:extLst>
          </p:cNvPr>
          <p:cNvCxnSpPr>
            <a:cxnSpLocks/>
            <a:stCxn id="12" idx="2"/>
            <a:endCxn id="16" idx="0"/>
          </p:cNvCxnSpPr>
          <p:nvPr/>
        </p:nvCxnSpPr>
        <p:spPr>
          <a:xfrm flipH="1">
            <a:off x="2868902" y="2854036"/>
            <a:ext cx="14683" cy="62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EBC496-47BF-421D-9E2C-826A512F1E81}"/>
              </a:ext>
            </a:extLst>
          </p:cNvPr>
          <p:cNvCxnSpPr>
            <a:cxnSpLocks/>
            <a:stCxn id="11" idx="2"/>
            <a:endCxn id="15" idx="0"/>
          </p:cNvCxnSpPr>
          <p:nvPr/>
        </p:nvCxnSpPr>
        <p:spPr>
          <a:xfrm flipH="1">
            <a:off x="3938231" y="2854036"/>
            <a:ext cx="44482" cy="6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F9A822-5428-480A-8DFC-DEE4A46EF325}"/>
              </a:ext>
            </a:extLst>
          </p:cNvPr>
          <p:cNvCxnSpPr>
            <a:cxnSpLocks/>
            <a:stCxn id="13" idx="4"/>
            <a:endCxn id="32" idx="0"/>
          </p:cNvCxnSpPr>
          <p:nvPr/>
        </p:nvCxnSpPr>
        <p:spPr>
          <a:xfrm>
            <a:off x="730242" y="3843821"/>
            <a:ext cx="0"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94FA44B-5A29-4246-AC09-ECAA3DD9C7B8}"/>
              </a:ext>
            </a:extLst>
          </p:cNvPr>
          <p:cNvCxnSpPr>
            <a:cxnSpLocks/>
            <a:stCxn id="14" idx="4"/>
            <a:endCxn id="34" idx="0"/>
          </p:cNvCxnSpPr>
          <p:nvPr/>
        </p:nvCxnSpPr>
        <p:spPr>
          <a:xfrm flipH="1">
            <a:off x="1799571" y="3843821"/>
            <a:ext cx="1"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DEE12C-91B0-4FFD-8FCC-A99B7CAB817C}"/>
              </a:ext>
            </a:extLst>
          </p:cNvPr>
          <p:cNvCxnSpPr>
            <a:cxnSpLocks/>
            <a:stCxn id="16" idx="4"/>
            <a:endCxn id="35" idx="0"/>
          </p:cNvCxnSpPr>
          <p:nvPr/>
        </p:nvCxnSpPr>
        <p:spPr>
          <a:xfrm flipH="1">
            <a:off x="2868900" y="3843821"/>
            <a:ext cx="2" cy="35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20339D-2FC9-476B-B1BC-156B7377FD2A}"/>
              </a:ext>
            </a:extLst>
          </p:cNvPr>
          <p:cNvCxnSpPr>
            <a:cxnSpLocks/>
            <a:stCxn id="15" idx="4"/>
            <a:endCxn id="33" idx="0"/>
          </p:cNvCxnSpPr>
          <p:nvPr/>
        </p:nvCxnSpPr>
        <p:spPr>
          <a:xfrm flipH="1">
            <a:off x="3938230" y="3838387"/>
            <a:ext cx="1" cy="36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剪去左右顶角 28">
            <a:extLst>
              <a:ext uri="{FF2B5EF4-FFF2-40B4-BE49-F238E27FC236}">
                <a16:creationId xmlns:a16="http://schemas.microsoft.com/office/drawing/2014/main" id="{0EC1F804-495A-4623-A9A8-133CACD217FF}"/>
              </a:ext>
            </a:extLst>
          </p:cNvPr>
          <p:cNvSpPr/>
          <p:nvPr/>
        </p:nvSpPr>
        <p:spPr>
          <a:xfrm flipV="1">
            <a:off x="1267398" y="5323819"/>
            <a:ext cx="1976582" cy="443345"/>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E4191C4D-FF15-4EFD-96E9-42BD83C4CE9E}"/>
                  </a:ext>
                </a:extLst>
              </p:cNvPr>
              <p:cNvSpPr/>
              <p:nvPr/>
            </p:nvSpPr>
            <p:spPr>
              <a:xfrm>
                <a:off x="1799570" y="5953386"/>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en-US" altLang="zh-CN" b="0" dirty="0"/>
              </a:p>
            </p:txBody>
          </p:sp>
        </mc:Choice>
        <mc:Fallback xmlns="">
          <p:sp>
            <p:nvSpPr>
              <p:cNvPr id="30" name="椭圆 29">
                <a:extLst>
                  <a:ext uri="{FF2B5EF4-FFF2-40B4-BE49-F238E27FC236}">
                    <a16:creationId xmlns:a16="http://schemas.microsoft.com/office/drawing/2014/main" id="{E4191C4D-FF15-4EFD-96E9-42BD83C4CE9E}"/>
                  </a:ext>
                </a:extLst>
              </p:cNvPr>
              <p:cNvSpPr>
                <a:spLocks noRot="1" noChangeAspect="1" noMove="1" noResize="1" noEditPoints="1" noAdjustHandles="1" noChangeArrowheads="1" noChangeShapeType="1" noTextEdit="1"/>
              </p:cNvSpPr>
              <p:nvPr/>
            </p:nvSpPr>
            <p:spPr>
              <a:xfrm>
                <a:off x="1799570" y="5953386"/>
                <a:ext cx="912237" cy="360218"/>
              </a:xfrm>
              <a:prstGeom prst="ellipse">
                <a:avLst/>
              </a:prstGeom>
              <a:blipFill>
                <a:blip r:embed="rId14"/>
                <a:stretch>
                  <a:fillRect b="-8475"/>
                </a:stretch>
              </a:blipFill>
              <a:ln>
                <a:noFill/>
              </a:ln>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A8D9391C-C829-44D3-9CE3-86802E6FF878}"/>
              </a:ext>
            </a:extLst>
          </p:cNvPr>
          <p:cNvCxnSpPr>
            <a:cxnSpLocks/>
            <a:stCxn id="29" idx="3"/>
            <a:endCxn id="30" idx="0"/>
          </p:cNvCxnSpPr>
          <p:nvPr/>
        </p:nvCxnSpPr>
        <p:spPr>
          <a:xfrm>
            <a:off x="2255689" y="5767164"/>
            <a:ext cx="0" cy="186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084B232E-961E-427F-8BD5-699C88FC0EFB}"/>
                  </a:ext>
                </a:extLst>
              </p:cNvPr>
              <p:cNvSpPr/>
              <p:nvPr/>
            </p:nvSpPr>
            <p:spPr>
              <a:xfrm>
                <a:off x="274123"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32" name="椭圆 31">
                <a:extLst>
                  <a:ext uri="{FF2B5EF4-FFF2-40B4-BE49-F238E27FC236}">
                    <a16:creationId xmlns:a16="http://schemas.microsoft.com/office/drawing/2014/main" id="{084B232E-961E-427F-8BD5-699C88FC0EFB}"/>
                  </a:ext>
                </a:extLst>
              </p:cNvPr>
              <p:cNvSpPr>
                <a:spLocks noRot="1" noChangeAspect="1" noMove="1" noResize="1" noEditPoints="1" noAdjustHandles="1" noChangeArrowheads="1" noChangeShapeType="1" noTextEdit="1"/>
              </p:cNvSpPr>
              <p:nvPr/>
            </p:nvSpPr>
            <p:spPr>
              <a:xfrm>
                <a:off x="274123" y="4199764"/>
                <a:ext cx="912237" cy="360218"/>
              </a:xfrm>
              <a:prstGeom prst="ellipse">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7AA375E7-0A0F-433D-AD8F-46C0F36DAAFA}"/>
                  </a:ext>
                </a:extLst>
              </p:cNvPr>
              <p:cNvSpPr/>
              <p:nvPr/>
            </p:nvSpPr>
            <p:spPr>
              <a:xfrm>
                <a:off x="3482111"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𝑁</m:t>
                          </m:r>
                        </m:sub>
                      </m:sSub>
                    </m:oMath>
                  </m:oMathPara>
                </a14:m>
                <a:endParaRPr lang="en-US" altLang="zh-CN" b="0" dirty="0"/>
              </a:p>
            </p:txBody>
          </p:sp>
        </mc:Choice>
        <mc:Fallback xmlns="">
          <p:sp>
            <p:nvSpPr>
              <p:cNvPr id="33" name="椭圆 32">
                <a:extLst>
                  <a:ext uri="{FF2B5EF4-FFF2-40B4-BE49-F238E27FC236}">
                    <a16:creationId xmlns:a16="http://schemas.microsoft.com/office/drawing/2014/main" id="{7AA375E7-0A0F-433D-AD8F-46C0F36DAAFA}"/>
                  </a:ext>
                </a:extLst>
              </p:cNvPr>
              <p:cNvSpPr>
                <a:spLocks noRot="1" noChangeAspect="1" noMove="1" noResize="1" noEditPoints="1" noAdjustHandles="1" noChangeArrowheads="1" noChangeShapeType="1" noTextEdit="1"/>
              </p:cNvSpPr>
              <p:nvPr/>
            </p:nvSpPr>
            <p:spPr>
              <a:xfrm>
                <a:off x="3482111" y="4199764"/>
                <a:ext cx="912237" cy="360218"/>
              </a:xfrm>
              <a:prstGeom prst="ellipse">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2871120E-697B-46CA-84BE-0137D637DAD1}"/>
                  </a:ext>
                </a:extLst>
              </p:cNvPr>
              <p:cNvSpPr/>
              <p:nvPr/>
            </p:nvSpPr>
            <p:spPr>
              <a:xfrm>
                <a:off x="1343452"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34" name="椭圆 33">
                <a:extLst>
                  <a:ext uri="{FF2B5EF4-FFF2-40B4-BE49-F238E27FC236}">
                    <a16:creationId xmlns:a16="http://schemas.microsoft.com/office/drawing/2014/main" id="{2871120E-697B-46CA-84BE-0137D637DAD1}"/>
                  </a:ext>
                </a:extLst>
              </p:cNvPr>
              <p:cNvSpPr>
                <a:spLocks noRot="1" noChangeAspect="1" noMove="1" noResize="1" noEditPoints="1" noAdjustHandles="1" noChangeArrowheads="1" noChangeShapeType="1" noTextEdit="1"/>
              </p:cNvSpPr>
              <p:nvPr/>
            </p:nvSpPr>
            <p:spPr>
              <a:xfrm>
                <a:off x="1343452" y="4199764"/>
                <a:ext cx="912237" cy="360218"/>
              </a:xfrm>
              <a:prstGeom prst="ellipse">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EAC658B2-BCD4-4D69-8446-52BEE39CE8CB}"/>
                  </a:ext>
                </a:extLst>
              </p:cNvPr>
              <p:cNvSpPr/>
              <p:nvPr/>
            </p:nvSpPr>
            <p:spPr>
              <a:xfrm>
                <a:off x="2412781" y="4199764"/>
                <a:ext cx="912237" cy="3602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en-US" altLang="zh-CN" b="0" dirty="0"/>
              </a:p>
            </p:txBody>
          </p:sp>
        </mc:Choice>
        <mc:Fallback xmlns="">
          <p:sp>
            <p:nvSpPr>
              <p:cNvPr id="35" name="椭圆 34">
                <a:extLst>
                  <a:ext uri="{FF2B5EF4-FFF2-40B4-BE49-F238E27FC236}">
                    <a16:creationId xmlns:a16="http://schemas.microsoft.com/office/drawing/2014/main" id="{EAC658B2-BCD4-4D69-8446-52BEE39CE8CB}"/>
                  </a:ext>
                </a:extLst>
              </p:cNvPr>
              <p:cNvSpPr>
                <a:spLocks noRot="1" noChangeAspect="1" noMove="1" noResize="1" noEditPoints="1" noAdjustHandles="1" noChangeArrowheads="1" noChangeShapeType="1" noTextEdit="1"/>
              </p:cNvSpPr>
              <p:nvPr/>
            </p:nvSpPr>
            <p:spPr>
              <a:xfrm>
                <a:off x="2412781" y="4199764"/>
                <a:ext cx="912237" cy="360218"/>
              </a:xfrm>
              <a:prstGeom prst="ellipse">
                <a:avLst/>
              </a:prstGeom>
              <a:blipFill>
                <a:blip r:embed="rId18"/>
                <a:stretch>
                  <a:fillRect/>
                </a:stretch>
              </a:blipFill>
              <a:ln>
                <a:noFill/>
              </a:ln>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9EADBD87-3A55-4184-85F8-E5F9581BA4D3}"/>
              </a:ext>
            </a:extLst>
          </p:cNvPr>
          <p:cNvSpPr/>
          <p:nvPr/>
        </p:nvSpPr>
        <p:spPr>
          <a:xfrm>
            <a:off x="109012" y="4034445"/>
            <a:ext cx="4483308" cy="6347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D92CEF08-F095-4444-876E-154B5DFCA5A9}"/>
              </a:ext>
            </a:extLst>
          </p:cNvPr>
          <p:cNvSpPr txBox="1"/>
          <p:nvPr/>
        </p:nvSpPr>
        <p:spPr>
          <a:xfrm>
            <a:off x="5951635" y="4479804"/>
            <a:ext cx="5216600" cy="1053622"/>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把各个模型得到的</a:t>
            </a:r>
            <a:r>
              <a:rPr lang="zh-CN" altLang="en-US" sz="2400" b="1" dirty="0">
                <a:solidFill>
                  <a:srgbClr val="FF0000"/>
                </a:solidFill>
                <a:latin typeface="微软雅黑" panose="020B0503020204020204" pitchFamily="34" charset="-122"/>
                <a:ea typeface="微软雅黑" panose="020B0503020204020204" pitchFamily="34" charset="-122"/>
              </a:rPr>
              <a:t>标签值作为新特征</a:t>
            </a:r>
            <a:r>
              <a:rPr lang="zh-CN" altLang="en-US" sz="2000" dirty="0">
                <a:latin typeface="微软雅黑" panose="020B0503020204020204" pitchFamily="34" charset="-122"/>
                <a:ea typeface="微软雅黑" panose="020B0503020204020204" pitchFamily="34" charset="-122"/>
              </a:rPr>
              <a:t>，训练最终的</a:t>
            </a:r>
            <a:r>
              <a:rPr lang="zh-CN" altLang="en-US" sz="2000" dirty="0">
                <a:solidFill>
                  <a:srgbClr val="FF0000"/>
                </a:solidFill>
                <a:latin typeface="微软雅黑" panose="020B0503020204020204" pitchFamily="34" charset="-122"/>
                <a:ea typeface="微软雅黑" panose="020B0503020204020204" pitchFamily="34" charset="-122"/>
              </a:rPr>
              <a:t>机器学习模型</a:t>
            </a:r>
            <a:endParaRPr lang="en-US" altLang="zh-CN" sz="2000" b="0" dirty="0">
              <a:solidFill>
                <a:srgbClr val="FF0000"/>
              </a:solidFill>
              <a:latin typeface="微软雅黑" panose="020B0503020204020204" pitchFamily="34" charset="-122"/>
              <a:ea typeface="微软雅黑" panose="020B0503020204020204" pitchFamily="34" charset="-122"/>
            </a:endParaRPr>
          </a:p>
        </p:txBody>
      </p:sp>
      <p:cxnSp>
        <p:nvCxnSpPr>
          <p:cNvPr id="49" name="直接连接符 48">
            <a:extLst>
              <a:ext uri="{FF2B5EF4-FFF2-40B4-BE49-F238E27FC236}">
                <a16:creationId xmlns:a16="http://schemas.microsoft.com/office/drawing/2014/main" id="{40C7EABE-F610-4F0C-A76C-02AC722B3EE0}"/>
              </a:ext>
            </a:extLst>
          </p:cNvPr>
          <p:cNvCxnSpPr>
            <a:cxnSpLocks/>
          </p:cNvCxnSpPr>
          <p:nvPr/>
        </p:nvCxnSpPr>
        <p:spPr>
          <a:xfrm>
            <a:off x="4757431" y="4397271"/>
            <a:ext cx="2861584" cy="271970"/>
          </a:xfrm>
          <a:prstGeom prst="line">
            <a:avLst/>
          </a:prstGeom>
          <a:noFill/>
          <a:ln w="3810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a:extLst>
              <a:ext uri="{FF2B5EF4-FFF2-40B4-BE49-F238E27FC236}">
                <a16:creationId xmlns:a16="http://schemas.microsoft.com/office/drawing/2014/main" id="{929C5D95-E49D-4B3F-B38F-CCD968D6030E}"/>
              </a:ext>
            </a:extLst>
          </p:cNvPr>
          <p:cNvCxnSpPr>
            <a:cxnSpLocks/>
          </p:cNvCxnSpPr>
          <p:nvPr/>
        </p:nvCxnSpPr>
        <p:spPr>
          <a:xfrm flipV="1">
            <a:off x="3325018" y="5518258"/>
            <a:ext cx="3726022" cy="108860"/>
          </a:xfrm>
          <a:prstGeom prst="line">
            <a:avLst/>
          </a:prstGeom>
          <a:noFill/>
          <a:ln w="3810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7" name="文本框 56">
            <a:extLst>
              <a:ext uri="{FF2B5EF4-FFF2-40B4-BE49-F238E27FC236}">
                <a16:creationId xmlns:a16="http://schemas.microsoft.com/office/drawing/2014/main" id="{D5151570-E6B1-486D-8B7F-D9096C897C18}"/>
              </a:ext>
            </a:extLst>
          </p:cNvPr>
          <p:cNvSpPr txBox="1"/>
          <p:nvPr/>
        </p:nvSpPr>
        <p:spPr>
          <a:xfrm>
            <a:off x="1639750" y="5255785"/>
            <a:ext cx="1201649" cy="458908"/>
          </a:xfrm>
          <a:prstGeom prst="rect">
            <a:avLst/>
          </a:prstGeom>
          <a:noFill/>
        </p:spPr>
        <p:txBody>
          <a:bodyPr wrap="square" rtlCol="0">
            <a:spAutoFit/>
          </a:bodyPr>
          <a:lstStyle/>
          <a:p>
            <a:pPr algn="ctr">
              <a:lnSpc>
                <a:spcPct val="150000"/>
              </a:lnSpc>
            </a:pPr>
            <a:r>
              <a:rPr lang="zh-CN" altLang="en-US" b="0" dirty="0">
                <a:solidFill>
                  <a:schemeClr val="bg1"/>
                </a:solidFill>
                <a:latin typeface="微软雅黑" panose="020B0503020204020204" pitchFamily="34" charset="-122"/>
                <a:ea typeface="微软雅黑" panose="020B0503020204020204" pitchFamily="34" charset="-122"/>
              </a:rPr>
              <a:t>模型</a:t>
            </a:r>
            <a:endParaRPr lang="en-US" altLang="zh-CN" b="0"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D525C22-FF12-48EE-94D4-BC5EEA557E22}"/>
              </a:ext>
            </a:extLst>
          </p:cNvPr>
          <p:cNvSpPr txBox="1"/>
          <p:nvPr/>
        </p:nvSpPr>
        <p:spPr>
          <a:xfrm>
            <a:off x="6432063" y="2170200"/>
            <a:ext cx="4566731" cy="581057"/>
          </a:xfrm>
          <a:prstGeom prst="rect">
            <a:avLst/>
          </a:prstGeom>
          <a:noFill/>
        </p:spPr>
        <p:txBody>
          <a:bodyPr wrap="square" rtlCol="0">
            <a:spAutoFit/>
          </a:bodyPr>
          <a:lstStyle/>
          <a:p>
            <a:pPr algn="just">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Stacking </a:t>
            </a:r>
            <a:r>
              <a:rPr lang="zh-CN" altLang="en-US" sz="2400" b="1" dirty="0">
                <a:solidFill>
                  <a:srgbClr val="FF0000"/>
                </a:solidFill>
                <a:latin typeface="微软雅黑" panose="020B0503020204020204" pitchFamily="34" charset="-122"/>
                <a:ea typeface="微软雅黑" panose="020B0503020204020204" pitchFamily="34" charset="-122"/>
              </a:rPr>
              <a:t>区分不同的模型</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59521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4621530" y="-11141"/>
            <a:ext cx="7640320" cy="6881149"/>
          </a:xfrm>
          <a:prstGeom prst="rect">
            <a:avLst/>
          </a:prstGeom>
          <a:blipFill rotWithShape="1">
            <a:blip r:embed="rId10"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custDataLst>
              <p:tags r:id="rId3"/>
            </p:custDataLst>
          </p:nvPr>
        </p:nvSpPr>
        <p:spPr>
          <a:xfrm>
            <a:off x="0" y="-22860"/>
            <a:ext cx="5052695" cy="6880860"/>
          </a:xfrm>
          <a:custGeom>
            <a:avLst/>
            <a:gdLst>
              <a:gd name="connsiteX0" fmla="*/ 0 w 6119446"/>
              <a:gd name="connsiteY0" fmla="*/ 0 h 6881149"/>
              <a:gd name="connsiteX1" fmla="*/ 5473182 w 6119446"/>
              <a:gd name="connsiteY1" fmla="*/ 0 h 6881149"/>
              <a:gd name="connsiteX2" fmla="*/ 5522799 w 6119446"/>
              <a:gd name="connsiteY2" fmla="*/ 125839 h 6881149"/>
              <a:gd name="connsiteX3" fmla="*/ 6119446 w 6119446"/>
              <a:gd name="connsiteY3" fmla="*/ 3506661 h 6881149"/>
              <a:gd name="connsiteX4" fmla="*/ 5677386 w 6119446"/>
              <a:gd name="connsiteY4" fmla="*/ 6430615 h 6881149"/>
              <a:gd name="connsiteX5" fmla="*/ 5524942 w 6119446"/>
              <a:gd name="connsiteY5" fmla="*/ 6881149 h 6881149"/>
              <a:gd name="connsiteX6" fmla="*/ 0 w 6119446"/>
              <a:gd name="connsiteY6" fmla="*/ 6881149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446" h="6881149">
                <a:moveTo>
                  <a:pt x="0" y="0"/>
                </a:moveTo>
                <a:lnTo>
                  <a:pt x="5473182" y="0"/>
                </a:lnTo>
                <a:lnTo>
                  <a:pt x="5522799" y="125839"/>
                </a:lnTo>
                <a:cubicBezTo>
                  <a:pt x="5908791" y="1180033"/>
                  <a:pt x="6119446" y="2318747"/>
                  <a:pt x="6119446" y="3506661"/>
                </a:cubicBezTo>
                <a:cubicBezTo>
                  <a:pt x="6119446" y="4524874"/>
                  <a:pt x="5964679" y="5506939"/>
                  <a:pt x="5677386" y="6430615"/>
                </a:cubicBezTo>
                <a:lnTo>
                  <a:pt x="5524942" y="6881149"/>
                </a:lnTo>
                <a:lnTo>
                  <a:pt x="0" y="6881149"/>
                </a:lnTo>
                <a:close/>
              </a:path>
            </a:pathLst>
          </a:custGeom>
          <a:solidFill>
            <a:srgbClr val="9BB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4"/>
            </p:custDataLst>
          </p:nvPr>
        </p:nvSpPr>
        <p:spPr>
          <a:xfrm>
            <a:off x="4377970" y="-22860"/>
            <a:ext cx="1173802" cy="6881149"/>
          </a:xfrm>
          <a:custGeom>
            <a:avLst/>
            <a:gdLst>
              <a:gd name="connsiteX0" fmla="*/ 0 w 1173802"/>
              <a:gd name="connsiteY0" fmla="*/ 0 h 6881149"/>
              <a:gd name="connsiteX1" fmla="*/ 553595 w 1173802"/>
              <a:gd name="connsiteY1" fmla="*/ 0 h 6881149"/>
              <a:gd name="connsiteX2" fmla="*/ 577155 w 1173802"/>
              <a:gd name="connsiteY2" fmla="*/ 59753 h 6881149"/>
              <a:gd name="connsiteX3" fmla="*/ 1173802 w 1173802"/>
              <a:gd name="connsiteY3" fmla="*/ 3440575 h 6881149"/>
              <a:gd name="connsiteX4" fmla="*/ 577155 w 1173802"/>
              <a:gd name="connsiteY4" fmla="*/ 6821398 h 6881149"/>
              <a:gd name="connsiteX5" fmla="*/ 553596 w 1173802"/>
              <a:gd name="connsiteY5" fmla="*/ 6881149 h 6881149"/>
              <a:gd name="connsiteX6" fmla="*/ 51760 w 1173802"/>
              <a:gd name="connsiteY6" fmla="*/ 6881149 h 6881149"/>
              <a:gd name="connsiteX7" fmla="*/ 204204 w 1173802"/>
              <a:gd name="connsiteY7" fmla="*/ 6430615 h 6881149"/>
              <a:gd name="connsiteX8" fmla="*/ 646264 w 1173802"/>
              <a:gd name="connsiteY8" fmla="*/ 3506661 h 6881149"/>
              <a:gd name="connsiteX9" fmla="*/ 49617 w 1173802"/>
              <a:gd name="connsiteY9" fmla="*/ 125839 h 6881149"/>
              <a:gd name="connsiteX10" fmla="*/ 0 w 1173802"/>
              <a:gd name="connsiteY10" fmla="*/ 0 h 68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802" h="6881149">
                <a:moveTo>
                  <a:pt x="0" y="0"/>
                </a:moveTo>
                <a:lnTo>
                  <a:pt x="553595" y="0"/>
                </a:lnTo>
                <a:lnTo>
                  <a:pt x="577155" y="59753"/>
                </a:lnTo>
                <a:cubicBezTo>
                  <a:pt x="963147" y="1113947"/>
                  <a:pt x="1173802" y="2252660"/>
                  <a:pt x="1173802" y="3440575"/>
                </a:cubicBezTo>
                <a:cubicBezTo>
                  <a:pt x="1173802" y="4628490"/>
                  <a:pt x="963147" y="5767203"/>
                  <a:pt x="577155" y="6821398"/>
                </a:cubicBezTo>
                <a:lnTo>
                  <a:pt x="553596" y="6881149"/>
                </a:lnTo>
                <a:lnTo>
                  <a:pt x="51760" y="6881149"/>
                </a:lnTo>
                <a:lnTo>
                  <a:pt x="204204" y="6430615"/>
                </a:lnTo>
                <a:cubicBezTo>
                  <a:pt x="491497" y="5506939"/>
                  <a:pt x="646264" y="4524874"/>
                  <a:pt x="646264" y="3506661"/>
                </a:cubicBezTo>
                <a:cubicBezTo>
                  <a:pt x="646264" y="2318747"/>
                  <a:pt x="435609" y="1180033"/>
                  <a:pt x="49617" y="125839"/>
                </a:cubicBezTo>
                <a:lnTo>
                  <a:pt x="0" y="0"/>
                </a:lnTo>
                <a:close/>
              </a:path>
            </a:pathLst>
          </a:cu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507357" y="708380"/>
            <a:ext cx="3252486" cy="645160"/>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PART 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83904" y="2796195"/>
            <a:ext cx="4748168" cy="769441"/>
          </a:xfrm>
          <a:prstGeom prst="rect">
            <a:avLst/>
          </a:prstGeom>
          <a:noFill/>
        </p:spPr>
        <p:txBody>
          <a:bodyPr wrap="square" rtlCol="0">
            <a:spAutoFit/>
          </a:bodyPr>
          <a:lstStyle/>
          <a:p>
            <a:r>
              <a:rPr lang="zh-CN" altLang="en-US" sz="4400" b="1" dirty="0">
                <a:solidFill>
                  <a:srgbClr val="00518E"/>
                </a:solidFill>
                <a:latin typeface="微软雅黑" panose="020B0503020204020204" pitchFamily="34" charset="-122"/>
                <a:ea typeface="微软雅黑" panose="020B0503020204020204" pitchFamily="34" charset="-122"/>
              </a:rPr>
              <a:t>经典集成树算法</a:t>
            </a:r>
          </a:p>
        </p:txBody>
      </p:sp>
      <p:cxnSp>
        <p:nvCxnSpPr>
          <p:cNvPr id="22" name="直接连接符 21"/>
          <p:cNvCxnSpPr/>
          <p:nvPr>
            <p:custDataLst>
              <p:tags r:id="rId7"/>
            </p:custDataLst>
          </p:nvPr>
        </p:nvCxnSpPr>
        <p:spPr>
          <a:xfrm>
            <a:off x="622893" y="4730692"/>
            <a:ext cx="76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p:cNvSpPr>
            <a:spLocks noChangeArrowheads="1"/>
          </p:cNvSpPr>
          <p:nvPr>
            <p:custDataLst>
              <p:tags r:id="rId8"/>
            </p:custDataLst>
          </p:nvPr>
        </p:nvSpPr>
        <p:spPr bwMode="auto">
          <a:xfrm>
            <a:off x="704704" y="3169417"/>
            <a:ext cx="4106569" cy="2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endParaRPr lang="zh-CN" altLang="en-US" sz="1600" dirty="0">
              <a:solidFill>
                <a:schemeClr val="bg1"/>
              </a:solidFill>
              <a:sym typeface="Arial" panose="020B0604020202020204" pitchFamily="34" charset="0"/>
            </a:endParaRPr>
          </a:p>
        </p:txBody>
      </p:sp>
      <p:pic>
        <p:nvPicPr>
          <p:cNvPr id="15" name="图片 14"/>
          <p:cNvPicPr>
            <a:picLocks noChangeAspect="1"/>
          </p:cNvPicPr>
          <p:nvPr/>
        </p:nvPicPr>
        <p:blipFill>
          <a:blip r:embed="rId11" cstate="print"/>
          <a:stretch>
            <a:fillRect/>
          </a:stretch>
        </p:blipFill>
        <p:spPr>
          <a:xfrm>
            <a:off x="205740" y="6332220"/>
            <a:ext cx="2263588" cy="384810"/>
          </a:xfrm>
          <a:prstGeom prst="rect">
            <a:avLst/>
          </a:prstGeom>
        </p:spPr>
      </p:pic>
      <p:pic>
        <p:nvPicPr>
          <p:cNvPr id="17" name="图片 16" descr="WeChat 圖片_20210401191348"/>
          <p:cNvPicPr>
            <a:picLocks noChangeAspect="1"/>
          </p:cNvPicPr>
          <p:nvPr/>
        </p:nvPicPr>
        <p:blipFill>
          <a:blip r:embed="rId12" cstate="print"/>
          <a:stretch>
            <a:fillRect/>
          </a:stretch>
        </p:blipFill>
        <p:spPr>
          <a:xfrm>
            <a:off x="10028555" y="-569862"/>
            <a:ext cx="2163445" cy="2034540"/>
          </a:xfrm>
          <a:prstGeom prst="rect">
            <a:avLst/>
          </a:prstGeom>
        </p:spPr>
      </p:pic>
    </p:spTree>
    <p:custDataLst>
      <p:tags r:id="rId1"/>
    </p:custDataLst>
    <p:extLst>
      <p:ext uri="{BB962C8B-B14F-4D97-AF65-F5344CB8AC3E}">
        <p14:creationId xmlns:p14="http://schemas.microsoft.com/office/powerpoint/2010/main" val="3380285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165139" cy="499624"/>
          </a:xfrm>
          <a:prstGeom prst="rect">
            <a:avLst/>
          </a:prstGeom>
          <a:noFill/>
        </p:spPr>
        <p:txBody>
          <a:bodyPr wrap="square" rtlCol="0">
            <a:spAutoFit/>
          </a:bodyPr>
          <a:lstStyle/>
          <a:p>
            <a:pPr algn="just">
              <a:lnSpc>
                <a:spcPct val="150000"/>
              </a:lnSpc>
            </a:pPr>
            <a:r>
              <a:rPr lang="zh-CN" altLang="en-US" sz="2000" b="1" dirty="0">
                <a:solidFill>
                  <a:srgbClr val="373737"/>
                </a:solidFill>
                <a:latin typeface="微软雅黑" panose="020B0503020204020204" pitchFamily="34" charset="-122"/>
                <a:ea typeface="微软雅黑" panose="020B0503020204020204" pitchFamily="34" charset="-122"/>
              </a:rPr>
              <a:t>随机森林</a:t>
            </a:r>
            <a:r>
              <a:rPr lang="en-US" altLang="zh-CN" sz="2000" b="1" dirty="0">
                <a:solidFill>
                  <a:srgbClr val="373737"/>
                </a:solidFill>
                <a:latin typeface="微软雅黑" panose="020B0503020204020204" pitchFamily="34" charset="-122"/>
                <a:ea typeface="微软雅黑" panose="020B0503020204020204" pitchFamily="34" charset="-122"/>
              </a:rPr>
              <a:t> Random Forest</a:t>
            </a:r>
          </a:p>
        </p:txBody>
      </p:sp>
      <p:pic>
        <p:nvPicPr>
          <p:cNvPr id="2" name="图片 1">
            <a:extLst>
              <a:ext uri="{FF2B5EF4-FFF2-40B4-BE49-F238E27FC236}">
                <a16:creationId xmlns:a16="http://schemas.microsoft.com/office/drawing/2014/main" id="{9F871B5F-A065-48C7-B9BF-75A52E1E82FB}"/>
              </a:ext>
            </a:extLst>
          </p:cNvPr>
          <p:cNvPicPr>
            <a:picLocks noChangeAspect="1"/>
          </p:cNvPicPr>
          <p:nvPr/>
        </p:nvPicPr>
        <p:blipFill>
          <a:blip r:embed="rId8"/>
          <a:stretch>
            <a:fillRect/>
          </a:stretch>
        </p:blipFill>
        <p:spPr>
          <a:xfrm>
            <a:off x="5362981" y="2133380"/>
            <a:ext cx="6317305" cy="4196300"/>
          </a:xfrm>
          <a:prstGeom prst="rect">
            <a:avLst/>
          </a:prstGeom>
        </p:spPr>
      </p:pic>
      <p:sp>
        <p:nvSpPr>
          <p:cNvPr id="8" name="文本框 7">
            <a:extLst>
              <a:ext uri="{FF2B5EF4-FFF2-40B4-BE49-F238E27FC236}">
                <a16:creationId xmlns:a16="http://schemas.microsoft.com/office/drawing/2014/main" id="{4F4A39C3-BF6D-43F2-8252-382FBBD34F04}"/>
              </a:ext>
            </a:extLst>
          </p:cNvPr>
          <p:cNvSpPr txBox="1"/>
          <p:nvPr/>
        </p:nvSpPr>
        <p:spPr>
          <a:xfrm>
            <a:off x="229210" y="2920613"/>
            <a:ext cx="4470400" cy="1955215"/>
          </a:xfrm>
          <a:prstGeom prst="rect">
            <a:avLst/>
          </a:prstGeom>
          <a:noFill/>
        </p:spPr>
        <p:txBody>
          <a:bodyPr wrap="square" rtlCol="0">
            <a:spAutoFit/>
          </a:bodyPr>
          <a:lstStyle/>
          <a:p>
            <a:pPr algn="ctr">
              <a:lnSpc>
                <a:spcPct val="150000"/>
              </a:lnSpc>
            </a:pPr>
            <a:r>
              <a:rPr lang="en-US" altLang="zh-CN" sz="2800" b="1" dirty="0">
                <a:latin typeface="微软雅黑" panose="020B0503020204020204" pitchFamily="34" charset="-122"/>
                <a:ea typeface="微软雅黑" panose="020B0503020204020204" pitchFamily="34" charset="-122"/>
              </a:rPr>
              <a:t>Bagging </a:t>
            </a:r>
          </a:p>
          <a:p>
            <a:pPr algn="ctr">
              <a:lnSpc>
                <a:spcPct val="150000"/>
              </a:lnSpc>
            </a:pPr>
            <a:r>
              <a:rPr lang="en-US" altLang="zh-CN" sz="2800" b="1" dirty="0">
                <a:latin typeface="微软雅黑" panose="020B0503020204020204" pitchFamily="34" charset="-122"/>
                <a:ea typeface="微软雅黑" panose="020B0503020204020204" pitchFamily="34" charset="-122"/>
              </a:rPr>
              <a:t>+</a:t>
            </a:r>
          </a:p>
          <a:p>
            <a:pPr algn="ctr">
              <a:lnSpc>
                <a:spcPct val="150000"/>
              </a:lnSpc>
            </a:pPr>
            <a:r>
              <a:rPr lang="en-US" altLang="zh-CN" sz="2800" b="1" dirty="0">
                <a:latin typeface="微软雅黑" panose="020B0503020204020204" pitchFamily="34" charset="-122"/>
                <a:ea typeface="微软雅黑" panose="020B0503020204020204" pitchFamily="34" charset="-122"/>
              </a:rPr>
              <a:t>Decision Tree</a:t>
            </a:r>
          </a:p>
        </p:txBody>
      </p:sp>
    </p:spTree>
    <p:custDataLst>
      <p:tags r:id="rId1"/>
    </p:custDataLst>
    <p:extLst>
      <p:ext uri="{BB962C8B-B14F-4D97-AF65-F5344CB8AC3E}">
        <p14:creationId xmlns:p14="http://schemas.microsoft.com/office/powerpoint/2010/main" val="898691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zh-CN" altLang="en-US" sz="2000" b="1" dirty="0">
                <a:solidFill>
                  <a:srgbClr val="373737"/>
                </a:solidFill>
                <a:latin typeface="微软雅黑" panose="020B0503020204020204" pitchFamily="34" charset="-122"/>
                <a:ea typeface="微软雅黑" panose="020B0503020204020204" pitchFamily="34" charset="-122"/>
              </a:rPr>
              <a:t>随机森林</a:t>
            </a:r>
            <a:r>
              <a:rPr lang="en-US" altLang="zh-CN" sz="2000" b="1" dirty="0">
                <a:solidFill>
                  <a:srgbClr val="373737"/>
                </a:solidFill>
                <a:latin typeface="微软雅黑" panose="020B0503020204020204" pitchFamily="34" charset="-122"/>
                <a:ea typeface="微软雅黑" panose="020B0503020204020204" pitchFamily="34" charset="-122"/>
              </a:rPr>
              <a:t> Random Forest </a:t>
            </a:r>
            <a:r>
              <a:rPr lang="zh-CN" altLang="en-US" sz="2000" b="1" dirty="0">
                <a:solidFill>
                  <a:srgbClr val="373737"/>
                </a:solidFill>
                <a:latin typeface="微软雅黑" panose="020B0503020204020204" pitchFamily="34" charset="-122"/>
                <a:ea typeface="微软雅黑" panose="020B0503020204020204" pitchFamily="34" charset="-122"/>
              </a:rPr>
              <a:t>一些细节</a:t>
            </a:r>
            <a:endParaRPr lang="en-US" altLang="zh-CN"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335278" y="2139095"/>
            <a:ext cx="10180322" cy="1751570"/>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 </a:t>
            </a:r>
            <a:r>
              <a:rPr lang="en-US" altLang="zh-CN" dirty="0">
                <a:latin typeface="微软雅黑" panose="020B0503020204020204" pitchFamily="34" charset="-122"/>
                <a:ea typeface="微软雅黑" panose="020B0503020204020204" pitchFamily="34" charset="-122"/>
              </a:rPr>
              <a:t>Random Forest </a:t>
            </a:r>
            <a:r>
              <a:rPr lang="zh-CN" altLang="en-US" dirty="0">
                <a:latin typeface="微软雅黑" panose="020B0503020204020204" pitchFamily="34" charset="-122"/>
                <a:ea typeface="微软雅黑" panose="020B0503020204020204" pitchFamily="34" charset="-122"/>
              </a:rPr>
              <a:t>使用 </a:t>
            </a:r>
            <a:r>
              <a:rPr lang="en-US" altLang="zh-CN" dirty="0">
                <a:latin typeface="微软雅黑" panose="020B0503020204020204" pitchFamily="34" charset="-122"/>
                <a:ea typeface="微软雅黑" panose="020B0503020204020204" pitchFamily="34" charset="-122"/>
              </a:rPr>
              <a:t>bagging </a:t>
            </a:r>
            <a:r>
              <a:rPr lang="zh-CN" altLang="en-US" dirty="0">
                <a:latin typeface="微软雅黑" panose="020B0503020204020204" pitchFamily="34" charset="-122"/>
                <a:ea typeface="微软雅黑" panose="020B0503020204020204" pitchFamily="34" charset="-122"/>
              </a:rPr>
              <a:t>，只是做重采样的话，训练出来的几棵树还是过于相似。因此在 </a:t>
            </a:r>
            <a:r>
              <a:rPr lang="en-US" altLang="zh-CN" dirty="0">
                <a:latin typeface="微软雅黑" panose="020B0503020204020204" pitchFamily="34" charset="-122"/>
                <a:ea typeface="微软雅黑" panose="020B0503020204020204" pitchFamily="34" charset="-122"/>
              </a:rPr>
              <a:t>feature </a:t>
            </a:r>
            <a:r>
              <a:rPr lang="zh-CN" altLang="en-US" dirty="0">
                <a:latin typeface="微软雅黑" panose="020B0503020204020204" pitchFamily="34" charset="-122"/>
                <a:ea typeface="微软雅黑" panose="020B0503020204020204" pitchFamily="34" charset="-122"/>
              </a:rPr>
              <a:t>和 采样 上都比 </a:t>
            </a:r>
            <a:r>
              <a:rPr lang="en-US" altLang="zh-CN" dirty="0">
                <a:latin typeface="微软雅黑" panose="020B0503020204020204" pitchFamily="34" charset="-122"/>
                <a:ea typeface="微软雅黑" panose="020B0503020204020204" pitchFamily="34" charset="-122"/>
              </a:rPr>
              <a:t>bagging </a:t>
            </a:r>
            <a:r>
              <a:rPr lang="zh-CN" altLang="en-US" dirty="0">
                <a:latin typeface="微软雅黑" panose="020B0503020204020204" pitchFamily="34" charset="-122"/>
                <a:ea typeface="微软雅黑" panose="020B0503020204020204" pitchFamily="34" charset="-122"/>
              </a:rPr>
              <a:t>进行了改进：</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在每次分裂节点时随机限制哪些 </a:t>
            </a:r>
            <a:r>
              <a:rPr lang="en-US" altLang="zh-CN" dirty="0">
                <a:latin typeface="微软雅黑" panose="020B0503020204020204" pitchFamily="34" charset="-122"/>
                <a:ea typeface="微软雅黑" panose="020B0503020204020204" pitchFamily="34" charset="-122"/>
              </a:rPr>
              <a:t>feature </a:t>
            </a:r>
            <a:r>
              <a:rPr lang="zh-CN" altLang="en-US" dirty="0">
                <a:latin typeface="微软雅黑" panose="020B0503020204020204" pitchFamily="34" charset="-122"/>
                <a:ea typeface="微软雅黑" panose="020B0503020204020204" pitchFamily="34" charset="-122"/>
              </a:rPr>
              <a:t>可用哪些 </a:t>
            </a:r>
            <a:r>
              <a:rPr lang="en-US" altLang="zh-CN" dirty="0">
                <a:latin typeface="微软雅黑" panose="020B0503020204020204" pitchFamily="34" charset="-122"/>
                <a:ea typeface="微软雅黑" panose="020B0503020204020204" pitchFamily="34" charset="-122"/>
              </a:rPr>
              <a:t>feature </a:t>
            </a:r>
            <a:r>
              <a:rPr lang="zh-CN" altLang="en-US" dirty="0">
                <a:latin typeface="微软雅黑" panose="020B0503020204020204" pitchFamily="34" charset="-122"/>
                <a:ea typeface="微软雅黑" panose="020B0503020204020204" pitchFamily="34" charset="-122"/>
              </a:rPr>
              <a:t>不可用，</a:t>
            </a:r>
            <a:r>
              <a:rPr lang="zh-CN" altLang="en-US" sz="2000" b="1" dirty="0">
                <a:solidFill>
                  <a:srgbClr val="FF0000"/>
                </a:solidFill>
                <a:latin typeface="微软雅黑" panose="020B0503020204020204" pitchFamily="34" charset="-122"/>
                <a:ea typeface="微软雅黑" panose="020B0503020204020204" pitchFamily="34" charset="-122"/>
              </a:rPr>
              <a:t>避免各棵树长得太像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 </a:t>
            </a:r>
            <a:r>
              <a:rPr lang="en-US" altLang="zh-CN" dirty="0">
                <a:latin typeface="微软雅黑" panose="020B0503020204020204" pitchFamily="34" charset="-122"/>
                <a:ea typeface="微软雅黑" panose="020B0503020204020204" pitchFamily="34" charset="-122"/>
              </a:rPr>
              <a:t>Out-of-bag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OOB</a:t>
            </a:r>
            <a:r>
              <a:rPr lang="zh-CN" altLang="en-US" dirty="0">
                <a:latin typeface="微软雅黑" panose="020B0503020204020204" pitchFamily="34" charset="-122"/>
                <a:ea typeface="微软雅黑" panose="020B0503020204020204" pitchFamily="34" charset="-122"/>
              </a:rPr>
              <a:t>）采样而非简单的 </a:t>
            </a:r>
            <a:r>
              <a:rPr lang="en-US" altLang="zh-CN" dirty="0">
                <a:latin typeface="微软雅黑" panose="020B0503020204020204" pitchFamily="34" charset="-122"/>
                <a:ea typeface="微软雅黑" panose="020B0503020204020204" pitchFamily="34" charset="-122"/>
              </a:rPr>
              <a:t>Bootstrap</a:t>
            </a:r>
          </a:p>
        </p:txBody>
      </p:sp>
      <p:pic>
        <p:nvPicPr>
          <p:cNvPr id="3074" name="Picture 2" descr="查看源图像">
            <a:extLst>
              <a:ext uri="{FF2B5EF4-FFF2-40B4-BE49-F238E27FC236}">
                <a16:creationId xmlns:a16="http://schemas.microsoft.com/office/drawing/2014/main" id="{EA4D9575-2A98-4DB3-A1B0-B768D9CA2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960" y="3588813"/>
            <a:ext cx="3131820" cy="31318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9151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zh-CN" altLang="en-US" sz="2000" b="1" dirty="0">
                <a:solidFill>
                  <a:srgbClr val="373737"/>
                </a:solidFill>
                <a:latin typeface="微软雅黑" panose="020B0503020204020204" pitchFamily="34" charset="-122"/>
                <a:ea typeface="微软雅黑" panose="020B0503020204020204" pitchFamily="34" charset="-122"/>
              </a:rPr>
              <a:t>随机森林</a:t>
            </a:r>
            <a:r>
              <a:rPr lang="en-US" altLang="zh-CN" sz="2000" b="1" dirty="0">
                <a:solidFill>
                  <a:srgbClr val="373737"/>
                </a:solidFill>
                <a:latin typeface="微软雅黑" panose="020B0503020204020204" pitchFamily="34" charset="-122"/>
                <a:ea typeface="微软雅黑" panose="020B0503020204020204" pitchFamily="34" charset="-122"/>
              </a:rPr>
              <a:t> Random Forest </a:t>
            </a:r>
            <a:r>
              <a:rPr lang="zh-CN" altLang="en-US" sz="2000" b="1" dirty="0">
                <a:solidFill>
                  <a:srgbClr val="373737"/>
                </a:solidFill>
                <a:latin typeface="微软雅黑" panose="020B0503020204020204" pitchFamily="34" charset="-122"/>
                <a:ea typeface="微软雅黑" panose="020B0503020204020204" pitchFamily="34" charset="-122"/>
              </a:rPr>
              <a:t>一些细节</a:t>
            </a:r>
            <a:endParaRPr lang="en-US" altLang="zh-CN" sz="2000" b="1" dirty="0">
              <a:solidFill>
                <a:srgbClr val="373737"/>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4A39C3-BF6D-43F2-8252-382FBBD34F04}"/>
                  </a:ext>
                </a:extLst>
              </p:cNvPr>
              <p:cNvSpPr txBox="1"/>
              <p:nvPr/>
            </p:nvSpPr>
            <p:spPr>
              <a:xfrm>
                <a:off x="335278" y="2139095"/>
                <a:ext cx="10180322" cy="4613892"/>
              </a:xfrm>
              <a:prstGeom prst="rect">
                <a:avLst/>
              </a:prstGeom>
              <a:noFill/>
            </p:spPr>
            <p:txBody>
              <a:bodyPr wrap="square" rtlCol="0">
                <a:spAutoFit/>
              </a:bodyPr>
              <a:lstStyle/>
              <a:p>
                <a:pPr algn="just">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Out-of-bag</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OOB</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algn="just">
                  <a:lnSpc>
                    <a:spcPct val="150000"/>
                  </a:lnSpc>
                </a:pP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 代表不同的四棵树，</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 代表 </a:t>
                </a: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份数据</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solidFill>
                      <a:srgbClr val="FF0000"/>
                    </a:solidFill>
                    <a:latin typeface="微软雅黑" panose="020B0503020204020204" pitchFamily="34" charset="-122"/>
                    <a:ea typeface="微软雅黑" panose="020B0503020204020204" pitchFamily="34" charset="-122"/>
                  </a:rPr>
                  <a:t>做 </a:t>
                </a:r>
                <a:r>
                  <a:rPr lang="en-US" altLang="zh-CN" b="1" dirty="0">
                    <a:solidFill>
                      <a:srgbClr val="FF0000"/>
                    </a:solidFill>
                    <a:latin typeface="微软雅黑" panose="020B0503020204020204" pitchFamily="34" charset="-122"/>
                    <a:ea typeface="微软雅黑" panose="020B0503020204020204" pitchFamily="34" charset="-122"/>
                  </a:rPr>
                  <a:t>bagging </a:t>
                </a:r>
                <a:r>
                  <a:rPr lang="zh-CN" altLang="en-US" b="1" dirty="0">
                    <a:solidFill>
                      <a:srgbClr val="FF0000"/>
                    </a:solidFill>
                    <a:latin typeface="微软雅黑" panose="020B0503020204020204" pitchFamily="34" charset="-122"/>
                    <a:ea typeface="微软雅黑" panose="020B0503020204020204" pitchFamily="34" charset="-122"/>
                  </a:rPr>
                  <a:t>的时候，每棵树只用其中的部分数据（比如 </a:t>
                </a:r>
                <a14:m>
                  <m:oMath xmlns:m="http://schemas.openxmlformats.org/officeDocument/2006/math">
                    <m:sSub>
                      <m:sSubPr>
                        <m:ctrlPr>
                          <a:rPr lang="en-US" altLang="zh-CN" b="1" i="1" dirty="0" smtClean="0">
                            <a:solidFill>
                              <a:srgbClr val="FF0000"/>
                            </a:solidFill>
                            <a:latin typeface="Cambria Math" panose="02040503050406030204" pitchFamily="18" charset="0"/>
                            <a:ea typeface="微软雅黑" panose="020B0503020204020204" pitchFamily="34" charset="-122"/>
                          </a:rPr>
                        </m:ctrlPr>
                      </m:sSubPr>
                      <m:e>
                        <m:r>
                          <a:rPr lang="en-US" altLang="zh-CN" b="1" i="1" dirty="0" smtClean="0">
                            <a:solidFill>
                              <a:srgbClr val="FF0000"/>
                            </a:solidFill>
                            <a:latin typeface="Cambria Math" panose="02040503050406030204" pitchFamily="18" charset="0"/>
                            <a:ea typeface="微软雅黑" panose="020B0503020204020204" pitchFamily="34" charset="-122"/>
                          </a:rPr>
                          <m:t>𝒇</m:t>
                        </m:r>
                      </m:e>
                      <m:sub>
                        <m:r>
                          <a:rPr lang="en-US" altLang="zh-CN" b="1" i="1" dirty="0" smtClean="0">
                            <a:solidFill>
                              <a:srgbClr val="FF0000"/>
                            </a:solidFill>
                            <a:latin typeface="Cambria Math" panose="02040503050406030204" pitchFamily="18" charset="0"/>
                            <a:ea typeface="微软雅黑" panose="020B0503020204020204" pitchFamily="34" charset="-122"/>
                          </a:rPr>
                          <m:t>𝟏</m:t>
                        </m:r>
                      </m:sub>
                    </m:sSub>
                  </m:oMath>
                </a14:m>
                <a:r>
                  <a:rPr lang="zh-CN" altLang="en-US" b="1" dirty="0">
                    <a:solidFill>
                      <a:srgbClr val="FF0000"/>
                    </a:solidFill>
                    <a:latin typeface="微软雅黑" panose="020B0503020204020204" pitchFamily="34" charset="-122"/>
                    <a:ea typeface="微软雅黑" panose="020B0503020204020204" pitchFamily="34" charset="-122"/>
                  </a:rPr>
                  <a:t> 只用都</a:t>
                </a:r>
                <a:r>
                  <a:rPr lang="en-US" altLang="zh-CN" b="1"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1" i="1" smtClean="0">
                            <a:solidFill>
                              <a:srgbClr val="FF0000"/>
                            </a:solidFill>
                            <a:latin typeface="Cambria Math" panose="02040503050406030204" pitchFamily="18" charset="0"/>
                            <a:ea typeface="微软雅黑" panose="020B0503020204020204" pitchFamily="34" charset="-122"/>
                          </a:rPr>
                        </m:ctrlPr>
                      </m:sSubPr>
                      <m:e>
                        <m:r>
                          <a:rPr lang="en-US" altLang="zh-CN" b="1" i="1" smtClean="0">
                            <a:solidFill>
                              <a:srgbClr val="FF0000"/>
                            </a:solidFill>
                            <a:latin typeface="Cambria Math" panose="02040503050406030204" pitchFamily="18" charset="0"/>
                            <a:ea typeface="微软雅黑" panose="020B0503020204020204" pitchFamily="34" charset="-122"/>
                          </a:rPr>
                          <m:t>𝒙</m:t>
                        </m:r>
                      </m:e>
                      <m:sub>
                        <m:r>
                          <a:rPr lang="en-US" altLang="zh-CN" b="1" i="1" smtClean="0">
                            <a:solidFill>
                              <a:srgbClr val="FF0000"/>
                            </a:solidFill>
                            <a:latin typeface="Cambria Math" panose="02040503050406030204" pitchFamily="18" charset="0"/>
                            <a:ea typeface="微软雅黑" panose="020B0503020204020204" pitchFamily="34" charset="-122"/>
                          </a:rPr>
                          <m:t>𝟏</m:t>
                        </m:r>
                      </m:sub>
                    </m:sSub>
                    <m:r>
                      <a:rPr lang="en-US" altLang="zh-CN" b="1" i="1" smtClean="0">
                        <a:solidFill>
                          <a:srgbClr val="FF0000"/>
                        </a:solidFill>
                        <a:latin typeface="Cambria Math" panose="02040503050406030204" pitchFamily="18" charset="0"/>
                        <a:ea typeface="微软雅黑" panose="020B0503020204020204" pitchFamily="34" charset="-122"/>
                      </a:rPr>
                      <m:t>,</m:t>
                    </m:r>
                    <m:sSub>
                      <m:sSubPr>
                        <m:ctrlPr>
                          <a:rPr lang="en-US" altLang="zh-CN" b="1" i="1" smtClean="0">
                            <a:solidFill>
                              <a:srgbClr val="FF0000"/>
                            </a:solidFill>
                            <a:latin typeface="Cambria Math" panose="02040503050406030204" pitchFamily="18" charset="0"/>
                            <a:ea typeface="微软雅黑" panose="020B0503020204020204" pitchFamily="34" charset="-122"/>
                          </a:rPr>
                        </m:ctrlPr>
                      </m:sSubPr>
                      <m:e>
                        <m:r>
                          <a:rPr lang="en-US" altLang="zh-CN" b="1" i="1" smtClean="0">
                            <a:solidFill>
                              <a:srgbClr val="FF0000"/>
                            </a:solidFill>
                            <a:latin typeface="Cambria Math" panose="02040503050406030204" pitchFamily="18" charset="0"/>
                            <a:ea typeface="微软雅黑" panose="020B0503020204020204" pitchFamily="34" charset="-122"/>
                          </a:rPr>
                          <m:t>𝒙</m:t>
                        </m:r>
                      </m:e>
                      <m:sub>
                        <m:r>
                          <a:rPr lang="en-US" altLang="zh-CN" b="1" i="1" smtClean="0">
                            <a:solidFill>
                              <a:srgbClr val="FF0000"/>
                            </a:solidFill>
                            <a:latin typeface="Cambria Math" panose="02040503050406030204" pitchFamily="18" charset="0"/>
                            <a:ea typeface="微软雅黑" panose="020B0503020204020204" pitchFamily="34" charset="-122"/>
                          </a:rPr>
                          <m:t>𝟒</m:t>
                        </m:r>
                      </m:sub>
                    </m:sSub>
                  </m:oMath>
                </a14:m>
                <a:r>
                  <a:rPr lang="zh-CN" altLang="en-US" b="1" dirty="0">
                    <a:solidFill>
                      <a:srgbClr val="FF0000"/>
                    </a:solidFill>
                    <a:latin typeface="微软雅黑" panose="020B0503020204020204" pitchFamily="34" charset="-122"/>
                    <a:ea typeface="微软雅黑" panose="020B0503020204020204" pitchFamily="34" charset="-122"/>
                  </a:rPr>
                  <a:t> 的数据）</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所以就可以用类似“</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 来验证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”这样的组合来做验证。然后取平均就得到估测的 </a:t>
                </a:r>
                <a:r>
                  <a:rPr lang="en-US" altLang="zh-CN" dirty="0">
                    <a:latin typeface="微软雅黑" panose="020B0503020204020204" pitchFamily="34" charset="-122"/>
                    <a:ea typeface="微软雅黑" panose="020B0503020204020204" pitchFamily="34" charset="-122"/>
                  </a:rPr>
                  <a:t>error </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b="1" dirty="0">
                    <a:solidFill>
                      <a:srgbClr val="FF0000"/>
                    </a:solidFill>
                    <a:latin typeface="微软雅黑" panose="020B0503020204020204" pitchFamily="34" charset="-122"/>
                    <a:ea typeface="微软雅黑" panose="020B0503020204020204" pitchFamily="34" charset="-122"/>
                  </a:rPr>
                  <a:t>Out-of-bag (OBB) error </a:t>
                </a:r>
                <a:r>
                  <a:rPr lang="zh-CN" altLang="en-US" b="1" dirty="0">
                    <a:solidFill>
                      <a:srgbClr val="FF0000"/>
                    </a:solidFill>
                    <a:latin typeface="微软雅黑" panose="020B0503020204020204" pitchFamily="34" charset="-122"/>
                    <a:ea typeface="微软雅黑" panose="020B0503020204020204" pitchFamily="34" charset="-122"/>
                  </a:rPr>
                  <a:t>计算</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Using RF =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4</m:t>
                        </m:r>
                      </m:sub>
                    </m:sSub>
                  </m:oMath>
                </a14:m>
                <a:r>
                  <a:rPr lang="en-US" altLang="zh-CN" dirty="0">
                    <a:latin typeface="微软雅黑" panose="020B0503020204020204" pitchFamily="34" charset="-122"/>
                    <a:ea typeface="微软雅黑" panose="020B0503020204020204" pitchFamily="34" charset="-122"/>
                  </a:rPr>
                  <a:t> to test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Using RF =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to test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oMath>
                </a14:m>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Using RF =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4</m:t>
                        </m:r>
                      </m:sub>
                    </m:sSub>
                  </m:oMath>
                </a14:m>
                <a:r>
                  <a:rPr lang="en-US" altLang="zh-CN" dirty="0">
                    <a:latin typeface="微软雅黑" panose="020B0503020204020204" pitchFamily="34" charset="-122"/>
                    <a:ea typeface="微软雅黑" panose="020B0503020204020204" pitchFamily="34" charset="-122"/>
                  </a:rPr>
                  <a:t> to test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sub>
                    </m:sSub>
                  </m:oMath>
                </a14:m>
                <a:endParaRPr lang="en-US" altLang="zh-CN" dirty="0">
                  <a:latin typeface="微软雅黑" panose="020B0503020204020204" pitchFamily="34" charset="-122"/>
                  <a:ea typeface="微软雅黑" panose="020B0503020204020204" pitchFamily="34" charset="-122"/>
                </a:endParaRPr>
              </a:p>
              <a:p>
                <a:pPr marL="1200150" lvl="2" indent="-28575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Using RF =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𝑓</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to test </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4</m:t>
                        </m:r>
                      </m:sub>
                    </m:sSub>
                  </m:oMath>
                </a14:m>
                <a:endParaRPr lang="en-US" altLang="zh-CN" dirty="0">
                  <a:latin typeface="微软雅黑" panose="020B0503020204020204" pitchFamily="34" charset="-122"/>
                  <a:ea typeface="微软雅黑" panose="020B0503020204020204" pitchFamily="34" charset="-122"/>
                </a:endParaRPr>
              </a:p>
              <a:p>
                <a:pPr lvl="1" algn="just">
                  <a:lnSpc>
                    <a:spcPct val="150000"/>
                  </a:lnSpc>
                </a:pPr>
                <a:endParaRPr lang="en-US" altLang="zh-CN"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4F4A39C3-BF6D-43F2-8252-382FBBD34F04}"/>
                  </a:ext>
                </a:extLst>
              </p:cNvPr>
              <p:cNvSpPr txBox="1">
                <a:spLocks noRot="1" noChangeAspect="1" noMove="1" noResize="1" noEditPoints="1" noAdjustHandles="1" noChangeArrowheads="1" noChangeShapeType="1" noTextEdit="1"/>
              </p:cNvSpPr>
              <p:nvPr/>
            </p:nvSpPr>
            <p:spPr>
              <a:xfrm>
                <a:off x="335278" y="2139095"/>
                <a:ext cx="10180322" cy="4613892"/>
              </a:xfrm>
              <a:prstGeom prst="rect">
                <a:avLst/>
              </a:prstGeom>
              <a:blipFill>
                <a:blip r:embed="rId8"/>
                <a:stretch>
                  <a:fillRect l="-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F4392834-6EEE-46D4-8412-452914E49983}"/>
                  </a:ext>
                </a:extLst>
              </p:cNvPr>
              <p:cNvGraphicFramePr>
                <a:graphicFrameLocks noGrp="1"/>
              </p:cNvGraphicFramePr>
              <p:nvPr>
                <p:extLst>
                  <p:ext uri="{D42A27DB-BD31-4B8C-83A1-F6EECF244321}">
                    <p14:modId xmlns:p14="http://schemas.microsoft.com/office/powerpoint/2010/main" val="2397260304"/>
                  </p:ext>
                </p:extLst>
              </p:nvPr>
            </p:nvGraphicFramePr>
            <p:xfrm>
              <a:off x="7284720" y="1211995"/>
              <a:ext cx="4399280" cy="1854200"/>
            </p:xfrm>
            <a:graphic>
              <a:graphicData uri="http://schemas.openxmlformats.org/drawingml/2006/table">
                <a:tbl>
                  <a:tblPr firstRow="1" bandRow="1">
                    <a:tableStyleId>{5C22544A-7EE6-4342-B048-85BDC9FD1C3A}</a:tableStyleId>
                  </a:tblPr>
                  <a:tblGrid>
                    <a:gridCol w="879856">
                      <a:extLst>
                        <a:ext uri="{9D8B030D-6E8A-4147-A177-3AD203B41FA5}">
                          <a16:colId xmlns:a16="http://schemas.microsoft.com/office/drawing/2014/main" val="4190765405"/>
                        </a:ext>
                      </a:extLst>
                    </a:gridCol>
                    <a:gridCol w="879856">
                      <a:extLst>
                        <a:ext uri="{9D8B030D-6E8A-4147-A177-3AD203B41FA5}">
                          <a16:colId xmlns:a16="http://schemas.microsoft.com/office/drawing/2014/main" val="2701625485"/>
                        </a:ext>
                      </a:extLst>
                    </a:gridCol>
                    <a:gridCol w="879856">
                      <a:extLst>
                        <a:ext uri="{9D8B030D-6E8A-4147-A177-3AD203B41FA5}">
                          <a16:colId xmlns:a16="http://schemas.microsoft.com/office/drawing/2014/main" val="3766212514"/>
                        </a:ext>
                      </a:extLst>
                    </a:gridCol>
                    <a:gridCol w="879856">
                      <a:extLst>
                        <a:ext uri="{9D8B030D-6E8A-4147-A177-3AD203B41FA5}">
                          <a16:colId xmlns:a16="http://schemas.microsoft.com/office/drawing/2014/main" val="1845171213"/>
                        </a:ext>
                      </a:extLst>
                    </a:gridCol>
                    <a:gridCol w="879856">
                      <a:extLst>
                        <a:ext uri="{9D8B030D-6E8A-4147-A177-3AD203B41FA5}">
                          <a16:colId xmlns:a16="http://schemas.microsoft.com/office/drawing/2014/main" val="2367825378"/>
                        </a:ext>
                      </a:extLst>
                    </a:gridCol>
                  </a:tblGrid>
                  <a:tr h="370840">
                    <a:tc>
                      <a:txBody>
                        <a:bodyPr/>
                        <a:lstStyle/>
                        <a:p>
                          <a:pPr algn="ctr"/>
                          <a:r>
                            <a:rPr lang="en-US" altLang="zh-CN" dirty="0"/>
                            <a:t>train</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𝟐</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𝟑</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𝟒</m:t>
                                    </m:r>
                                  </m:sub>
                                </m:sSub>
                              </m:oMath>
                            </m:oMathPara>
                          </a14:m>
                          <a:endParaRPr lang="zh-CN" altLang="en-US" dirty="0"/>
                        </a:p>
                      </a:txBody>
                      <a:tcPr/>
                    </a:tc>
                    <a:extLst>
                      <a:ext uri="{0D108BD9-81ED-4DB2-BD59-A6C34878D82A}">
                        <a16:rowId xmlns:a16="http://schemas.microsoft.com/office/drawing/2014/main" val="85876439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lgn="ctr"/>
                          <a:endParaRPr lang="zh-CN" altLang="en-US" dirty="0"/>
                        </a:p>
                      </a:txBody>
                      <a:tcPr/>
                    </a:tc>
                    <a:tc>
                      <a:txBody>
                        <a:bodyPr/>
                        <a:lstStyle/>
                        <a:p>
                          <a:pPr algn="ctr"/>
                          <a:r>
                            <a:rPr lang="zh-CN" altLang="en-US" dirty="0"/>
                            <a:t>√</a:t>
                          </a:r>
                        </a:p>
                      </a:txBody>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3119295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a:p>
                      </a:txBody>
                      <a:tcPr/>
                    </a:tc>
                    <a:extLst>
                      <a:ext uri="{0D108BD9-81ED-4DB2-BD59-A6C34878D82A}">
                        <a16:rowId xmlns:a16="http://schemas.microsoft.com/office/drawing/2014/main" val="17352079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8443898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dirty="0"/>
                        </a:p>
                      </a:txBody>
                      <a:tcPr/>
                    </a:tc>
                    <a:extLst>
                      <a:ext uri="{0D108BD9-81ED-4DB2-BD59-A6C34878D82A}">
                        <a16:rowId xmlns:a16="http://schemas.microsoft.com/office/drawing/2014/main" val="305424185"/>
                      </a:ext>
                    </a:extLst>
                  </a:tr>
                </a:tbl>
              </a:graphicData>
            </a:graphic>
          </p:graphicFrame>
        </mc:Choice>
        <mc:Fallback xmlns="">
          <p:graphicFrame>
            <p:nvGraphicFramePr>
              <p:cNvPr id="2" name="表格 2">
                <a:extLst>
                  <a:ext uri="{FF2B5EF4-FFF2-40B4-BE49-F238E27FC236}">
                    <a16:creationId xmlns:a16="http://schemas.microsoft.com/office/drawing/2014/main" id="{F4392834-6EEE-46D4-8412-452914E49983}"/>
                  </a:ext>
                </a:extLst>
              </p:cNvPr>
              <p:cNvGraphicFramePr>
                <a:graphicFrameLocks noGrp="1"/>
              </p:cNvGraphicFramePr>
              <p:nvPr>
                <p:extLst>
                  <p:ext uri="{D42A27DB-BD31-4B8C-83A1-F6EECF244321}">
                    <p14:modId xmlns:p14="http://schemas.microsoft.com/office/powerpoint/2010/main" val="2397260304"/>
                  </p:ext>
                </p:extLst>
              </p:nvPr>
            </p:nvGraphicFramePr>
            <p:xfrm>
              <a:off x="7284720" y="1211995"/>
              <a:ext cx="4399280" cy="1854200"/>
            </p:xfrm>
            <a:graphic>
              <a:graphicData uri="http://schemas.openxmlformats.org/drawingml/2006/table">
                <a:tbl>
                  <a:tblPr firstRow="1" bandRow="1">
                    <a:tableStyleId>{5C22544A-7EE6-4342-B048-85BDC9FD1C3A}</a:tableStyleId>
                  </a:tblPr>
                  <a:tblGrid>
                    <a:gridCol w="879856">
                      <a:extLst>
                        <a:ext uri="{9D8B030D-6E8A-4147-A177-3AD203B41FA5}">
                          <a16:colId xmlns:a16="http://schemas.microsoft.com/office/drawing/2014/main" val="4190765405"/>
                        </a:ext>
                      </a:extLst>
                    </a:gridCol>
                    <a:gridCol w="879856">
                      <a:extLst>
                        <a:ext uri="{9D8B030D-6E8A-4147-A177-3AD203B41FA5}">
                          <a16:colId xmlns:a16="http://schemas.microsoft.com/office/drawing/2014/main" val="2701625485"/>
                        </a:ext>
                      </a:extLst>
                    </a:gridCol>
                    <a:gridCol w="879856">
                      <a:extLst>
                        <a:ext uri="{9D8B030D-6E8A-4147-A177-3AD203B41FA5}">
                          <a16:colId xmlns:a16="http://schemas.microsoft.com/office/drawing/2014/main" val="3766212514"/>
                        </a:ext>
                      </a:extLst>
                    </a:gridCol>
                    <a:gridCol w="879856">
                      <a:extLst>
                        <a:ext uri="{9D8B030D-6E8A-4147-A177-3AD203B41FA5}">
                          <a16:colId xmlns:a16="http://schemas.microsoft.com/office/drawing/2014/main" val="1845171213"/>
                        </a:ext>
                      </a:extLst>
                    </a:gridCol>
                    <a:gridCol w="879856">
                      <a:extLst>
                        <a:ext uri="{9D8B030D-6E8A-4147-A177-3AD203B41FA5}">
                          <a16:colId xmlns:a16="http://schemas.microsoft.com/office/drawing/2014/main" val="2367825378"/>
                        </a:ext>
                      </a:extLst>
                    </a:gridCol>
                  </a:tblGrid>
                  <a:tr h="370840">
                    <a:tc>
                      <a:txBody>
                        <a:bodyPr/>
                        <a:lstStyle/>
                        <a:p>
                          <a:pPr algn="ctr"/>
                          <a:r>
                            <a:rPr lang="en-US" altLang="zh-CN" dirty="0"/>
                            <a:t>train</a:t>
                          </a:r>
                          <a:endParaRPr lang="zh-CN" altLang="en-US" dirty="0"/>
                        </a:p>
                      </a:txBody>
                      <a:tcPr/>
                    </a:tc>
                    <a:tc>
                      <a:txBody>
                        <a:bodyPr/>
                        <a:lstStyle/>
                        <a:p>
                          <a:endParaRPr lang="zh-CN"/>
                        </a:p>
                      </a:txBody>
                      <a:tcPr>
                        <a:blipFill>
                          <a:blip r:embed="rId9"/>
                          <a:stretch>
                            <a:fillRect l="-100690" t="-8197" r="-301379" b="-424590"/>
                          </a:stretch>
                        </a:blipFill>
                      </a:tcPr>
                    </a:tc>
                    <a:tc>
                      <a:txBody>
                        <a:bodyPr/>
                        <a:lstStyle/>
                        <a:p>
                          <a:endParaRPr lang="zh-CN"/>
                        </a:p>
                      </a:txBody>
                      <a:tcPr>
                        <a:blipFill>
                          <a:blip r:embed="rId9"/>
                          <a:stretch>
                            <a:fillRect l="-202083" t="-8197" r="-203472" b="-424590"/>
                          </a:stretch>
                        </a:blipFill>
                      </a:tcPr>
                    </a:tc>
                    <a:tc>
                      <a:txBody>
                        <a:bodyPr/>
                        <a:lstStyle/>
                        <a:p>
                          <a:endParaRPr lang="zh-CN"/>
                        </a:p>
                      </a:txBody>
                      <a:tcPr>
                        <a:blipFill>
                          <a:blip r:embed="rId9"/>
                          <a:stretch>
                            <a:fillRect l="-300000" t="-8197" r="-102069" b="-424590"/>
                          </a:stretch>
                        </a:blipFill>
                      </a:tcPr>
                    </a:tc>
                    <a:tc>
                      <a:txBody>
                        <a:bodyPr/>
                        <a:lstStyle/>
                        <a:p>
                          <a:endParaRPr lang="zh-CN"/>
                        </a:p>
                      </a:txBody>
                      <a:tcPr>
                        <a:blipFill>
                          <a:blip r:embed="rId9"/>
                          <a:stretch>
                            <a:fillRect l="-402778" t="-8197" r="-2778" b="-424590"/>
                          </a:stretch>
                        </a:blipFill>
                      </a:tcPr>
                    </a:tc>
                    <a:extLst>
                      <a:ext uri="{0D108BD9-81ED-4DB2-BD59-A6C34878D82A}">
                        <a16:rowId xmlns:a16="http://schemas.microsoft.com/office/drawing/2014/main" val="858764393"/>
                      </a:ext>
                    </a:extLst>
                  </a:tr>
                  <a:tr h="370840">
                    <a:tc>
                      <a:txBody>
                        <a:bodyPr/>
                        <a:lstStyle/>
                        <a:p>
                          <a:endParaRPr lang="zh-CN"/>
                        </a:p>
                      </a:txBody>
                      <a:tcPr>
                        <a:blipFill>
                          <a:blip r:embed="rId9"/>
                          <a:stretch>
                            <a:fillRect l="-1389" t="-108197" r="-404167" b="-324590"/>
                          </a:stretch>
                        </a:blipFill>
                      </a:tcPr>
                    </a:tc>
                    <a:tc>
                      <a:txBody>
                        <a:bodyPr/>
                        <a:lstStyle/>
                        <a:p>
                          <a:pPr algn="ctr"/>
                          <a:endParaRPr lang="zh-CN" altLang="en-US" dirty="0"/>
                        </a:p>
                      </a:txBody>
                      <a:tcPr/>
                    </a:tc>
                    <a:tc>
                      <a:txBody>
                        <a:bodyPr/>
                        <a:lstStyle/>
                        <a:p>
                          <a:pPr algn="ctr"/>
                          <a:r>
                            <a:rPr lang="zh-CN" altLang="en-US" dirty="0"/>
                            <a:t>√</a:t>
                          </a:r>
                        </a:p>
                      </a:txBody>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311929564"/>
                      </a:ext>
                    </a:extLst>
                  </a:tr>
                  <a:tr h="370840">
                    <a:tc>
                      <a:txBody>
                        <a:bodyPr/>
                        <a:lstStyle/>
                        <a:p>
                          <a:endParaRPr lang="zh-CN"/>
                        </a:p>
                      </a:txBody>
                      <a:tcPr>
                        <a:blipFill>
                          <a:blip r:embed="rId9"/>
                          <a:stretch>
                            <a:fillRect l="-1389" t="-208197" r="-404167" b="-224590"/>
                          </a:stretch>
                        </a:blipFill>
                      </a:tcPr>
                    </a:tc>
                    <a:tc>
                      <a:txBody>
                        <a:bodyPr/>
                        <a:lstStyle/>
                        <a:p>
                          <a:pPr algn="ct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a:p>
                      </a:txBody>
                      <a:tcPr/>
                    </a:tc>
                    <a:extLst>
                      <a:ext uri="{0D108BD9-81ED-4DB2-BD59-A6C34878D82A}">
                        <a16:rowId xmlns:a16="http://schemas.microsoft.com/office/drawing/2014/main" val="1735207989"/>
                      </a:ext>
                    </a:extLst>
                  </a:tr>
                  <a:tr h="370840">
                    <a:tc>
                      <a:txBody>
                        <a:bodyPr/>
                        <a:lstStyle/>
                        <a:p>
                          <a:endParaRPr lang="zh-CN"/>
                        </a:p>
                      </a:txBody>
                      <a:tcPr>
                        <a:blipFill>
                          <a:blip r:embed="rId9"/>
                          <a:stretch>
                            <a:fillRect l="-1389" t="-308197" r="-404167" b="-1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extLst>
                      <a:ext uri="{0D108BD9-81ED-4DB2-BD59-A6C34878D82A}">
                        <a16:rowId xmlns:a16="http://schemas.microsoft.com/office/drawing/2014/main" val="384438986"/>
                      </a:ext>
                    </a:extLst>
                  </a:tr>
                  <a:tr h="370840">
                    <a:tc>
                      <a:txBody>
                        <a:bodyPr/>
                        <a:lstStyle/>
                        <a:p>
                          <a:endParaRPr lang="zh-CN"/>
                        </a:p>
                      </a:txBody>
                      <a:tcPr>
                        <a:blipFill>
                          <a:blip r:embed="rId9"/>
                          <a:stretch>
                            <a:fillRect l="-1389" t="-408197" r="-404167" b="-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t>
                          </a:r>
                        </a:p>
                      </a:txBody>
                      <a:tcPr/>
                    </a:tc>
                    <a:tc>
                      <a:txBody>
                        <a:bodyPr/>
                        <a:lstStyle/>
                        <a:p>
                          <a:pPr algn="ctr"/>
                          <a:endParaRPr lang="zh-CN" altLang="en-US" dirty="0"/>
                        </a:p>
                      </a:txBody>
                      <a:tcPr/>
                    </a:tc>
                    <a:extLst>
                      <a:ext uri="{0D108BD9-81ED-4DB2-BD59-A6C34878D82A}">
                        <a16:rowId xmlns:a16="http://schemas.microsoft.com/office/drawing/2014/main" val="305424185"/>
                      </a:ext>
                    </a:extLst>
                  </a:tr>
                </a:tbl>
              </a:graphicData>
            </a:graphic>
          </p:graphicFrame>
        </mc:Fallback>
      </mc:AlternateContent>
    </p:spTree>
    <p:custDataLst>
      <p:tags r:id="rId1"/>
    </p:custDataLst>
    <p:extLst>
      <p:ext uri="{BB962C8B-B14F-4D97-AF65-F5344CB8AC3E}">
        <p14:creationId xmlns:p14="http://schemas.microsoft.com/office/powerpoint/2010/main" val="6833959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lassifiers on feature subsets of the Iris dataset, DecisionTree, RandomForest, ExtraTrees, AdaBoost">
            <a:extLst>
              <a:ext uri="{FF2B5EF4-FFF2-40B4-BE49-F238E27FC236}">
                <a16:creationId xmlns:a16="http://schemas.microsoft.com/office/drawing/2014/main" id="{6174ABA3-B79B-4239-9F44-49F62FAA5D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3402" y="3283618"/>
            <a:ext cx="4622800" cy="34671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zh-CN" altLang="en-US" sz="2000" b="1" dirty="0">
                <a:solidFill>
                  <a:srgbClr val="373737"/>
                </a:solidFill>
                <a:latin typeface="微软雅黑" panose="020B0503020204020204" pitchFamily="34" charset="-122"/>
                <a:ea typeface="微软雅黑" panose="020B0503020204020204" pitchFamily="34" charset="-122"/>
              </a:rPr>
              <a:t>随机森林</a:t>
            </a:r>
            <a:r>
              <a:rPr lang="en-US" altLang="zh-CN" sz="2000" b="1" dirty="0">
                <a:solidFill>
                  <a:srgbClr val="373737"/>
                </a:solidFill>
                <a:latin typeface="微软雅黑" panose="020B0503020204020204" pitchFamily="34" charset="-122"/>
                <a:ea typeface="微软雅黑" panose="020B0503020204020204" pitchFamily="34" charset="-122"/>
              </a:rPr>
              <a:t> Random Forest </a:t>
            </a:r>
            <a:r>
              <a:rPr lang="zh-CN" altLang="en-US" sz="2000" b="1" dirty="0">
                <a:solidFill>
                  <a:srgbClr val="373737"/>
                </a:solidFill>
                <a:latin typeface="微软雅黑" panose="020B0503020204020204" pitchFamily="34" charset="-122"/>
                <a:ea typeface="微软雅黑" panose="020B0503020204020204" pitchFamily="34" charset="-122"/>
              </a:rPr>
              <a:t>实践</a:t>
            </a:r>
            <a:endParaRPr lang="en-US" altLang="zh-CN" sz="2000" b="1" dirty="0">
              <a:solidFill>
                <a:srgbClr val="373737"/>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F4A39C3-BF6D-43F2-8252-382FBBD34F04}"/>
              </a:ext>
            </a:extLst>
          </p:cNvPr>
          <p:cNvSpPr txBox="1"/>
          <p:nvPr/>
        </p:nvSpPr>
        <p:spPr>
          <a:xfrm>
            <a:off x="787398" y="1700086"/>
            <a:ext cx="11140442"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 </a:t>
            </a:r>
            <a:r>
              <a:rPr lang="en-US" altLang="zh-CN" dirty="0" err="1">
                <a:latin typeface="微软雅黑" panose="020B0503020204020204" pitchFamily="34" charset="-122"/>
                <a:ea typeface="微软雅黑" panose="020B0503020204020204" pitchFamily="34" charset="-122"/>
              </a:rPr>
              <a:t>sklearn.ensemble.RandomForestClassifier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中可以直接调用随机森林分类器。</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文档：</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hlinkClick r:id="rId9"/>
              </a:rPr>
              <a:t>https://scikit-learn.org/stable/modules/generated/sklearn.ensemble.RandomForestClassifier.html</a:t>
            </a:r>
            <a:endParaRPr lang="en-US" altLang="zh-CN" dirty="0">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428C41BB-2042-4BA7-B3FD-A0FA5C172B54}"/>
              </a:ext>
            </a:extLst>
          </p:cNvPr>
          <p:cNvSpPr>
            <a:spLocks noChangeArrowheads="1"/>
          </p:cNvSpPr>
          <p:nvPr/>
        </p:nvSpPr>
        <p:spPr bwMode="auto">
          <a:xfrm>
            <a:off x="495298" y="3244362"/>
            <a:ext cx="6096000"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rf0 = RandomForestClassifier(</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a:solidFill>
                  <a:srgbClr val="000000"/>
                </a:solidFill>
                <a:latin typeface="Courier New" panose="02070309020205020404" pitchFamily="49" charset="0"/>
                <a:cs typeface="Courier New" panose="02070309020205020404" pitchFamily="49" charset="0"/>
              </a:rPr>
              <a:t>	</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oob_score=True, </a:t>
            </a:r>
            <a:r>
              <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random_state=10</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8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rf0.fit(X,y)</a:t>
            </a:r>
            <a:r>
              <a:rPr kumimoji="0" lang="zh-CN" altLang="zh-CN" sz="2400" b="1" i="0" u="none" strike="noStrike" cap="none" normalizeH="0" baseline="0" dirty="0">
                <a:ln>
                  <a:noFill/>
                </a:ln>
                <a:solidFill>
                  <a:schemeClr val="tx1"/>
                </a:solidFill>
                <a:effectLst/>
              </a:rPr>
              <a:t> </a:t>
            </a:r>
            <a:endParaRPr kumimoji="0" lang="zh-CN" altLang="zh-CN" sz="6000" b="1" i="0" u="none" strike="noStrike" cap="none" normalizeH="0" baseline="0" dirty="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15A43444-61C4-4DB1-8723-55AEF6153B69}"/>
              </a:ext>
            </a:extLst>
          </p:cNvPr>
          <p:cNvSpPr txBox="1"/>
          <p:nvPr/>
        </p:nvSpPr>
        <p:spPr>
          <a:xfrm>
            <a:off x="5303509" y="3283618"/>
            <a:ext cx="1254762" cy="458908"/>
          </a:xfrm>
          <a:prstGeom prst="rect">
            <a:avLst/>
          </a:prstGeom>
          <a:noFill/>
        </p:spPr>
        <p:txBody>
          <a:bodyPr wrap="square" rtlCol="0">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定义模型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92E365A-C6CC-4F7E-8414-E5BA6403DF63}"/>
              </a:ext>
            </a:extLst>
          </p:cNvPr>
          <p:cNvSpPr txBox="1"/>
          <p:nvPr/>
        </p:nvSpPr>
        <p:spPr>
          <a:xfrm>
            <a:off x="2952748" y="5876584"/>
            <a:ext cx="1181100" cy="458908"/>
          </a:xfrm>
          <a:prstGeom prst="rect">
            <a:avLst/>
          </a:prstGeom>
          <a:noFill/>
        </p:spPr>
        <p:txBody>
          <a:bodyPr wrap="square">
            <a:spAutoFit/>
          </a:bodyPr>
          <a:lstStyle/>
          <a:p>
            <a:pPr algn="ct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训练模型</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995162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a:t>
            </a:r>
          </a:p>
        </p:txBody>
      </p:sp>
      <p:sp>
        <p:nvSpPr>
          <p:cNvPr id="8" name="文本框 7">
            <a:extLst>
              <a:ext uri="{FF2B5EF4-FFF2-40B4-BE49-F238E27FC236}">
                <a16:creationId xmlns:a16="http://schemas.microsoft.com/office/drawing/2014/main" id="{4F4A39C3-BF6D-43F2-8252-382FBBD34F04}"/>
              </a:ext>
            </a:extLst>
          </p:cNvPr>
          <p:cNvSpPr txBox="1"/>
          <p:nvPr/>
        </p:nvSpPr>
        <p:spPr>
          <a:xfrm>
            <a:off x="578230" y="2025206"/>
            <a:ext cx="11140442" cy="253915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GBDT</a:t>
            </a:r>
            <a:r>
              <a:rPr lang="zh-CN" altLang="en-US" dirty="0">
                <a:latin typeface="微软雅黑" panose="020B0503020204020204" pitchFamily="34" charset="-122"/>
                <a:ea typeface="微软雅黑" panose="020B0503020204020204" pitchFamily="34" charset="-122"/>
              </a:rPr>
              <a:t> 其实是 </a:t>
            </a:r>
            <a:r>
              <a:rPr lang="en-US" altLang="zh-CN" dirty="0">
                <a:latin typeface="微软雅黑" panose="020B0503020204020204" pitchFamily="34" charset="-122"/>
                <a:ea typeface="微软雅黑" panose="020B0503020204020204" pitchFamily="34" charset="-122"/>
              </a:rPr>
              <a:t>Boost </a:t>
            </a:r>
            <a:r>
              <a:rPr lang="zh-CN" altLang="en-US" dirty="0">
                <a:latin typeface="微软雅黑" panose="020B0503020204020204" pitchFamily="34" charset="-122"/>
                <a:ea typeface="微软雅黑" panose="020B0503020204020204" pitchFamily="34" charset="-122"/>
              </a:rPr>
              <a:t>的杰出代表，被认为是“统计学习中性能最好的方法之一”。</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这里不详细介绍数学原理，参考资料：</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b="0" i="0" dirty="0">
                <a:solidFill>
                  <a:srgbClr val="121212"/>
                </a:solidFill>
                <a:effectLst/>
                <a:latin typeface="-apple-system"/>
              </a:rPr>
              <a:t>GBDT(</a:t>
            </a:r>
            <a:r>
              <a:rPr lang="zh-CN" altLang="en-US" b="0" i="0" dirty="0">
                <a:solidFill>
                  <a:srgbClr val="121212"/>
                </a:solidFill>
                <a:effectLst/>
                <a:latin typeface="-apple-system"/>
              </a:rPr>
              <a:t>梯度提升决策树</a:t>
            </a:r>
            <a:r>
              <a:rPr lang="en-US" altLang="zh-CN" b="0" i="0" dirty="0">
                <a:solidFill>
                  <a:srgbClr val="121212"/>
                </a:solidFill>
                <a:effectLst/>
                <a:latin typeface="-apple-system"/>
              </a:rPr>
              <a:t>)——</a:t>
            </a:r>
            <a:r>
              <a:rPr lang="zh-CN" altLang="en-US" b="0" i="0" dirty="0">
                <a:solidFill>
                  <a:srgbClr val="121212"/>
                </a:solidFill>
                <a:effectLst/>
                <a:latin typeface="-apple-system"/>
              </a:rPr>
              <a:t>来由、原理和</a:t>
            </a:r>
            <a:r>
              <a:rPr lang="en-US" altLang="zh-CN" b="0" i="0" dirty="0">
                <a:solidFill>
                  <a:srgbClr val="121212"/>
                </a:solidFill>
                <a:effectLst/>
                <a:latin typeface="-apple-system"/>
              </a:rPr>
              <a:t>python</a:t>
            </a:r>
            <a:r>
              <a:rPr lang="zh-CN" altLang="en-US" b="0" i="0" dirty="0">
                <a:solidFill>
                  <a:srgbClr val="121212"/>
                </a:solidFill>
                <a:effectLst/>
                <a:latin typeface="-apple-system"/>
              </a:rPr>
              <a:t>实现 </a:t>
            </a:r>
            <a:r>
              <a:rPr lang="en-US" altLang="zh-CN" b="0" i="0" dirty="0">
                <a:solidFill>
                  <a:srgbClr val="121212"/>
                </a:solidFill>
                <a:effectLst/>
                <a:latin typeface="-apple-system"/>
              </a:rPr>
              <a:t>- </a:t>
            </a:r>
            <a:r>
              <a:rPr lang="zh-CN" altLang="en-US" b="0" i="0" dirty="0">
                <a:solidFill>
                  <a:srgbClr val="121212"/>
                </a:solidFill>
                <a:effectLst/>
                <a:latin typeface="-apple-system"/>
              </a:rPr>
              <a:t>李鹏宇的文章 </a:t>
            </a:r>
            <a:r>
              <a:rPr lang="en-US" altLang="zh-CN" b="0" i="0" dirty="0">
                <a:solidFill>
                  <a:srgbClr val="121212"/>
                </a:solidFill>
                <a:effectLst/>
                <a:latin typeface="-apple-system"/>
              </a:rPr>
              <a:t>- </a:t>
            </a:r>
            <a:r>
              <a:rPr lang="zh-CN" altLang="en-US" b="0" i="0" dirty="0">
                <a:solidFill>
                  <a:srgbClr val="121212"/>
                </a:solidFill>
                <a:effectLst/>
                <a:latin typeface="-apple-system"/>
              </a:rPr>
              <a:t>知乎</a:t>
            </a:r>
            <a:r>
              <a:rPr lang="en-US" altLang="zh-CN" b="0" i="0" dirty="0">
                <a:solidFill>
                  <a:srgbClr val="121212"/>
                </a:solidFill>
                <a:effectLst/>
                <a:latin typeface="-apple-system"/>
                <a:hlinkClick r:id="rId8"/>
              </a:rPr>
              <a:t>https://zhuanlan.zhihu.com/p/144855223</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Tx/>
              <a:buChar char="-"/>
            </a:pPr>
            <a:r>
              <a:rPr lang="en-US" altLang="zh-CN" b="0" i="0" u="none" strike="noStrike" dirty="0">
                <a:solidFill>
                  <a:srgbClr val="1A0DAB"/>
                </a:solidFill>
                <a:effectLst/>
                <a:latin typeface="Roboto" panose="02000000000000000000" pitchFamily="2" charset="0"/>
                <a:hlinkClick r:id="rId9"/>
              </a:rPr>
              <a:t>A Gentle Introduction to Gradient Boosting</a:t>
            </a:r>
            <a:endParaRPr lang="en-US" altLang="zh-CN" b="0" i="0" u="none" strike="noStrike" dirty="0">
              <a:solidFill>
                <a:srgbClr val="1A0DAB"/>
              </a:solidFill>
              <a:effectLst/>
              <a:latin typeface="Roboto" panose="02000000000000000000" pitchFamily="2" charset="0"/>
            </a:endParaRPr>
          </a:p>
        </p:txBody>
      </p:sp>
      <p:pic>
        <p:nvPicPr>
          <p:cNvPr id="2" name="图片 1">
            <a:extLst>
              <a:ext uri="{FF2B5EF4-FFF2-40B4-BE49-F238E27FC236}">
                <a16:creationId xmlns:a16="http://schemas.microsoft.com/office/drawing/2014/main" id="{978D1D89-4452-46CB-8447-3B6F2DC561A8}"/>
              </a:ext>
            </a:extLst>
          </p:cNvPr>
          <p:cNvPicPr>
            <a:picLocks noChangeAspect="1"/>
          </p:cNvPicPr>
          <p:nvPr/>
        </p:nvPicPr>
        <p:blipFill>
          <a:blip r:embed="rId10"/>
          <a:stretch>
            <a:fillRect/>
          </a:stretch>
        </p:blipFill>
        <p:spPr>
          <a:xfrm>
            <a:off x="6894794" y="3908943"/>
            <a:ext cx="4823878" cy="2697714"/>
          </a:xfrm>
          <a:prstGeom prst="rect">
            <a:avLst/>
          </a:prstGeom>
        </p:spPr>
      </p:pic>
    </p:spTree>
    <p:custDataLst>
      <p:tags r:id="rId1"/>
    </p:custDataLst>
    <p:extLst>
      <p:ext uri="{BB962C8B-B14F-4D97-AF65-F5344CB8AC3E}">
        <p14:creationId xmlns:p14="http://schemas.microsoft.com/office/powerpoint/2010/main" val="373403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 概述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4A39C3-BF6D-43F2-8252-382FBBD34F04}"/>
                  </a:ext>
                </a:extLst>
              </p:cNvPr>
              <p:cNvSpPr txBox="1"/>
              <p:nvPr/>
            </p:nvSpPr>
            <p:spPr>
              <a:xfrm>
                <a:off x="4787741" y="1700306"/>
                <a:ext cx="2616518" cy="126066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u="none" strike="noStrike" smtClean="0">
                              <a:effectLst/>
                              <a:latin typeface="Cambria Math" panose="02040503050406030204" pitchFamily="18" charset="0"/>
                            </a:rPr>
                          </m:ctrlPr>
                        </m:sSubPr>
                        <m:e>
                          <m:r>
                            <a:rPr lang="en-US" altLang="zh-CN" b="0" i="1" u="none" strike="noStrike" smtClean="0">
                              <a:effectLst/>
                              <a:latin typeface="Cambria Math" panose="02040503050406030204" pitchFamily="18" charset="0"/>
                            </a:rPr>
                            <m:t>𝑓</m:t>
                          </m:r>
                        </m:e>
                        <m:sub>
                          <m:r>
                            <a:rPr lang="en-US" altLang="zh-CN" b="0" i="1" u="none" strike="noStrike" smtClean="0">
                              <a:effectLst/>
                              <a:latin typeface="Cambria Math" panose="02040503050406030204" pitchFamily="18" charset="0"/>
                            </a:rPr>
                            <m:t>𝑀</m:t>
                          </m:r>
                        </m:sub>
                      </m:sSub>
                      <m:d>
                        <m:dPr>
                          <m:ctrlPr>
                            <a:rPr lang="en-US" altLang="zh-CN" b="0" i="1" u="none" strike="noStrike" smtClean="0">
                              <a:effectLst/>
                              <a:latin typeface="Cambria Math" panose="02040503050406030204" pitchFamily="18" charset="0"/>
                            </a:rPr>
                          </m:ctrlPr>
                        </m:dPr>
                        <m:e>
                          <m:r>
                            <a:rPr lang="en-US" altLang="zh-CN" b="0" i="1" u="none" strike="noStrike" smtClean="0">
                              <a:effectLst/>
                              <a:latin typeface="Cambria Math" panose="02040503050406030204" pitchFamily="18" charset="0"/>
                            </a:rPr>
                            <m:t>𝑥</m:t>
                          </m:r>
                        </m:e>
                      </m:d>
                      <m:r>
                        <a:rPr lang="en-US" altLang="zh-CN" b="0" i="1" u="none" strike="noStrike" smtClean="0">
                          <a:effectLst/>
                          <a:latin typeface="Cambria Math" panose="02040503050406030204" pitchFamily="18" charset="0"/>
                        </a:rPr>
                        <m:t>=</m:t>
                      </m:r>
                      <m:nary>
                        <m:naryPr>
                          <m:chr m:val="∑"/>
                          <m:ctrlPr>
                            <a:rPr lang="en-US" altLang="zh-CN" b="0" i="1" u="none" strike="noStrike" smtClean="0">
                              <a:effectLst/>
                              <a:latin typeface="Cambria Math" panose="02040503050406030204" pitchFamily="18" charset="0"/>
                            </a:rPr>
                          </m:ctrlPr>
                        </m:naryPr>
                        <m:sub>
                          <m:r>
                            <a:rPr lang="en-US" altLang="zh-CN" b="0" i="1" u="none" strike="noStrike" smtClean="0">
                              <a:effectLst/>
                              <a:latin typeface="Cambria Math" panose="02040503050406030204" pitchFamily="18" charset="0"/>
                            </a:rPr>
                            <m:t>𝑚</m:t>
                          </m:r>
                          <m:r>
                            <a:rPr lang="en-US" altLang="zh-CN" b="0" i="1" u="none" strike="noStrike" smtClean="0">
                              <a:effectLst/>
                              <a:latin typeface="Cambria Math" panose="02040503050406030204" pitchFamily="18" charset="0"/>
                            </a:rPr>
                            <m:t>=1</m:t>
                          </m:r>
                        </m:sub>
                        <m:sup>
                          <m:r>
                            <a:rPr lang="en-US" altLang="zh-CN" b="0" i="1" u="none" strike="noStrike" smtClean="0">
                              <a:effectLst/>
                              <a:latin typeface="Cambria Math" panose="02040503050406030204" pitchFamily="18" charset="0"/>
                            </a:rPr>
                            <m:t>𝑀</m:t>
                          </m:r>
                        </m:sup>
                        <m:e>
                          <m:r>
                            <a:rPr lang="en-US" altLang="zh-CN" b="0" i="1" u="none" strike="noStrike" smtClean="0">
                              <a:effectLst/>
                              <a:latin typeface="Cambria Math" panose="02040503050406030204" pitchFamily="18" charset="0"/>
                            </a:rPr>
                            <m:t>𝑇</m:t>
                          </m:r>
                          <m:r>
                            <a:rPr lang="en-US" altLang="zh-CN" b="0" i="1" u="none" strike="noStrike" smtClean="0">
                              <a:effectLst/>
                              <a:latin typeface="Cambria Math" panose="02040503050406030204" pitchFamily="18" charset="0"/>
                            </a:rPr>
                            <m:t>(</m:t>
                          </m:r>
                          <m:r>
                            <a:rPr lang="en-US" altLang="zh-CN" b="0" i="1" u="none" strike="noStrike" smtClean="0">
                              <a:effectLst/>
                              <a:latin typeface="Cambria Math" panose="02040503050406030204" pitchFamily="18" charset="0"/>
                            </a:rPr>
                            <m:t>𝑥</m:t>
                          </m:r>
                          <m:r>
                            <a:rPr lang="en-US" altLang="zh-CN" b="0" i="1" u="none" strike="noStrike" smtClean="0">
                              <a:effectLst/>
                              <a:latin typeface="Cambria Math" panose="02040503050406030204" pitchFamily="18" charset="0"/>
                            </a:rPr>
                            <m:t>;</m:t>
                          </m:r>
                          <m:sSub>
                            <m:sSubPr>
                              <m:ctrlPr>
                                <a:rPr lang="en-US" altLang="zh-CN" b="0" i="1" u="none" strike="noStrike" smtClean="0">
                                  <a:effectLst/>
                                  <a:latin typeface="Cambria Math" panose="02040503050406030204" pitchFamily="18" charset="0"/>
                                </a:rPr>
                              </m:ctrlPr>
                            </m:sSubPr>
                            <m:e>
                              <m:r>
                                <m:rPr>
                                  <m:sty m:val="p"/>
                                </m:rPr>
                                <a:rPr lang="en-US" altLang="zh-CN" b="0" i="0" u="none" strike="noStrike" smtClean="0">
                                  <a:effectLst/>
                                  <a:latin typeface="Cambria Math" panose="02040503050406030204" pitchFamily="18" charset="0"/>
                                </a:rPr>
                                <m:t>Θ</m:t>
                              </m:r>
                            </m:e>
                            <m:sub>
                              <m:r>
                                <a:rPr lang="en-US" altLang="zh-CN" b="0" i="1" u="none" strike="noStrike" smtClean="0">
                                  <a:effectLst/>
                                  <a:latin typeface="Cambria Math" panose="02040503050406030204" pitchFamily="18" charset="0"/>
                                </a:rPr>
                                <m:t>𝑚</m:t>
                              </m:r>
                            </m:sub>
                          </m:sSub>
                          <m:r>
                            <a:rPr lang="en-US" altLang="zh-CN" b="0" i="1" u="none" strike="noStrike" smtClean="0">
                              <a:effectLst/>
                              <a:latin typeface="Cambria Math" panose="02040503050406030204" pitchFamily="18" charset="0"/>
                            </a:rPr>
                            <m:t>)</m:t>
                          </m:r>
                        </m:e>
                      </m:nary>
                    </m:oMath>
                  </m:oMathPara>
                </a14:m>
                <a:endParaRPr lang="en-US" altLang="zh-CN" b="0" i="0" u="none" strike="noStrike" dirty="0">
                  <a:effectLst/>
                  <a:latin typeface="Roboto" panose="02000000000000000000" pitchFamily="2" charset="0"/>
                </a:endParaRPr>
              </a:p>
            </p:txBody>
          </p:sp>
        </mc:Choice>
        <mc:Fallback xmlns="">
          <p:sp>
            <p:nvSpPr>
              <p:cNvPr id="8" name="文本框 7">
                <a:extLst>
                  <a:ext uri="{FF2B5EF4-FFF2-40B4-BE49-F238E27FC236}">
                    <a16:creationId xmlns:a16="http://schemas.microsoft.com/office/drawing/2014/main" id="{4F4A39C3-BF6D-43F2-8252-382FBBD34F04}"/>
                  </a:ext>
                </a:extLst>
              </p:cNvPr>
              <p:cNvSpPr txBox="1">
                <a:spLocks noRot="1" noChangeAspect="1" noMove="1" noResize="1" noEditPoints="1" noAdjustHandles="1" noChangeArrowheads="1" noChangeShapeType="1" noTextEdit="1"/>
              </p:cNvSpPr>
              <p:nvPr/>
            </p:nvSpPr>
            <p:spPr>
              <a:xfrm>
                <a:off x="4787741" y="1700306"/>
                <a:ext cx="2616518" cy="1260666"/>
              </a:xfrm>
              <a:prstGeom prst="rect">
                <a:avLst/>
              </a:prstGeom>
              <a:blipFill>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9980505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3"/>
          <p:cNvSpPr>
            <a:spLocks noChangeArrowheads="1"/>
          </p:cNvSpPr>
          <p:nvPr>
            <p:custDataLst>
              <p:tags r:id="rId2"/>
            </p:custDataLst>
          </p:nvPr>
        </p:nvSpPr>
        <p:spPr bwMode="auto">
          <a:xfrm>
            <a:off x="578230" y="522508"/>
            <a:ext cx="3467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lvl="0" defTabSz="1097280" fontAlgn="base">
              <a:spcAft>
                <a:spcPct val="0"/>
              </a:spcAft>
              <a:buNone/>
              <a:defRPr/>
            </a:pPr>
            <a:r>
              <a:rPr lang="zh-CN" altLang="en-US" sz="2800" b="1" dirty="0">
                <a:solidFill>
                  <a:srgbClr val="0051A1"/>
                </a:solidFill>
                <a:latin typeface="微软雅黑" panose="020B0503020204020204" pitchFamily="34" charset="-122"/>
                <a:ea typeface="微软雅黑" panose="020B0503020204020204" pitchFamily="34" charset="-122"/>
                <a:sym typeface="微软雅黑" panose="020B0503020204020204" pitchFamily="34" charset="-122"/>
              </a:rPr>
              <a:t>经典集成树算法</a:t>
            </a:r>
          </a:p>
        </p:txBody>
      </p:sp>
      <p:sp>
        <p:nvSpPr>
          <p:cNvPr id="40" name="矩形 39"/>
          <p:cNvSpPr>
            <a:spLocks noChangeArrowheads="1"/>
          </p:cNvSpPr>
          <p:nvPr>
            <p:custDataLst>
              <p:tags r:id="rId3"/>
            </p:custDataLst>
          </p:nvPr>
        </p:nvSpPr>
        <p:spPr bwMode="auto">
          <a:xfrm>
            <a:off x="-2" y="597428"/>
            <a:ext cx="335280" cy="373380"/>
          </a:xfrm>
          <a:prstGeom prst="rect">
            <a:avLst/>
          </a:prstGeom>
          <a:solidFill>
            <a:srgbClr val="005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1" name="矩形 27"/>
          <p:cNvSpPr>
            <a:spLocks noChangeArrowheads="1"/>
          </p:cNvSpPr>
          <p:nvPr>
            <p:custDataLst>
              <p:tags r:id="rId4"/>
            </p:custDataLst>
          </p:nvPr>
        </p:nvSpPr>
        <p:spPr bwMode="auto">
          <a:xfrm>
            <a:off x="38861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42" name="矩形 28"/>
          <p:cNvSpPr>
            <a:spLocks noChangeArrowheads="1"/>
          </p:cNvSpPr>
          <p:nvPr>
            <p:custDataLst>
              <p:tags r:id="rId5"/>
            </p:custDataLst>
          </p:nvPr>
        </p:nvSpPr>
        <p:spPr bwMode="auto">
          <a:xfrm>
            <a:off x="495298" y="597428"/>
            <a:ext cx="66676" cy="373380"/>
          </a:xfrm>
          <a:prstGeom prst="rect">
            <a:avLst/>
          </a:prstGeom>
          <a:solidFill>
            <a:srgbClr val="5C84C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宋体" panose="02010600030101010101" pitchFamily="2" charset="-122"/>
            </a:endParaRPr>
          </a:p>
        </p:txBody>
      </p:sp>
      <p:sp>
        <p:nvSpPr>
          <p:cNvPr id="9" name="文本框 8">
            <a:extLst>
              <a:ext uri="{FF2B5EF4-FFF2-40B4-BE49-F238E27FC236}">
                <a16:creationId xmlns:a16="http://schemas.microsoft.com/office/drawing/2014/main" id="{AB676390-0E6C-4F93-9A9D-D1622FE94E06}"/>
              </a:ext>
            </a:extLst>
          </p:cNvPr>
          <p:cNvSpPr txBox="1"/>
          <p:nvPr/>
        </p:nvSpPr>
        <p:spPr>
          <a:xfrm>
            <a:off x="229210" y="1200682"/>
            <a:ext cx="4871110" cy="499624"/>
          </a:xfrm>
          <a:prstGeom prst="rect">
            <a:avLst/>
          </a:prstGeom>
          <a:noFill/>
        </p:spPr>
        <p:txBody>
          <a:bodyPr wrap="square" rtlCol="0">
            <a:spAutoFit/>
          </a:bodyPr>
          <a:lstStyle/>
          <a:p>
            <a:pPr algn="just">
              <a:lnSpc>
                <a:spcPct val="150000"/>
              </a:lnSpc>
            </a:pPr>
            <a:r>
              <a:rPr lang="en-US" altLang="zh-CN" sz="2000" b="1" dirty="0">
                <a:solidFill>
                  <a:srgbClr val="373737"/>
                </a:solidFill>
                <a:latin typeface="微软雅黑" panose="020B0503020204020204" pitchFamily="34" charset="-122"/>
                <a:ea typeface="微软雅黑" panose="020B0503020204020204" pitchFamily="34" charset="-122"/>
              </a:rPr>
              <a:t>GBDT</a:t>
            </a:r>
            <a:r>
              <a:rPr lang="zh-CN" altLang="en-US" sz="2000" b="1" dirty="0">
                <a:solidFill>
                  <a:srgbClr val="373737"/>
                </a:solidFill>
                <a:latin typeface="微软雅黑" panose="020B0503020204020204" pitchFamily="34" charset="-122"/>
                <a:ea typeface="微软雅黑" panose="020B0503020204020204" pitchFamily="34" charset="-122"/>
              </a:rPr>
              <a:t>（提升树） 概述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F4A39C3-BF6D-43F2-8252-382FBBD34F04}"/>
                  </a:ext>
                </a:extLst>
              </p:cNvPr>
              <p:cNvSpPr txBox="1"/>
              <p:nvPr/>
            </p:nvSpPr>
            <p:spPr>
              <a:xfrm>
                <a:off x="4787741" y="1700306"/>
                <a:ext cx="2616518" cy="126066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u="none" strike="noStrike" smtClean="0">
                              <a:effectLst/>
                              <a:latin typeface="Cambria Math" panose="02040503050406030204" pitchFamily="18" charset="0"/>
                            </a:rPr>
                          </m:ctrlPr>
                        </m:sSubPr>
                        <m:e>
                          <m:r>
                            <a:rPr lang="en-US" altLang="zh-CN" b="0" i="1" u="none" strike="noStrike" smtClean="0">
                              <a:effectLst/>
                              <a:latin typeface="Cambria Math" panose="02040503050406030204" pitchFamily="18" charset="0"/>
                            </a:rPr>
                            <m:t>𝑓</m:t>
                          </m:r>
                        </m:e>
                        <m:sub>
                          <m:r>
                            <a:rPr lang="en-US" altLang="zh-CN" b="0" i="1" u="none" strike="noStrike" smtClean="0">
                              <a:effectLst/>
                              <a:latin typeface="Cambria Math" panose="02040503050406030204" pitchFamily="18" charset="0"/>
                            </a:rPr>
                            <m:t>𝑀</m:t>
                          </m:r>
                        </m:sub>
                      </m:sSub>
                      <m:d>
                        <m:dPr>
                          <m:ctrlPr>
                            <a:rPr lang="en-US" altLang="zh-CN" b="0" i="1" u="none" strike="noStrike" smtClean="0">
                              <a:effectLst/>
                              <a:latin typeface="Cambria Math" panose="02040503050406030204" pitchFamily="18" charset="0"/>
                            </a:rPr>
                          </m:ctrlPr>
                        </m:dPr>
                        <m:e>
                          <m:r>
                            <a:rPr lang="en-US" altLang="zh-CN" b="0" i="1" u="none" strike="noStrike" smtClean="0">
                              <a:effectLst/>
                              <a:latin typeface="Cambria Math" panose="02040503050406030204" pitchFamily="18" charset="0"/>
                            </a:rPr>
                            <m:t>𝑥</m:t>
                          </m:r>
                        </m:e>
                      </m:d>
                      <m:r>
                        <a:rPr lang="en-US" altLang="zh-CN" b="0" i="1" u="none" strike="noStrike" smtClean="0">
                          <a:effectLst/>
                          <a:latin typeface="Cambria Math" panose="02040503050406030204" pitchFamily="18" charset="0"/>
                        </a:rPr>
                        <m:t>=</m:t>
                      </m:r>
                      <m:nary>
                        <m:naryPr>
                          <m:chr m:val="∑"/>
                          <m:ctrlPr>
                            <a:rPr lang="en-US" altLang="zh-CN" b="0" i="1" u="none" strike="noStrike" smtClean="0">
                              <a:effectLst/>
                              <a:latin typeface="Cambria Math" panose="02040503050406030204" pitchFamily="18" charset="0"/>
                            </a:rPr>
                          </m:ctrlPr>
                        </m:naryPr>
                        <m:sub>
                          <m:r>
                            <a:rPr lang="en-US" altLang="zh-CN" b="0" i="1" u="none" strike="noStrike" smtClean="0">
                              <a:effectLst/>
                              <a:latin typeface="Cambria Math" panose="02040503050406030204" pitchFamily="18" charset="0"/>
                            </a:rPr>
                            <m:t>𝑚</m:t>
                          </m:r>
                          <m:r>
                            <a:rPr lang="en-US" altLang="zh-CN" b="0" i="1" u="none" strike="noStrike" smtClean="0">
                              <a:effectLst/>
                              <a:latin typeface="Cambria Math" panose="02040503050406030204" pitchFamily="18" charset="0"/>
                            </a:rPr>
                            <m:t>=1</m:t>
                          </m:r>
                        </m:sub>
                        <m:sup>
                          <m:r>
                            <a:rPr lang="en-US" altLang="zh-CN" b="0" i="1" u="none" strike="noStrike" smtClean="0">
                              <a:effectLst/>
                              <a:latin typeface="Cambria Math" panose="02040503050406030204" pitchFamily="18" charset="0"/>
                            </a:rPr>
                            <m:t>𝑀</m:t>
                          </m:r>
                        </m:sup>
                        <m:e>
                          <m:r>
                            <a:rPr lang="en-US" altLang="zh-CN" b="0" i="1" u="none" strike="noStrike" smtClean="0">
                              <a:effectLst/>
                              <a:latin typeface="Cambria Math" panose="02040503050406030204" pitchFamily="18" charset="0"/>
                            </a:rPr>
                            <m:t>𝑇</m:t>
                          </m:r>
                          <m:r>
                            <a:rPr lang="en-US" altLang="zh-CN" b="0" i="1" u="none" strike="noStrike" smtClean="0">
                              <a:effectLst/>
                              <a:latin typeface="Cambria Math" panose="02040503050406030204" pitchFamily="18" charset="0"/>
                            </a:rPr>
                            <m:t>(</m:t>
                          </m:r>
                          <m:r>
                            <a:rPr lang="en-US" altLang="zh-CN" b="0" i="1" u="none" strike="noStrike" smtClean="0">
                              <a:effectLst/>
                              <a:latin typeface="Cambria Math" panose="02040503050406030204" pitchFamily="18" charset="0"/>
                            </a:rPr>
                            <m:t>𝑥</m:t>
                          </m:r>
                          <m:r>
                            <a:rPr lang="en-US" altLang="zh-CN" b="0" i="1" u="none" strike="noStrike" smtClean="0">
                              <a:effectLst/>
                              <a:latin typeface="Cambria Math" panose="02040503050406030204" pitchFamily="18" charset="0"/>
                            </a:rPr>
                            <m:t>;</m:t>
                          </m:r>
                          <m:sSub>
                            <m:sSubPr>
                              <m:ctrlPr>
                                <a:rPr lang="en-US" altLang="zh-CN" b="0" i="1" u="none" strike="noStrike" smtClean="0">
                                  <a:effectLst/>
                                  <a:latin typeface="Cambria Math" panose="02040503050406030204" pitchFamily="18" charset="0"/>
                                </a:rPr>
                              </m:ctrlPr>
                            </m:sSubPr>
                            <m:e>
                              <m:r>
                                <m:rPr>
                                  <m:sty m:val="p"/>
                                </m:rPr>
                                <a:rPr lang="en-US" altLang="zh-CN" b="0" i="0" u="none" strike="noStrike" smtClean="0">
                                  <a:effectLst/>
                                  <a:latin typeface="Cambria Math" panose="02040503050406030204" pitchFamily="18" charset="0"/>
                                </a:rPr>
                                <m:t>Θ</m:t>
                              </m:r>
                            </m:e>
                            <m:sub>
                              <m:r>
                                <a:rPr lang="en-US" altLang="zh-CN" b="0" i="1" u="none" strike="noStrike" smtClean="0">
                                  <a:effectLst/>
                                  <a:latin typeface="Cambria Math" panose="02040503050406030204" pitchFamily="18" charset="0"/>
                                </a:rPr>
                                <m:t>𝑚</m:t>
                              </m:r>
                            </m:sub>
                          </m:sSub>
                          <m:r>
                            <a:rPr lang="en-US" altLang="zh-CN" b="0" i="1" u="none" strike="noStrike" smtClean="0">
                              <a:effectLst/>
                              <a:latin typeface="Cambria Math" panose="02040503050406030204" pitchFamily="18" charset="0"/>
                            </a:rPr>
                            <m:t>)</m:t>
                          </m:r>
                        </m:e>
                      </m:nary>
                    </m:oMath>
                  </m:oMathPara>
                </a14:m>
                <a:endParaRPr lang="en-US" altLang="zh-CN" b="0" i="0" u="none" strike="noStrike" dirty="0">
                  <a:effectLst/>
                  <a:latin typeface="Roboto" panose="02000000000000000000" pitchFamily="2" charset="0"/>
                </a:endParaRPr>
              </a:p>
            </p:txBody>
          </p:sp>
        </mc:Choice>
        <mc:Fallback xmlns="">
          <p:sp>
            <p:nvSpPr>
              <p:cNvPr id="8" name="文本框 7">
                <a:extLst>
                  <a:ext uri="{FF2B5EF4-FFF2-40B4-BE49-F238E27FC236}">
                    <a16:creationId xmlns:a16="http://schemas.microsoft.com/office/drawing/2014/main" id="{4F4A39C3-BF6D-43F2-8252-382FBBD34F04}"/>
                  </a:ext>
                </a:extLst>
              </p:cNvPr>
              <p:cNvSpPr txBox="1">
                <a:spLocks noRot="1" noChangeAspect="1" noMove="1" noResize="1" noEditPoints="1" noAdjustHandles="1" noChangeArrowheads="1" noChangeShapeType="1" noTextEdit="1"/>
              </p:cNvSpPr>
              <p:nvPr/>
            </p:nvSpPr>
            <p:spPr>
              <a:xfrm>
                <a:off x="4787741" y="1700306"/>
                <a:ext cx="2616518" cy="126066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8B34256-D6ED-4F82-B09F-FA0864267803}"/>
                  </a:ext>
                </a:extLst>
              </p:cNvPr>
              <p:cNvSpPr txBox="1"/>
              <p:nvPr/>
            </p:nvSpPr>
            <p:spPr>
              <a:xfrm>
                <a:off x="5100320" y="1396352"/>
                <a:ext cx="2084070" cy="458908"/>
              </a:xfrm>
              <a:prstGeom prst="rect">
                <a:avLst/>
              </a:prstGeom>
              <a:noFill/>
            </p:spPr>
            <p:txBody>
              <a:bodyPr wrap="square">
                <a:spAutoFit/>
              </a:bodyPr>
              <a:lstStyle/>
              <a:p>
                <a:pPr algn="ctr">
                  <a:lnSpc>
                    <a:spcPct val="150000"/>
                  </a:lnSpc>
                </a:pPr>
                <a14:m>
                  <m:oMath xmlns:m="http://schemas.openxmlformats.org/officeDocument/2006/math">
                    <m:r>
                      <a:rPr lang="en-US" altLang="zh-CN" b="0" i="1" smtClean="0">
                        <a:solidFill>
                          <a:srgbClr val="FF0000"/>
                        </a:solidFill>
                        <a:latin typeface="Cambria Math" panose="02040503050406030204" pitchFamily="18" charset="0"/>
                        <a:ea typeface="微软雅黑" panose="020B0503020204020204" pitchFamily="34" charset="-122"/>
                      </a:rPr>
                      <m:t>𝑀</m:t>
                    </m:r>
                  </m:oMath>
                </a14:m>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为树的个数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68B34256-D6ED-4F82-B09F-FA0864267803}"/>
                  </a:ext>
                </a:extLst>
              </p:cNvPr>
              <p:cNvSpPr txBox="1">
                <a:spLocks noRot="1" noChangeAspect="1" noMove="1" noResize="1" noEditPoints="1" noAdjustHandles="1" noChangeArrowheads="1" noChangeShapeType="1" noTextEdit="1"/>
              </p:cNvSpPr>
              <p:nvPr/>
            </p:nvSpPr>
            <p:spPr>
              <a:xfrm>
                <a:off x="5100320" y="1396352"/>
                <a:ext cx="2084070" cy="458908"/>
              </a:xfrm>
              <a:prstGeom prst="rect">
                <a:avLst/>
              </a:prstGeom>
              <a:blipFill>
                <a:blip r:embed="rId9"/>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1D5DA0-7AC1-4A53-899B-915511B1B80D}"/>
                  </a:ext>
                </a:extLst>
              </p:cNvPr>
              <p:cNvSpPr txBox="1"/>
              <p:nvPr/>
            </p:nvSpPr>
            <p:spPr>
              <a:xfrm>
                <a:off x="3745706" y="3049116"/>
                <a:ext cx="2084070" cy="458908"/>
              </a:xfrm>
              <a:prstGeom prst="rect">
                <a:avLst/>
              </a:prstGeom>
              <a:noFill/>
            </p:spPr>
            <p:txBody>
              <a:bodyPr wrap="square">
                <a:spAutoFit/>
              </a:bodyPr>
              <a:lstStyle/>
              <a:p>
                <a:pPr algn="ctr">
                  <a:lnSpc>
                    <a:spcPct val="150000"/>
                  </a:lnSpc>
                </a:pPr>
                <a14:m>
                  <m:oMath xmlns:m="http://schemas.openxmlformats.org/officeDocument/2006/math">
                    <m:r>
                      <a:rPr lang="zh-CN" altLang="el-GR" i="1" smtClean="0">
                        <a:solidFill>
                          <a:srgbClr val="FF0000"/>
                        </a:solidFill>
                        <a:latin typeface="Cambria Math" panose="02040503050406030204" pitchFamily="18" charset="0"/>
                        <a:ea typeface="微软雅黑" panose="020B0503020204020204" pitchFamily="34" charset="-122"/>
                      </a:rPr>
                      <m:t>𝑇</m:t>
                    </m:r>
                    <m:r>
                      <a:rPr lang="el-GR" altLang="zh-CN" i="1">
                        <a:solidFill>
                          <a:srgbClr val="FF0000"/>
                        </a:solidFill>
                        <a:latin typeface="Cambria Math" panose="02040503050406030204" pitchFamily="18" charset="0"/>
                        <a:ea typeface="微软雅黑" panose="020B0503020204020204" pitchFamily="34" charset="-122"/>
                      </a:rPr>
                      <m:t>(</m:t>
                    </m:r>
                    <m:r>
                      <a:rPr lang="zh-CN" altLang="el-GR" i="1">
                        <a:solidFill>
                          <a:srgbClr val="FF0000"/>
                        </a:solidFill>
                        <a:latin typeface="Cambria Math" panose="02040503050406030204" pitchFamily="18" charset="0"/>
                        <a:ea typeface="微软雅黑" panose="020B0503020204020204" pitchFamily="34" charset="-122"/>
                      </a:rPr>
                      <m:t>𝑥</m:t>
                    </m:r>
                    <m:r>
                      <a:rPr lang="el-GR" altLang="zh-CN" i="1">
                        <a:solidFill>
                          <a:srgbClr val="FF0000"/>
                        </a:solidFill>
                        <a:latin typeface="Cambria Math" panose="02040503050406030204" pitchFamily="18" charset="0"/>
                        <a:ea typeface="微软雅黑" panose="020B0503020204020204" pitchFamily="34" charset="-122"/>
                      </a:rPr>
                      <m:t>;</m:t>
                    </m:r>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r>
                      <a:rPr lang="en-US" altLang="zh-CN" b="0" i="1" smtClean="0">
                        <a:solidFill>
                          <a:srgbClr val="FF0000"/>
                        </a:solidFill>
                        <a:latin typeface="Cambria Math" panose="02040503050406030204" pitchFamily="18" charset="0"/>
                        <a:ea typeface="微软雅黑" panose="020B0503020204020204" pitchFamily="34" charset="-122"/>
                      </a:rPr>
                      <m:t>)</m:t>
                    </m:r>
                  </m:oMath>
                </a14:m>
                <a:r>
                  <a:rPr lang="zh-CN" altLang="en-US" dirty="0">
                    <a:solidFill>
                      <a:srgbClr val="FF0000"/>
                    </a:solidFill>
                    <a:latin typeface="微软雅黑" panose="020B0503020204020204" pitchFamily="34" charset="-122"/>
                    <a:ea typeface="微软雅黑" panose="020B0503020204020204" pitchFamily="34" charset="-122"/>
                  </a:rPr>
                  <a:t> 为决策树</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331D5DA0-7AC1-4A53-899B-915511B1B80D}"/>
                  </a:ext>
                </a:extLst>
              </p:cNvPr>
              <p:cNvSpPr txBox="1">
                <a:spLocks noRot="1" noChangeAspect="1" noMove="1" noResize="1" noEditPoints="1" noAdjustHandles="1" noChangeArrowheads="1" noChangeShapeType="1" noTextEdit="1"/>
              </p:cNvSpPr>
              <p:nvPr/>
            </p:nvSpPr>
            <p:spPr>
              <a:xfrm>
                <a:off x="3745706" y="3049116"/>
                <a:ext cx="2084070" cy="458908"/>
              </a:xfrm>
              <a:prstGeom prst="rect">
                <a:avLst/>
              </a:prstGeom>
              <a:blipFill>
                <a:blip r:embed="rId10"/>
                <a:stretch>
                  <a:fillRect r="-1462"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7F803B1-FC19-4378-B083-2CECC228C742}"/>
                  </a:ext>
                </a:extLst>
              </p:cNvPr>
              <p:cNvSpPr txBox="1"/>
              <p:nvPr/>
            </p:nvSpPr>
            <p:spPr>
              <a:xfrm>
                <a:off x="6844506" y="3049116"/>
                <a:ext cx="2084070" cy="458908"/>
              </a:xfrm>
              <a:prstGeom prst="rect">
                <a:avLst/>
              </a:prstGeom>
              <a:noFill/>
            </p:spPr>
            <p:txBody>
              <a:bodyPr wrap="square">
                <a:spAutoFit/>
              </a:bodyPr>
              <a:lstStyle/>
              <a:p>
                <a:pPr algn="ctr">
                  <a:lnSpc>
                    <a:spcPct val="150000"/>
                  </a:lnSpc>
                </a:pPr>
                <a14:m>
                  <m:oMath xmlns:m="http://schemas.openxmlformats.org/officeDocument/2006/math">
                    <m:sSub>
                      <m:sSubPr>
                        <m:ctrlPr>
                          <a:rPr lang="el-GR" altLang="zh-CN" i="1">
                            <a:solidFill>
                              <a:srgbClr val="FF0000"/>
                            </a:solidFill>
                            <a:latin typeface="Cambria Math" panose="02040503050406030204" pitchFamily="18" charset="0"/>
                            <a:ea typeface="微软雅黑" panose="020B0503020204020204" pitchFamily="34" charset="-122"/>
                          </a:rPr>
                        </m:ctrlPr>
                      </m:sSubPr>
                      <m:e>
                        <m:r>
                          <a:rPr lang="el-GR" altLang="zh-CN" i="1">
                            <a:solidFill>
                              <a:srgbClr val="FF0000"/>
                            </a:solidFill>
                            <a:latin typeface="Cambria Math" panose="02040503050406030204" pitchFamily="18" charset="0"/>
                            <a:ea typeface="微软雅黑" panose="020B0503020204020204" pitchFamily="34" charset="-122"/>
                          </a:rPr>
                          <m:t>𝛩</m:t>
                        </m:r>
                      </m:e>
                      <m:sub>
                        <m:r>
                          <a:rPr lang="zh-CN" altLang="el-GR" i="1">
                            <a:solidFill>
                              <a:srgbClr val="FF0000"/>
                            </a:solidFill>
                            <a:latin typeface="Cambria Math" panose="02040503050406030204" pitchFamily="18" charset="0"/>
                            <a:ea typeface="微软雅黑" panose="020B0503020204020204" pitchFamily="34" charset="-122"/>
                          </a:rPr>
                          <m:t>𝑚</m:t>
                        </m:r>
                      </m:sub>
                    </m:sSub>
                  </m:oMath>
                </a14:m>
                <a:r>
                  <a:rPr lang="zh-CN" altLang="en-US" dirty="0">
                    <a:solidFill>
                      <a:srgbClr val="FF0000"/>
                    </a:solidFill>
                    <a:latin typeface="微软雅黑" panose="020B0503020204020204" pitchFamily="34" charset="-122"/>
                    <a:ea typeface="微软雅黑" panose="020B0503020204020204" pitchFamily="34" charset="-122"/>
                  </a:rPr>
                  <a:t> 为决策树参数</a:t>
                </a: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7F803B1-FC19-4378-B083-2CECC228C742}"/>
                  </a:ext>
                </a:extLst>
              </p:cNvPr>
              <p:cNvSpPr txBox="1">
                <a:spLocks noRot="1" noChangeAspect="1" noMove="1" noResize="1" noEditPoints="1" noAdjustHandles="1" noChangeArrowheads="1" noChangeShapeType="1" noTextEdit="1"/>
              </p:cNvSpPr>
              <p:nvPr/>
            </p:nvSpPr>
            <p:spPr>
              <a:xfrm>
                <a:off x="6844506" y="3049116"/>
                <a:ext cx="2084070" cy="458908"/>
              </a:xfrm>
              <a:prstGeom prst="rect">
                <a:avLst/>
              </a:prstGeom>
              <a:blipFill>
                <a:blip r:embed="rId11"/>
                <a:stretch>
                  <a:fillRect b="-2133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36129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FULL_TEXT_BEAUTIFY_COPY_ID" val="150995365"/>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6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6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6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6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6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6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6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6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7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7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7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7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7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7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7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7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8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8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8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8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8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8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8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8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9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9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9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9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19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19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19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19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19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20"/>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0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0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0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0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0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0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0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0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1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1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1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1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1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1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1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1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2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2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2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2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2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2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2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2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3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3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3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3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3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3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3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3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4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4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4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4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4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4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4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4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4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5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5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5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5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5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5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5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5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5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5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6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6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6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6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6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6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6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6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7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7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7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7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7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7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7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7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8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8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8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8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8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8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8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8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9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9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9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9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29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29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29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29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29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0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0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02.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303.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304.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05.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06.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307.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308.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309.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1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1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1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1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1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1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1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1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1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1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2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2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2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2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2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2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2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2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3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3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3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3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3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3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3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3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3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3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4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4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4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4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4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4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4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4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4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4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5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5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5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5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5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5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5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5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5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5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6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6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6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6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6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6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6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6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6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6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7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7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7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7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7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7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7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7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7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7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8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8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8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8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8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8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8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8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8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8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9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9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9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9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9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39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39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39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39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39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0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0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0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0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0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0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0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0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0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0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1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1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1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1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1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1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1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1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1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1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2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2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2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2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2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2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2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2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2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2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3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3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3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3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3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3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3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3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3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3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4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4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4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4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4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4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4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4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4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4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5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5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5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5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5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5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5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5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5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5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60.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46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62.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63.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64.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465.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466.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467.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46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6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47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7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7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7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7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7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7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7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7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7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8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8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8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8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8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8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8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8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8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8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9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9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9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9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9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49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49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49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49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49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0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0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0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0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0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0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0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0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0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0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51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1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1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1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1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1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1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1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1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1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52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2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2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2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2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2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2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2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2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2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53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3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3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3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3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3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3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3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3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3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54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4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4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43.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44.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45.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46.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47.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48.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49.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50.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51.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52.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53.xml><?xml version="1.0" encoding="utf-8"?>
<p:tagLst xmlns:a="http://schemas.openxmlformats.org/drawingml/2006/main" xmlns:r="http://schemas.openxmlformats.org/officeDocument/2006/relationships" xmlns:p="http://schemas.openxmlformats.org/presentationml/2006/main">
  <p:tag name="KSO_WM_FULL_TEXT_BEAUTIFY_COPY_ID" val="150995356"/>
</p:tagLst>
</file>

<file path=ppt/tags/tag554.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555.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556.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57.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558.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559.xml><?xml version="1.0" encoding="utf-8"?>
<p:tagLst xmlns:a="http://schemas.openxmlformats.org/drawingml/2006/main" xmlns:r="http://schemas.openxmlformats.org/officeDocument/2006/relationships" xmlns:p="http://schemas.openxmlformats.org/presentationml/2006/main">
  <p:tag name="KSO_WM_FULL_TEXT_BEAUTIFY_COPY_ID" val="22"/>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60.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56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6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6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6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6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6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6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6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6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7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7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7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7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7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7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76.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77.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78.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79.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80.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81.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582.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583.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584.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585.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150995281"/>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39"/>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40"/>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41"/>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8347</Words>
  <Application>Microsoft Office PowerPoint</Application>
  <PresentationFormat>宽屏</PresentationFormat>
  <Paragraphs>1815</Paragraphs>
  <Slides>115</Slides>
  <Notes>109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115</vt:i4>
      </vt:variant>
    </vt:vector>
  </HeadingPairs>
  <TitlesOfParts>
    <vt:vector size="130" baseType="lpstr">
      <vt:lpstr>-apple-system</vt:lpstr>
      <vt:lpstr>Noto Sans S Chinese Bold</vt:lpstr>
      <vt:lpstr>等线</vt:lpstr>
      <vt:lpstr>等线 Light</vt:lpstr>
      <vt:lpstr>微软雅黑</vt:lpstr>
      <vt:lpstr>Arial</vt:lpstr>
      <vt:lpstr>Arial Black</vt:lpstr>
      <vt:lpstr>Calibri</vt:lpstr>
      <vt:lpstr>Cambria Math</vt:lpstr>
      <vt:lpstr>Courier New</vt:lpstr>
      <vt:lpstr>Oxygen</vt:lpstr>
      <vt:lpstr>Roboto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hongjia</dc:creator>
  <cp:lastModifiedBy>liu hongjia</cp:lastModifiedBy>
  <cp:revision>17</cp:revision>
  <dcterms:created xsi:type="dcterms:W3CDTF">2021-08-30T13:59:51Z</dcterms:created>
  <dcterms:modified xsi:type="dcterms:W3CDTF">2021-12-01T08:21:09Z</dcterms:modified>
</cp:coreProperties>
</file>